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341" r:id="rId3"/>
    <p:sldId id="344" r:id="rId4"/>
    <p:sldId id="345" r:id="rId5"/>
    <p:sldId id="342" r:id="rId6"/>
    <p:sldId id="349" r:id="rId7"/>
    <p:sldId id="350" r:id="rId8"/>
    <p:sldId id="343" r:id="rId9"/>
    <p:sldId id="351" r:id="rId10"/>
    <p:sldId id="340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85DFFF"/>
    <a:srgbClr val="FFCCFF"/>
    <a:srgbClr val="FFEFFF"/>
    <a:srgbClr val="A7E8FF"/>
    <a:srgbClr val="9933FF"/>
    <a:srgbClr val="89C04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4637" autoAdjust="0"/>
  </p:normalViewPr>
  <p:slideViewPr>
    <p:cSldViewPr snapToGrid="0">
      <p:cViewPr varScale="1">
        <p:scale>
          <a:sx n="72" d="100"/>
          <a:sy n="72" d="100"/>
        </p:scale>
        <p:origin x="405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FF6C97-7A51-4054-97FA-8E2AF8113926}" type="datetimeFigureOut">
              <a:rPr lang="tr-TR" smtClean="0"/>
              <a:t>15.02.2022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41BED-B672-4799-9672-4CED604F68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692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EF151D7-170D-43FC-919A-D8FC3F1948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A89C459-F74B-42E8-8A98-49CFCF51E3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67D2521-6F21-45DF-A88B-72BF4D5F6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15.02.2022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41604AD-802D-4A1D-948A-5EDD5849E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4403A37-7E74-4FCE-B9E4-D1B62751C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3403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DCF277-A880-4659-AB0F-09D7C5C02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698539E-1DFA-4B67-B32B-2A4DA34CA3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65FB842-64A3-40FA-926E-8434A5776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15.02.2022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40D5B7D-D06B-4FEA-B92B-D9D5EF6C1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D54D1E5-ED71-4912-8999-1526FB5EA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5082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44642497-580A-4348-B7FF-E0573885A3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543E239-D934-4677-BE92-0690B5A641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519B879-66B2-48FE-8BB9-A289FF08A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15.02.2022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A0522B0-B424-4906-B665-996792560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1326A98-3282-4034-8032-0DD4442E9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084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3C669C-84C6-43B0-8053-510C63F26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163DB67-E6CA-4294-87D0-FDC0A98E2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B4C6DA9-E6AB-479C-ABE5-57409C0E8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15.02.2022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EB4CCF5-5C22-490A-B2E0-8FF5CDF1A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84ECD94-3174-45AD-A76B-91D6D841B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25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B20038D-DD75-4688-9CB4-8A38627BB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BFD1274-12FE-4646-B89C-9BE4CFB242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C902572-CD8C-434D-B4B6-85CFCD18D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15.02.2022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EFA1C7D-7FC6-491A-A0EA-F8AC44D6B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483175E-3625-46A3-A815-D8FA8D753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217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2D4C9A-C0FE-4485-8E2F-ED668015D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DE64D7-E5BE-43AE-9316-AA8EA2FF9F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69D0536-06D6-459B-8632-A8D925050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F4547B0-511E-449B-B5C4-83CDCC631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15.02.2022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AA599C8-85AD-4E1F-874C-1A1D793E5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D1EFCBB-88BC-4737-832D-C0052AAA4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313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85AE61-CD15-419F-B6C1-8279692E2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797943F-3E4A-44E1-9606-968406EC0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8F2FC8D-835A-4E78-AAD5-D0F3DDBA66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4A80ECCF-FB61-4765-B7C2-B3388743B6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F36922E-B131-42FF-99FE-5A9DC53424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BE72992-BC81-4761-9B5B-44549BAF5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15.02.2022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F65DFABF-E7DE-4112-A20E-0058886BA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BB34D5A1-7AC9-4C1C-9DAC-CA6C37455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6023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CFD405-DF73-42B1-AB99-B463178E2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A9819CEB-6CFD-4407-B46B-698A10B60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15.02.2022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C64EA7F-B68C-4676-984D-1FAD49C87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A1821B9-9647-4A8E-8A92-D6E8E8725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047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B2240632-707F-43E5-AD51-72FB633F5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15.02.2022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B2531EC-C945-4AF0-943F-89DFDD8A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32E0FD5-923D-421D-9DB7-4BE01D11E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1855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0934A49-E0C8-4EBF-A509-1F359CF32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AA47D6-A27A-48B3-B686-0D98D370C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7009127-6277-4B93-846E-136F9B5EF8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FB57C64-90B9-4CAF-86E2-AAFE06E5D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15.02.2022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40439C2-DB6C-47C3-9D72-760E3D576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8B9A9B7-FBFB-4E87-A951-81A70607C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6755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9C20A0-9189-4913-8B0C-AC33BF045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66D83CC3-9FD6-4DE2-85E1-AB8BD02A4A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412FA03-D1F7-4C28-BD19-3C0EF2E713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F6C23CE-50D5-4A66-8C7C-FB4FCADD0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15.02.2022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0A8C16D-22A8-4851-994C-65426082C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91FA332-DD53-45D1-8946-453615D0C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9692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B7425CE-BF7D-4365-941C-A63F155B3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9628D97-D398-4921-8A13-87D506B95E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0BC404E-137D-463E-89EE-EBB4DFC3FC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39468-372D-4592-B23C-6F2C130932FA}" type="datetimeFigureOut">
              <a:rPr lang="tr-TR" smtClean="0"/>
              <a:t>15.02.2022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9BEA691-7484-43C4-87F0-FF8EAF4DDB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5CC243D-9B72-4A7D-9406-886257A5EE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7355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E67B94BF-8A54-477B-A02C-3E18D83377B8}"/>
              </a:ext>
            </a:extLst>
          </p:cNvPr>
          <p:cNvSpPr txBox="1"/>
          <p:nvPr/>
        </p:nvSpPr>
        <p:spPr>
          <a:xfrm>
            <a:off x="474364" y="1366897"/>
            <a:ext cx="11243271" cy="41242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5400" b="1" dirty="0"/>
              <a:t>T.C. İNKILAP TARİHİ VE ATATÜRKÇÜLÜK</a:t>
            </a:r>
            <a:br>
              <a:rPr lang="tr-TR" sz="4400" dirty="0"/>
            </a:br>
            <a:br>
              <a:rPr lang="tr-TR" sz="4400" dirty="0"/>
            </a:br>
            <a:br>
              <a:rPr lang="tr-TR" sz="4400" dirty="0"/>
            </a:br>
            <a:r>
              <a:rPr lang="tr-TR" sz="4400" dirty="0">
                <a:solidFill>
                  <a:srgbClr val="0070C0"/>
                </a:solidFill>
              </a:rPr>
              <a:t>BATI CEPHESİ</a:t>
            </a:r>
          </a:p>
          <a:p>
            <a:pPr algn="ctr"/>
            <a:br>
              <a:rPr lang="tr-TR" sz="4400" dirty="0">
                <a:solidFill>
                  <a:srgbClr val="0070C0"/>
                </a:solidFill>
              </a:rPr>
            </a:br>
            <a:r>
              <a:rPr lang="tr-TR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Soru-Cevap</a:t>
            </a:r>
            <a:endParaRPr lang="tr-TR" sz="4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013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2D5FC85-5A19-4BC0-907B-A888D2611CB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2886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>
            <a:extLst>
              <a:ext uri="{FF2B5EF4-FFF2-40B4-BE49-F238E27FC236}">
                <a16:creationId xmlns:a16="http://schemas.microsoft.com/office/drawing/2014/main" id="{49D5503F-BA75-469A-89AC-7BA5D7C4C48C}"/>
              </a:ext>
            </a:extLst>
          </p:cNvPr>
          <p:cNvSpPr txBox="1"/>
          <p:nvPr/>
        </p:nvSpPr>
        <p:spPr>
          <a:xfrm>
            <a:off x="0" y="632936"/>
            <a:ext cx="12192000" cy="4924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2600" b="1" dirty="0"/>
              <a:t> Aşağıdaki soruları yanıtlayın.</a:t>
            </a:r>
          </a:p>
        </p:txBody>
      </p:sp>
      <p:sp>
        <p:nvSpPr>
          <p:cNvPr id="6" name="Dikdörtgen: Üst Köşelerinden Biri Yuvarlatılmış, Biri Kesik 5">
            <a:extLst>
              <a:ext uri="{FF2B5EF4-FFF2-40B4-BE49-F238E27FC236}">
                <a16:creationId xmlns:a16="http://schemas.microsoft.com/office/drawing/2014/main" id="{9E878147-AC27-4904-B8C9-E238ADFE0BD5}"/>
              </a:ext>
            </a:extLst>
          </p:cNvPr>
          <p:cNvSpPr/>
          <p:nvPr/>
        </p:nvSpPr>
        <p:spPr>
          <a:xfrm>
            <a:off x="268309" y="1564783"/>
            <a:ext cx="5424153" cy="2247363"/>
          </a:xfrm>
          <a:prstGeom prst="snipRoundRect">
            <a:avLst>
              <a:gd name="adj1" fmla="val 10982"/>
              <a:gd name="adj2" fmla="val 14172"/>
            </a:avLst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tr-TR" sz="2600" dirty="0">
                <a:solidFill>
                  <a:schemeClr val="tx1"/>
                </a:solidFill>
              </a:rPr>
              <a:t>Türkiye Devleti’nin 1921 yılında </a:t>
            </a:r>
            <a:br>
              <a:rPr lang="tr-TR" sz="2600" dirty="0">
                <a:solidFill>
                  <a:schemeClr val="tx1"/>
                </a:solidFill>
              </a:rPr>
            </a:br>
            <a:r>
              <a:rPr lang="tr-TR" sz="2600" dirty="0">
                <a:solidFill>
                  <a:schemeClr val="tx1"/>
                </a:solidFill>
              </a:rPr>
              <a:t>yayımlanan ilk anayasasının ismi nedir?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3A0C9D25-B975-4241-B511-57E2DEC653BF}"/>
              </a:ext>
            </a:extLst>
          </p:cNvPr>
          <p:cNvSpPr/>
          <p:nvPr/>
        </p:nvSpPr>
        <p:spPr>
          <a:xfrm>
            <a:off x="11307651" y="0"/>
            <a:ext cx="884349" cy="560231"/>
          </a:xfrm>
          <a:prstGeom prst="rect">
            <a:avLst/>
          </a:prstGeom>
          <a:solidFill>
            <a:srgbClr val="85DF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>
                <a:solidFill>
                  <a:schemeClr val="tx1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8" name="Dikdörtgen: Üst Köşelerinden Biri Yuvarlatılmış, Biri Kesik 7">
            <a:extLst>
              <a:ext uri="{FF2B5EF4-FFF2-40B4-BE49-F238E27FC236}">
                <a16:creationId xmlns:a16="http://schemas.microsoft.com/office/drawing/2014/main" id="{F9541366-AE4A-452E-B747-849C7DABFEE0}"/>
              </a:ext>
            </a:extLst>
          </p:cNvPr>
          <p:cNvSpPr/>
          <p:nvPr/>
        </p:nvSpPr>
        <p:spPr>
          <a:xfrm>
            <a:off x="6428704" y="1564782"/>
            <a:ext cx="5424153" cy="2247363"/>
          </a:xfrm>
          <a:prstGeom prst="snipRoundRect">
            <a:avLst>
              <a:gd name="adj1" fmla="val 10982"/>
              <a:gd name="adj2" fmla="val 14172"/>
            </a:avLst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tr-TR" sz="2400" dirty="0">
                <a:solidFill>
                  <a:schemeClr val="tx1"/>
                </a:solidFill>
              </a:rPr>
              <a:t>1921 </a:t>
            </a:r>
            <a:r>
              <a:rPr lang="tr-TR" sz="2400" dirty="0" err="1">
                <a:solidFill>
                  <a:schemeClr val="tx1"/>
                </a:solidFill>
              </a:rPr>
              <a:t>Anayası’nda</a:t>
            </a:r>
            <a:r>
              <a:rPr lang="tr-TR" sz="2400" dirty="0">
                <a:solidFill>
                  <a:schemeClr val="tx1"/>
                </a:solidFill>
              </a:rPr>
              <a:t> da benimsenen, </a:t>
            </a:r>
            <a:br>
              <a:rPr lang="tr-TR" sz="2400" dirty="0">
                <a:solidFill>
                  <a:schemeClr val="tx1"/>
                </a:solidFill>
              </a:rPr>
            </a:br>
            <a:r>
              <a:rPr lang="tr-TR" sz="2400" dirty="0">
                <a:solidFill>
                  <a:schemeClr val="tx1"/>
                </a:solidFill>
              </a:rPr>
              <a:t>savaş ve olağanüstü hal durumlarında yasama ve yürütme organlarının meclise verildiği yönetim biçimi nedir?</a:t>
            </a:r>
          </a:p>
        </p:txBody>
      </p:sp>
      <p:sp>
        <p:nvSpPr>
          <p:cNvPr id="9" name="Dikdörtgen: Üst Köşelerinden Biri Yuvarlatılmış, Biri Kesik 8">
            <a:extLst>
              <a:ext uri="{FF2B5EF4-FFF2-40B4-BE49-F238E27FC236}">
                <a16:creationId xmlns:a16="http://schemas.microsoft.com/office/drawing/2014/main" id="{796987BA-7A2B-4426-82A4-51755FFBDAB5}"/>
              </a:ext>
            </a:extLst>
          </p:cNvPr>
          <p:cNvSpPr/>
          <p:nvPr/>
        </p:nvSpPr>
        <p:spPr>
          <a:xfrm>
            <a:off x="268309" y="4251549"/>
            <a:ext cx="5424153" cy="2247363"/>
          </a:xfrm>
          <a:prstGeom prst="snipRoundRect">
            <a:avLst>
              <a:gd name="adj1" fmla="val 10982"/>
              <a:gd name="adj2" fmla="val 14172"/>
            </a:avLst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tr-TR" sz="2600" dirty="0">
                <a:solidFill>
                  <a:schemeClr val="tx1"/>
                </a:solidFill>
              </a:rPr>
              <a:t>İngiltere’nin başkenti neresidir?</a:t>
            </a:r>
          </a:p>
        </p:txBody>
      </p:sp>
      <p:sp>
        <p:nvSpPr>
          <p:cNvPr id="10" name="Dikdörtgen: Üst Köşelerinden Biri Yuvarlatılmış, Biri Kesik 9">
            <a:extLst>
              <a:ext uri="{FF2B5EF4-FFF2-40B4-BE49-F238E27FC236}">
                <a16:creationId xmlns:a16="http://schemas.microsoft.com/office/drawing/2014/main" id="{E110EFAA-90C2-4694-8335-C4330B33C91F}"/>
              </a:ext>
            </a:extLst>
          </p:cNvPr>
          <p:cNvSpPr/>
          <p:nvPr/>
        </p:nvSpPr>
        <p:spPr>
          <a:xfrm>
            <a:off x="6428704" y="4251548"/>
            <a:ext cx="5424153" cy="2247363"/>
          </a:xfrm>
          <a:prstGeom prst="snipRoundRect">
            <a:avLst>
              <a:gd name="adj1" fmla="val 10982"/>
              <a:gd name="adj2" fmla="val 14172"/>
            </a:avLst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tr-TR" sz="2600" dirty="0">
                <a:solidFill>
                  <a:schemeClr val="tx1"/>
                </a:solidFill>
              </a:rPr>
              <a:t>Rusya’nın başkenti neresidir?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ADF6640A-F4B7-47BA-A3E1-AC02A602F826}"/>
              </a:ext>
            </a:extLst>
          </p:cNvPr>
          <p:cNvSpPr txBox="1"/>
          <p:nvPr/>
        </p:nvSpPr>
        <p:spPr>
          <a:xfrm>
            <a:off x="457200" y="3247018"/>
            <a:ext cx="2547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/>
              <a:t>Teşkilatı Esasiye</a:t>
            </a: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D057A6A0-3C3E-4D85-9855-014BDF1022EE}"/>
              </a:ext>
            </a:extLst>
          </p:cNvPr>
          <p:cNvSpPr txBox="1"/>
          <p:nvPr/>
        </p:nvSpPr>
        <p:spPr>
          <a:xfrm>
            <a:off x="6585397" y="3247017"/>
            <a:ext cx="2089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/>
              <a:t>Güçler Birliği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9F4334C6-D7C6-4502-9AE9-53F6E569A29B}"/>
              </a:ext>
            </a:extLst>
          </p:cNvPr>
          <p:cNvSpPr txBox="1"/>
          <p:nvPr/>
        </p:nvSpPr>
        <p:spPr>
          <a:xfrm>
            <a:off x="457199" y="5891480"/>
            <a:ext cx="1212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/>
              <a:t>Londra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031DC280-40D3-43BD-A8E9-6CBD6E83494A}"/>
              </a:ext>
            </a:extLst>
          </p:cNvPr>
          <p:cNvSpPr txBox="1"/>
          <p:nvPr/>
        </p:nvSpPr>
        <p:spPr>
          <a:xfrm>
            <a:off x="6585397" y="5891480"/>
            <a:ext cx="15307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/>
              <a:t>Moskova</a:t>
            </a:r>
          </a:p>
        </p:txBody>
      </p:sp>
    </p:spTree>
    <p:extLst>
      <p:ext uri="{BB962C8B-B14F-4D97-AF65-F5344CB8AC3E}">
        <p14:creationId xmlns:p14="http://schemas.microsoft.com/office/powerpoint/2010/main" val="1151572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>
            <a:extLst>
              <a:ext uri="{FF2B5EF4-FFF2-40B4-BE49-F238E27FC236}">
                <a16:creationId xmlns:a16="http://schemas.microsoft.com/office/drawing/2014/main" id="{49D5503F-BA75-469A-89AC-7BA5D7C4C48C}"/>
              </a:ext>
            </a:extLst>
          </p:cNvPr>
          <p:cNvSpPr txBox="1"/>
          <p:nvPr/>
        </p:nvSpPr>
        <p:spPr>
          <a:xfrm>
            <a:off x="0" y="632936"/>
            <a:ext cx="12192000" cy="4924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2600" b="1" dirty="0"/>
              <a:t> Aşağıdaki soruları yanıtlayın.</a:t>
            </a:r>
          </a:p>
        </p:txBody>
      </p:sp>
      <p:sp>
        <p:nvSpPr>
          <p:cNvPr id="6" name="Dikdörtgen: Üst Köşelerinden Biri Yuvarlatılmış, Biri Kesik 5">
            <a:extLst>
              <a:ext uri="{FF2B5EF4-FFF2-40B4-BE49-F238E27FC236}">
                <a16:creationId xmlns:a16="http://schemas.microsoft.com/office/drawing/2014/main" id="{9E878147-AC27-4904-B8C9-E238ADFE0BD5}"/>
              </a:ext>
            </a:extLst>
          </p:cNvPr>
          <p:cNvSpPr/>
          <p:nvPr/>
        </p:nvSpPr>
        <p:spPr>
          <a:xfrm>
            <a:off x="268309" y="1564783"/>
            <a:ext cx="5424153" cy="2247363"/>
          </a:xfrm>
          <a:prstGeom prst="snipRoundRect">
            <a:avLst>
              <a:gd name="adj1" fmla="val 10982"/>
              <a:gd name="adj2" fmla="val 14172"/>
            </a:avLst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tr-TR" sz="2600" dirty="0">
                <a:solidFill>
                  <a:schemeClr val="tx1"/>
                </a:solidFill>
              </a:rPr>
              <a:t>Kütahya-Eskişehir savaşlarından sonra 1921’de Ankara’da ülkenin eğitim ile ilgili konularının görüşüldüğü toplantının ismi nedir?</a:t>
            </a:r>
          </a:p>
        </p:txBody>
      </p:sp>
      <p:sp>
        <p:nvSpPr>
          <p:cNvPr id="8" name="Dikdörtgen: Üst Köşelerinden Biri Yuvarlatılmış, Biri Kesik 7">
            <a:extLst>
              <a:ext uri="{FF2B5EF4-FFF2-40B4-BE49-F238E27FC236}">
                <a16:creationId xmlns:a16="http://schemas.microsoft.com/office/drawing/2014/main" id="{F9541366-AE4A-452E-B747-849C7DABFEE0}"/>
              </a:ext>
            </a:extLst>
          </p:cNvPr>
          <p:cNvSpPr/>
          <p:nvPr/>
        </p:nvSpPr>
        <p:spPr>
          <a:xfrm>
            <a:off x="6428704" y="1564782"/>
            <a:ext cx="5424153" cy="2247363"/>
          </a:xfrm>
          <a:prstGeom prst="snipRoundRect">
            <a:avLst>
              <a:gd name="adj1" fmla="val 10982"/>
              <a:gd name="adj2" fmla="val 14172"/>
            </a:avLst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tr-TR" sz="2200" dirty="0">
                <a:solidFill>
                  <a:srgbClr val="14233A"/>
                </a:solidFill>
              </a:rPr>
              <a:t>Kütahya-Eskişehir Savaşları yenilgisinden sonra Türk ordusunu güçlendirmek için halk tarafından araç-gereç, gıda vb. yardımların yapılmasını talep eden belge. ‘’Milli Yükümlülükler’’ anlamına gelir.</a:t>
            </a:r>
            <a:endParaRPr lang="tr-TR" sz="2200" dirty="0">
              <a:solidFill>
                <a:schemeClr val="tx1"/>
              </a:solidFill>
            </a:endParaRPr>
          </a:p>
        </p:txBody>
      </p:sp>
      <p:sp>
        <p:nvSpPr>
          <p:cNvPr id="9" name="Dikdörtgen: Üst Köşelerinden Biri Yuvarlatılmış, Biri Kesik 8">
            <a:extLst>
              <a:ext uri="{FF2B5EF4-FFF2-40B4-BE49-F238E27FC236}">
                <a16:creationId xmlns:a16="http://schemas.microsoft.com/office/drawing/2014/main" id="{796987BA-7A2B-4426-82A4-51755FFBDAB5}"/>
              </a:ext>
            </a:extLst>
          </p:cNvPr>
          <p:cNvSpPr/>
          <p:nvPr/>
        </p:nvSpPr>
        <p:spPr>
          <a:xfrm>
            <a:off x="268309" y="4251549"/>
            <a:ext cx="5424153" cy="2247363"/>
          </a:xfrm>
          <a:prstGeom prst="snipRoundRect">
            <a:avLst>
              <a:gd name="adj1" fmla="val 10982"/>
              <a:gd name="adj2" fmla="val 14172"/>
            </a:avLst>
          </a:prstGeom>
          <a:noFill/>
          <a:ln w="76200"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tr-TR" sz="2400" dirty="0">
                <a:solidFill>
                  <a:schemeClr val="tx1"/>
                </a:solidFill>
              </a:rPr>
              <a:t>1881-1923 yılları arasında Osmanlı İmparatorluğu'nun iç ve dış borçlarını denetleyen kurumdur. Borçlar İdaresi anlamına gelmektedir.</a:t>
            </a:r>
          </a:p>
        </p:txBody>
      </p:sp>
      <p:sp>
        <p:nvSpPr>
          <p:cNvPr id="10" name="Dikdörtgen: Üst Köşelerinden Biri Yuvarlatılmış, Biri Kesik 9">
            <a:extLst>
              <a:ext uri="{FF2B5EF4-FFF2-40B4-BE49-F238E27FC236}">
                <a16:creationId xmlns:a16="http://schemas.microsoft.com/office/drawing/2014/main" id="{E110EFAA-90C2-4694-8335-C4330B33C91F}"/>
              </a:ext>
            </a:extLst>
          </p:cNvPr>
          <p:cNvSpPr/>
          <p:nvPr/>
        </p:nvSpPr>
        <p:spPr>
          <a:xfrm>
            <a:off x="6428704" y="4251548"/>
            <a:ext cx="5424153" cy="2247363"/>
          </a:xfrm>
          <a:prstGeom prst="snipRoundRect">
            <a:avLst>
              <a:gd name="adj1" fmla="val 10982"/>
              <a:gd name="adj2" fmla="val 14172"/>
            </a:avLst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tr-TR" sz="2600" dirty="0">
                <a:solidFill>
                  <a:schemeClr val="tx1"/>
                </a:solidFill>
              </a:rPr>
              <a:t>Milli Mücadele’de Batı Cephesi’nde </a:t>
            </a:r>
            <a:br>
              <a:rPr lang="tr-TR" sz="2600" dirty="0">
                <a:solidFill>
                  <a:schemeClr val="tx1"/>
                </a:solidFill>
              </a:rPr>
            </a:br>
            <a:r>
              <a:rPr lang="tr-TR" sz="2600" dirty="0">
                <a:solidFill>
                  <a:schemeClr val="tx1"/>
                </a:solidFill>
              </a:rPr>
              <a:t>kimle mücadele edilmiştir?</a:t>
            </a: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F3A85D3D-D870-43EC-8059-2C807029D094}"/>
              </a:ext>
            </a:extLst>
          </p:cNvPr>
          <p:cNvSpPr txBox="1"/>
          <p:nvPr/>
        </p:nvSpPr>
        <p:spPr>
          <a:xfrm>
            <a:off x="457200" y="3247018"/>
            <a:ext cx="2548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/>
              <a:t>Maarif Kongresi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3D338B47-F56F-4C1D-A745-6C9470A4380B}"/>
              </a:ext>
            </a:extLst>
          </p:cNvPr>
          <p:cNvSpPr txBox="1"/>
          <p:nvPr/>
        </p:nvSpPr>
        <p:spPr>
          <a:xfrm>
            <a:off x="6600422" y="3247017"/>
            <a:ext cx="35836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/>
              <a:t>Tekalifi Milliye </a:t>
            </a:r>
            <a:r>
              <a:rPr lang="tr-TR" sz="2800" b="1" dirty="0" err="1"/>
              <a:t>Emrileri</a:t>
            </a:r>
            <a:endParaRPr lang="tr-TR" sz="2800" b="1" dirty="0"/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91F4E352-2EB0-43ED-ADB4-F2CB8DFC70A7}"/>
              </a:ext>
            </a:extLst>
          </p:cNvPr>
          <p:cNvSpPr txBox="1"/>
          <p:nvPr/>
        </p:nvSpPr>
        <p:spPr>
          <a:xfrm>
            <a:off x="457200" y="5887187"/>
            <a:ext cx="28768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/>
              <a:t>Duyunu Umumiye</a:t>
            </a: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3773AF80-A3EA-4B73-B196-D2C9F62D6E77}"/>
              </a:ext>
            </a:extLst>
          </p:cNvPr>
          <p:cNvSpPr txBox="1"/>
          <p:nvPr/>
        </p:nvSpPr>
        <p:spPr>
          <a:xfrm>
            <a:off x="6600422" y="5890354"/>
            <a:ext cx="19448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/>
              <a:t>Yunanlılarla</a:t>
            </a:r>
          </a:p>
        </p:txBody>
      </p:sp>
      <p:sp>
        <p:nvSpPr>
          <p:cNvPr id="16" name="Dikdörtgen 15">
            <a:extLst>
              <a:ext uri="{FF2B5EF4-FFF2-40B4-BE49-F238E27FC236}">
                <a16:creationId xmlns:a16="http://schemas.microsoft.com/office/drawing/2014/main" id="{F665EBD2-C210-4B1E-A6FE-A8A671B0046A}"/>
              </a:ext>
            </a:extLst>
          </p:cNvPr>
          <p:cNvSpPr/>
          <p:nvPr/>
        </p:nvSpPr>
        <p:spPr>
          <a:xfrm>
            <a:off x="11307651" y="0"/>
            <a:ext cx="884349" cy="560231"/>
          </a:xfrm>
          <a:prstGeom prst="rect">
            <a:avLst/>
          </a:prstGeom>
          <a:solidFill>
            <a:srgbClr val="85DF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>
                <a:solidFill>
                  <a:schemeClr val="tx1"/>
                </a:solidFill>
                <a:latin typeface="Arial Black" panose="020B0A040201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21776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>
            <a:extLst>
              <a:ext uri="{FF2B5EF4-FFF2-40B4-BE49-F238E27FC236}">
                <a16:creationId xmlns:a16="http://schemas.microsoft.com/office/drawing/2014/main" id="{49D5503F-BA75-469A-89AC-7BA5D7C4C48C}"/>
              </a:ext>
            </a:extLst>
          </p:cNvPr>
          <p:cNvSpPr txBox="1"/>
          <p:nvPr/>
        </p:nvSpPr>
        <p:spPr>
          <a:xfrm>
            <a:off x="0" y="632936"/>
            <a:ext cx="12192000" cy="4924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2600" b="1" dirty="0"/>
              <a:t> Aşağıdaki soruları yanıtlayın.</a:t>
            </a:r>
          </a:p>
        </p:txBody>
      </p:sp>
      <p:sp>
        <p:nvSpPr>
          <p:cNvPr id="6" name="Dikdörtgen: Üst Köşelerinden Biri Yuvarlatılmış, Biri Kesik 5">
            <a:extLst>
              <a:ext uri="{FF2B5EF4-FFF2-40B4-BE49-F238E27FC236}">
                <a16:creationId xmlns:a16="http://schemas.microsoft.com/office/drawing/2014/main" id="{9E878147-AC27-4904-B8C9-E238ADFE0BD5}"/>
              </a:ext>
            </a:extLst>
          </p:cNvPr>
          <p:cNvSpPr/>
          <p:nvPr/>
        </p:nvSpPr>
        <p:spPr>
          <a:xfrm>
            <a:off x="268309" y="1564783"/>
            <a:ext cx="5424153" cy="2247363"/>
          </a:xfrm>
          <a:prstGeom prst="snipRoundRect">
            <a:avLst>
              <a:gd name="adj1" fmla="val 10982"/>
              <a:gd name="adj2" fmla="val 14172"/>
            </a:avLst>
          </a:prstGeom>
          <a:noFill/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tr-TR" sz="2600" dirty="0">
                <a:solidFill>
                  <a:schemeClr val="tx1"/>
                </a:solidFill>
              </a:rPr>
              <a:t>Türkiye’yi tanıyan ilk Müslüman devlet kimdir?</a:t>
            </a:r>
          </a:p>
        </p:txBody>
      </p:sp>
      <p:sp>
        <p:nvSpPr>
          <p:cNvPr id="8" name="Dikdörtgen: Üst Köşelerinden Biri Yuvarlatılmış, Biri Kesik 7">
            <a:extLst>
              <a:ext uri="{FF2B5EF4-FFF2-40B4-BE49-F238E27FC236}">
                <a16:creationId xmlns:a16="http://schemas.microsoft.com/office/drawing/2014/main" id="{F9541366-AE4A-452E-B747-849C7DABFEE0}"/>
              </a:ext>
            </a:extLst>
          </p:cNvPr>
          <p:cNvSpPr/>
          <p:nvPr/>
        </p:nvSpPr>
        <p:spPr>
          <a:xfrm>
            <a:off x="6428704" y="1564782"/>
            <a:ext cx="5424153" cy="2247363"/>
          </a:xfrm>
          <a:prstGeom prst="snipRoundRect">
            <a:avLst>
              <a:gd name="adj1" fmla="val 10982"/>
              <a:gd name="adj2" fmla="val 14172"/>
            </a:avLst>
          </a:prstGeom>
          <a:noFill/>
          <a:ln w="76200"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tr-TR" sz="2400" dirty="0">
                <a:solidFill>
                  <a:schemeClr val="tx1"/>
                </a:solidFill>
              </a:rPr>
              <a:t>Kurtuluş Savaşı boyunca İnebolu’ya deniz yoluyla gelen cephanelerin kağnılarla cepheye ulaştırılmasında kullanılan 340 km’lik yolun ismi nedir?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A9D0061C-71D8-4887-BD95-1B227469EA36}"/>
              </a:ext>
            </a:extLst>
          </p:cNvPr>
          <p:cNvSpPr txBox="1"/>
          <p:nvPr/>
        </p:nvSpPr>
        <p:spPr>
          <a:xfrm>
            <a:off x="463639" y="3230867"/>
            <a:ext cx="17621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/>
              <a:t>Afganistan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497C165F-DC80-4E18-82F7-99AC3F31B816}"/>
              </a:ext>
            </a:extLst>
          </p:cNvPr>
          <p:cNvSpPr txBox="1"/>
          <p:nvPr/>
        </p:nvSpPr>
        <p:spPr>
          <a:xfrm>
            <a:off x="6593982" y="3230867"/>
            <a:ext cx="1871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/>
              <a:t>İstiklal Yolu</a:t>
            </a: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9282AF32-5515-470E-B421-3AA0DCE86E5E}"/>
              </a:ext>
            </a:extLst>
          </p:cNvPr>
          <p:cNvSpPr/>
          <p:nvPr/>
        </p:nvSpPr>
        <p:spPr>
          <a:xfrm>
            <a:off x="11307651" y="0"/>
            <a:ext cx="884349" cy="560231"/>
          </a:xfrm>
          <a:prstGeom prst="rect">
            <a:avLst/>
          </a:prstGeom>
          <a:solidFill>
            <a:srgbClr val="85DF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>
                <a:solidFill>
                  <a:schemeClr val="tx1"/>
                </a:solidFill>
                <a:latin typeface="Arial Black" panose="020B0A040201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33922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CA690D2A-8EA6-40B8-BC67-BA70B3ECF45C}"/>
              </a:ext>
            </a:extLst>
          </p:cNvPr>
          <p:cNvSpPr/>
          <p:nvPr/>
        </p:nvSpPr>
        <p:spPr>
          <a:xfrm>
            <a:off x="8912181" y="1125379"/>
            <a:ext cx="3196107" cy="5732621"/>
          </a:xfrm>
          <a:prstGeom prst="rect">
            <a:avLst/>
          </a:prstGeom>
          <a:solidFill>
            <a:srgbClr val="FFCCFF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Mudanya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Musul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I. İnönü Savaşı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Birinci Dünya Savaşı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Türk vatandaşı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Ankara Antlaşması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Moskova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Londra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Sovyetler Birliği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Kapitülasyonlar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Kerkük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Ermeni </a:t>
            </a:r>
            <a:r>
              <a:rPr lang="tr-TR" sz="2400" b="1" dirty="0" err="1">
                <a:solidFill>
                  <a:schemeClr val="tx1"/>
                </a:solidFill>
              </a:rPr>
              <a:t>iddaaları</a:t>
            </a:r>
            <a:endParaRPr lang="tr-TR" sz="2400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Kafkas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CDCC658F-B3AC-43D6-8637-55AB4D2B16BC}"/>
              </a:ext>
            </a:extLst>
          </p:cNvPr>
          <p:cNvSpPr txBox="1"/>
          <p:nvPr/>
        </p:nvSpPr>
        <p:spPr>
          <a:xfrm>
            <a:off x="0" y="632936"/>
            <a:ext cx="12192000" cy="4924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2600" b="1" dirty="0"/>
              <a:t> Aşağıdaki cümleleri kutu içinde verilen ifadelerle tamamlayın.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D7291F3C-B238-4F50-8C43-F2A1B8BB33A4}"/>
              </a:ext>
            </a:extLst>
          </p:cNvPr>
          <p:cNvSpPr txBox="1"/>
          <p:nvPr/>
        </p:nvSpPr>
        <p:spPr>
          <a:xfrm>
            <a:off x="160986" y="1429554"/>
            <a:ext cx="8666475" cy="1143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>
                <a:solidFill>
                  <a:srgbClr val="C00000"/>
                </a:solidFill>
              </a:rPr>
              <a:t>1. </a:t>
            </a:r>
            <a:r>
              <a:rPr lang="tr-TR" sz="2400" dirty="0"/>
              <a:t>Batı Cephesi’nde düzenli Türk ordusu …………………………………….. ile</a:t>
            </a:r>
            <a:br>
              <a:rPr lang="tr-TR" sz="2400" dirty="0"/>
            </a:br>
            <a:r>
              <a:rPr lang="tr-TR" sz="2400" dirty="0"/>
              <a:t>     ilk zaferini kazanmıştır.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4C3FE8FF-DA7D-42E0-9B22-0DB439FFC8F1}"/>
              </a:ext>
            </a:extLst>
          </p:cNvPr>
          <p:cNvSpPr txBox="1"/>
          <p:nvPr/>
        </p:nvSpPr>
        <p:spPr>
          <a:xfrm>
            <a:off x="160985" y="2958643"/>
            <a:ext cx="9060288" cy="1697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>
                <a:solidFill>
                  <a:srgbClr val="C00000"/>
                </a:solidFill>
              </a:rPr>
              <a:t>2. </a:t>
            </a:r>
            <a:r>
              <a:rPr lang="tr-TR" sz="2400" dirty="0"/>
              <a:t>I. İnönü Zaferi’nden sonra İtilaf Devletleri …................ Konferansı’nı</a:t>
            </a:r>
            <a:br>
              <a:rPr lang="tr-TR" sz="2400" dirty="0"/>
            </a:br>
            <a:r>
              <a:rPr lang="tr-TR" sz="2400" dirty="0"/>
              <a:t>    düzenleyerek Sevr Antlaşmasını çok az değiştirip Türkiye’ye kabul  </a:t>
            </a:r>
            <a:br>
              <a:rPr lang="tr-TR" sz="2400" dirty="0"/>
            </a:br>
            <a:r>
              <a:rPr lang="tr-TR" sz="2400" dirty="0"/>
              <a:t>    ettirmeye çalışmışlardır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7400E3F2-30D9-4AF7-B7C9-FC7A7516C879}"/>
              </a:ext>
            </a:extLst>
          </p:cNvPr>
          <p:cNvSpPr txBox="1"/>
          <p:nvPr/>
        </p:nvSpPr>
        <p:spPr>
          <a:xfrm>
            <a:off x="160985" y="4941193"/>
            <a:ext cx="8084970" cy="16970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>
                <a:solidFill>
                  <a:srgbClr val="C00000"/>
                </a:solidFill>
              </a:rPr>
              <a:t>3. </a:t>
            </a:r>
            <a:r>
              <a:rPr lang="tr-TR" sz="2400" dirty="0"/>
              <a:t>I. İnönü Zaferi’nden sonra …………………………. Antlaşması ile</a:t>
            </a:r>
            <a:br>
              <a:rPr lang="tr-TR" sz="2400" dirty="0"/>
            </a:br>
            <a:r>
              <a:rPr lang="tr-TR" sz="2400" dirty="0"/>
              <a:t>    ……………………………………….. Türkiye’yi tanıyan ilk büyük devlet</a:t>
            </a:r>
            <a:br>
              <a:rPr lang="tr-TR" sz="2400" dirty="0"/>
            </a:br>
            <a:r>
              <a:rPr lang="tr-TR" sz="2400" dirty="0"/>
              <a:t>    olmuştur.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A5A50E79-6B66-42A4-A821-1D38AB6E6AB7}"/>
              </a:ext>
            </a:extLst>
          </p:cNvPr>
          <p:cNvSpPr txBox="1"/>
          <p:nvPr/>
        </p:nvSpPr>
        <p:spPr>
          <a:xfrm>
            <a:off x="5821252" y="1481066"/>
            <a:ext cx="19570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I. İnönü Zaferi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FA548B99-D7AF-4D9C-AA85-710DF7DA59FA}"/>
              </a:ext>
            </a:extLst>
          </p:cNvPr>
          <p:cNvSpPr txBox="1"/>
          <p:nvPr/>
        </p:nvSpPr>
        <p:spPr>
          <a:xfrm>
            <a:off x="5877060" y="3044850"/>
            <a:ext cx="1064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Londra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A4D9CB17-3507-4776-9F63-B23BFAAED9B3}"/>
              </a:ext>
            </a:extLst>
          </p:cNvPr>
          <p:cNvSpPr txBox="1"/>
          <p:nvPr/>
        </p:nvSpPr>
        <p:spPr>
          <a:xfrm>
            <a:off x="4203470" y="5001123"/>
            <a:ext cx="1339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Moskova</a:t>
            </a: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93B1577C-7B7A-46C8-A2BB-E437CCFC260B}"/>
              </a:ext>
            </a:extLst>
          </p:cNvPr>
          <p:cNvSpPr txBox="1"/>
          <p:nvPr/>
        </p:nvSpPr>
        <p:spPr>
          <a:xfrm>
            <a:off x="1129712" y="5558894"/>
            <a:ext cx="2184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Sovyetler Birliği</a:t>
            </a:r>
          </a:p>
        </p:txBody>
      </p:sp>
      <p:sp>
        <p:nvSpPr>
          <p:cNvPr id="16" name="Dikdörtgen 15">
            <a:extLst>
              <a:ext uri="{FF2B5EF4-FFF2-40B4-BE49-F238E27FC236}">
                <a16:creationId xmlns:a16="http://schemas.microsoft.com/office/drawing/2014/main" id="{AF0E8756-0B63-45B4-B56E-51ED62D2B782}"/>
              </a:ext>
            </a:extLst>
          </p:cNvPr>
          <p:cNvSpPr/>
          <p:nvPr/>
        </p:nvSpPr>
        <p:spPr>
          <a:xfrm>
            <a:off x="11307651" y="0"/>
            <a:ext cx="884349" cy="560231"/>
          </a:xfrm>
          <a:prstGeom prst="rect">
            <a:avLst/>
          </a:prstGeom>
          <a:solidFill>
            <a:srgbClr val="85DF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>
                <a:solidFill>
                  <a:schemeClr val="tx1"/>
                </a:solidFill>
                <a:latin typeface="Arial Black" panose="020B0A040201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696324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/>
      <p:bldP spid="6" grpId="0"/>
      <p:bldP spid="8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CDCC658F-B3AC-43D6-8637-55AB4D2B16BC}"/>
              </a:ext>
            </a:extLst>
          </p:cNvPr>
          <p:cNvSpPr txBox="1"/>
          <p:nvPr/>
        </p:nvSpPr>
        <p:spPr>
          <a:xfrm>
            <a:off x="0" y="632936"/>
            <a:ext cx="12192000" cy="4924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2600" b="1" dirty="0"/>
              <a:t> Aşağıdaki cümleleri kutu içinde verilen ifadelerle tamamlayın.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D7291F3C-B238-4F50-8C43-F2A1B8BB33A4}"/>
              </a:ext>
            </a:extLst>
          </p:cNvPr>
          <p:cNvSpPr txBox="1"/>
          <p:nvPr/>
        </p:nvSpPr>
        <p:spPr>
          <a:xfrm>
            <a:off x="160986" y="1429554"/>
            <a:ext cx="8667483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>
                <a:solidFill>
                  <a:srgbClr val="C00000"/>
                </a:solidFill>
              </a:rPr>
              <a:t>4. </a:t>
            </a:r>
            <a:r>
              <a:rPr lang="tr-TR" sz="2400" dirty="0"/>
              <a:t>………………………………………………….. İle Fransa Güney Cephesi’nden</a:t>
            </a:r>
            <a:br>
              <a:rPr lang="tr-TR" sz="2400" dirty="0"/>
            </a:br>
            <a:r>
              <a:rPr lang="tr-TR" sz="2400" dirty="0"/>
              <a:t>    askerlerini çekmiştir ve Güney Cephesi zaferimizle kapanmıştır.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4C3FE8FF-DA7D-42E0-9B22-0DB439FFC8F1}"/>
              </a:ext>
            </a:extLst>
          </p:cNvPr>
          <p:cNvSpPr txBox="1"/>
          <p:nvPr/>
        </p:nvSpPr>
        <p:spPr>
          <a:xfrm>
            <a:off x="160985" y="3133789"/>
            <a:ext cx="8442247" cy="1143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>
                <a:solidFill>
                  <a:srgbClr val="C00000"/>
                </a:solidFill>
              </a:rPr>
              <a:t>5. </a:t>
            </a:r>
            <a:r>
              <a:rPr lang="tr-TR" sz="2400" dirty="0"/>
              <a:t>Batı Cephesi’ndeki mücadele ………………………….…………… Ateşkes</a:t>
            </a:r>
            <a:br>
              <a:rPr lang="tr-TR" sz="2400" dirty="0"/>
            </a:br>
            <a:r>
              <a:rPr lang="tr-TR" sz="2400" dirty="0"/>
              <a:t>     Antlaşması ile son bulmuştur.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7400E3F2-30D9-4AF7-B7C9-FC7A7516C879}"/>
              </a:ext>
            </a:extLst>
          </p:cNvPr>
          <p:cNvSpPr txBox="1"/>
          <p:nvPr/>
        </p:nvSpPr>
        <p:spPr>
          <a:xfrm>
            <a:off x="160985" y="4941193"/>
            <a:ext cx="8550802" cy="16970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>
                <a:solidFill>
                  <a:srgbClr val="C00000"/>
                </a:solidFill>
              </a:rPr>
              <a:t>6. </a:t>
            </a:r>
            <a:r>
              <a:rPr lang="tr-TR" sz="2400" dirty="0"/>
              <a:t>Mustafa Kemal Lozan’a giden heyetten ………………………………………</a:t>
            </a:r>
            <a:br>
              <a:rPr lang="tr-TR" sz="2400" dirty="0"/>
            </a:br>
            <a:r>
              <a:rPr lang="tr-TR" sz="2400" dirty="0"/>
              <a:t>    ve ……………………………………….. konularında taviz verilmemesini</a:t>
            </a:r>
            <a:br>
              <a:rPr lang="tr-TR" sz="2400" dirty="0"/>
            </a:br>
            <a:r>
              <a:rPr lang="tr-TR" sz="2400" dirty="0"/>
              <a:t>    istemiştir.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id="{B92E1E72-710B-4FC5-B816-BC0AE0F30735}"/>
              </a:ext>
            </a:extLst>
          </p:cNvPr>
          <p:cNvSpPr/>
          <p:nvPr/>
        </p:nvSpPr>
        <p:spPr>
          <a:xfrm>
            <a:off x="8912181" y="1125379"/>
            <a:ext cx="3196107" cy="5732621"/>
          </a:xfrm>
          <a:prstGeom prst="rect">
            <a:avLst/>
          </a:prstGeom>
          <a:solidFill>
            <a:srgbClr val="FFCCFF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Mudanya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Musul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I. İnönü Savaşı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Birinci Dünya Savaşı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Türk vatandaşı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Ankara Antlaşması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Moskova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Londra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Sovyetler Birliği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Kapitülasyonlar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Kerkük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Ermeni </a:t>
            </a:r>
            <a:r>
              <a:rPr lang="tr-TR" sz="2400" b="1" dirty="0" err="1">
                <a:solidFill>
                  <a:schemeClr val="tx1"/>
                </a:solidFill>
              </a:rPr>
              <a:t>iddaaları</a:t>
            </a:r>
            <a:endParaRPr lang="tr-TR" sz="2400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Kafkas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1282AA38-0FFA-41E2-B955-70E0FA0E21CE}"/>
              </a:ext>
            </a:extLst>
          </p:cNvPr>
          <p:cNvSpPr txBox="1"/>
          <p:nvPr/>
        </p:nvSpPr>
        <p:spPr>
          <a:xfrm>
            <a:off x="1524665" y="1487839"/>
            <a:ext cx="25629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Ankara Antlaşması</a:t>
            </a: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7E14A6A8-09E0-41C6-B8BB-36B48E31E59B}"/>
              </a:ext>
            </a:extLst>
          </p:cNvPr>
          <p:cNvSpPr txBox="1"/>
          <p:nvPr/>
        </p:nvSpPr>
        <p:spPr>
          <a:xfrm>
            <a:off x="5151550" y="3198167"/>
            <a:ext cx="1389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Mudanya</a:t>
            </a: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68674EA0-1478-421A-A0D9-80C6CCF00215}"/>
              </a:ext>
            </a:extLst>
          </p:cNvPr>
          <p:cNvSpPr txBox="1"/>
          <p:nvPr/>
        </p:nvSpPr>
        <p:spPr>
          <a:xfrm>
            <a:off x="5949322" y="5018467"/>
            <a:ext cx="2149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kapitülasyonlar</a:t>
            </a:r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6BDD31E7-61C7-42C9-812D-10631E063DD8}"/>
              </a:ext>
            </a:extLst>
          </p:cNvPr>
          <p:cNvSpPr txBox="1"/>
          <p:nvPr/>
        </p:nvSpPr>
        <p:spPr>
          <a:xfrm>
            <a:off x="1524665" y="5558894"/>
            <a:ext cx="2281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Ermeni </a:t>
            </a:r>
            <a:r>
              <a:rPr lang="tr-TR" sz="2400" b="1" dirty="0" err="1"/>
              <a:t>iddaaları</a:t>
            </a:r>
            <a:endParaRPr lang="tr-TR" sz="2400" b="1" dirty="0"/>
          </a:p>
        </p:txBody>
      </p:sp>
      <p:sp>
        <p:nvSpPr>
          <p:cNvPr id="18" name="Dikdörtgen 17">
            <a:extLst>
              <a:ext uri="{FF2B5EF4-FFF2-40B4-BE49-F238E27FC236}">
                <a16:creationId xmlns:a16="http://schemas.microsoft.com/office/drawing/2014/main" id="{63211295-2B72-4E48-B245-D14DA40BEBFF}"/>
              </a:ext>
            </a:extLst>
          </p:cNvPr>
          <p:cNvSpPr/>
          <p:nvPr/>
        </p:nvSpPr>
        <p:spPr>
          <a:xfrm>
            <a:off x="11307651" y="0"/>
            <a:ext cx="884349" cy="560231"/>
          </a:xfrm>
          <a:prstGeom prst="rect">
            <a:avLst/>
          </a:prstGeom>
          <a:solidFill>
            <a:srgbClr val="85DF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>
                <a:solidFill>
                  <a:schemeClr val="tx1"/>
                </a:solidFill>
                <a:latin typeface="Arial Black" panose="020B0A040201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824199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4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CDCC658F-B3AC-43D6-8637-55AB4D2B16BC}"/>
              </a:ext>
            </a:extLst>
          </p:cNvPr>
          <p:cNvSpPr txBox="1"/>
          <p:nvPr/>
        </p:nvSpPr>
        <p:spPr>
          <a:xfrm>
            <a:off x="0" y="632936"/>
            <a:ext cx="12192000" cy="4924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2600" b="1" dirty="0"/>
              <a:t> Aşağıdaki cümleleri kutu içinde verilen ifadelerle tamamlayın.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D7291F3C-B238-4F50-8C43-F2A1B8BB33A4}"/>
              </a:ext>
            </a:extLst>
          </p:cNvPr>
          <p:cNvSpPr txBox="1"/>
          <p:nvPr/>
        </p:nvSpPr>
        <p:spPr>
          <a:xfrm>
            <a:off x="160986" y="1429554"/>
            <a:ext cx="8639801" cy="1143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>
                <a:solidFill>
                  <a:srgbClr val="C00000"/>
                </a:solidFill>
              </a:rPr>
              <a:t>7. </a:t>
            </a:r>
            <a:r>
              <a:rPr lang="tr-TR" sz="2400" dirty="0"/>
              <a:t>Lozan Barış Antlaşması’na göre Ege Denizi’ndeki ……………………….</a:t>
            </a:r>
            <a:br>
              <a:rPr lang="tr-TR" sz="2400" dirty="0"/>
            </a:br>
            <a:r>
              <a:rPr lang="tr-TR" sz="2400" dirty="0"/>
              <a:t>     ve Bozcada Türkiye’ye, diğer Ege adaları Yunanistan’a bırakılmıştır.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4C3FE8FF-DA7D-42E0-9B22-0DB439FFC8F1}"/>
              </a:ext>
            </a:extLst>
          </p:cNvPr>
          <p:cNvSpPr txBox="1"/>
          <p:nvPr/>
        </p:nvSpPr>
        <p:spPr>
          <a:xfrm>
            <a:off x="160985" y="3294844"/>
            <a:ext cx="8245206" cy="1143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>
                <a:solidFill>
                  <a:srgbClr val="C00000"/>
                </a:solidFill>
              </a:rPr>
              <a:t>8. </a:t>
            </a:r>
            <a:r>
              <a:rPr lang="tr-TR" sz="2400" dirty="0"/>
              <a:t>Lozan Antlaşması’nda …………………………. ve …………..……………….</a:t>
            </a:r>
            <a:br>
              <a:rPr lang="tr-TR" sz="2400" dirty="0"/>
            </a:br>
            <a:r>
              <a:rPr lang="tr-TR" sz="2400" dirty="0"/>
              <a:t>     Misakımilli’nin dışında kalmıştır.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7400E3F2-30D9-4AF7-B7C9-FC7A7516C879}"/>
              </a:ext>
            </a:extLst>
          </p:cNvPr>
          <p:cNvSpPr txBox="1"/>
          <p:nvPr/>
        </p:nvSpPr>
        <p:spPr>
          <a:xfrm>
            <a:off x="160985" y="5160134"/>
            <a:ext cx="8191923" cy="1143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>
                <a:solidFill>
                  <a:srgbClr val="C00000"/>
                </a:solidFill>
              </a:rPr>
              <a:t>9. </a:t>
            </a:r>
            <a:r>
              <a:rPr lang="tr-TR" sz="2400" dirty="0"/>
              <a:t>Lozan Antlaşması’na göre Türkiye’de yaşayan azınlıkların tümü</a:t>
            </a:r>
            <a:br>
              <a:rPr lang="tr-TR" sz="2400" dirty="0"/>
            </a:br>
            <a:r>
              <a:rPr lang="tr-TR" sz="2400" dirty="0"/>
              <a:t>     …………………………………… sayılmıştır.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id="{D05C37AD-F12F-46B9-9782-5E1E577283C0}"/>
              </a:ext>
            </a:extLst>
          </p:cNvPr>
          <p:cNvSpPr/>
          <p:nvPr/>
        </p:nvSpPr>
        <p:spPr>
          <a:xfrm>
            <a:off x="8912181" y="1125379"/>
            <a:ext cx="3196107" cy="5732621"/>
          </a:xfrm>
          <a:prstGeom prst="rect">
            <a:avLst/>
          </a:prstGeom>
          <a:solidFill>
            <a:srgbClr val="FFCCFF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Mudanya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Musul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I. İnönü Savaşı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Birinci Dünya Savaşı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Türk vatandaşı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Ankara Antlaşması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Moskova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Londra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Sovyetler Birliği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Kapitülasyonlar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Kerkük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Ermeni </a:t>
            </a:r>
            <a:r>
              <a:rPr lang="tr-TR" sz="2400" b="1" dirty="0" err="1">
                <a:solidFill>
                  <a:schemeClr val="tx1"/>
                </a:solidFill>
              </a:rPr>
              <a:t>iddaaları</a:t>
            </a:r>
            <a:endParaRPr lang="tr-TR" sz="2400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Kafkas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Gökçeada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835A7238-7114-4A34-93D8-58F4BA76C806}"/>
              </a:ext>
            </a:extLst>
          </p:cNvPr>
          <p:cNvSpPr txBox="1"/>
          <p:nvPr/>
        </p:nvSpPr>
        <p:spPr>
          <a:xfrm>
            <a:off x="6834882" y="1498297"/>
            <a:ext cx="14394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Gökçeada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0E3296E6-3214-4723-8173-3EDDE0EF4520}"/>
              </a:ext>
            </a:extLst>
          </p:cNvPr>
          <p:cNvSpPr txBox="1"/>
          <p:nvPr/>
        </p:nvSpPr>
        <p:spPr>
          <a:xfrm>
            <a:off x="3754436" y="3376809"/>
            <a:ext cx="982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Musul</a:t>
            </a: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6CAA1413-7E1C-4428-BB79-AB76991BCEA6}"/>
              </a:ext>
            </a:extLst>
          </p:cNvPr>
          <p:cNvSpPr txBox="1"/>
          <p:nvPr/>
        </p:nvSpPr>
        <p:spPr>
          <a:xfrm>
            <a:off x="6580992" y="3376808"/>
            <a:ext cx="10719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Kerkük</a:t>
            </a: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4B5B5A71-6663-47D5-88B1-98ECBF04A56A}"/>
              </a:ext>
            </a:extLst>
          </p:cNvPr>
          <p:cNvSpPr txBox="1"/>
          <p:nvPr/>
        </p:nvSpPr>
        <p:spPr>
          <a:xfrm>
            <a:off x="1144738" y="5782716"/>
            <a:ext cx="2040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/>
              <a:t>Türk vatandaşı</a:t>
            </a:r>
          </a:p>
        </p:txBody>
      </p:sp>
      <p:sp>
        <p:nvSpPr>
          <p:cNvPr id="17" name="Dikdörtgen 16">
            <a:extLst>
              <a:ext uri="{FF2B5EF4-FFF2-40B4-BE49-F238E27FC236}">
                <a16:creationId xmlns:a16="http://schemas.microsoft.com/office/drawing/2014/main" id="{666ADA33-E159-4F69-BCA0-AE82BD47AF79}"/>
              </a:ext>
            </a:extLst>
          </p:cNvPr>
          <p:cNvSpPr/>
          <p:nvPr/>
        </p:nvSpPr>
        <p:spPr>
          <a:xfrm>
            <a:off x="11307651" y="0"/>
            <a:ext cx="884349" cy="560231"/>
          </a:xfrm>
          <a:prstGeom prst="rect">
            <a:avLst/>
          </a:prstGeom>
          <a:solidFill>
            <a:srgbClr val="85DF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>
                <a:solidFill>
                  <a:schemeClr val="tx1"/>
                </a:solidFill>
                <a:latin typeface="Arial Black" panose="020B0A0402010202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134266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B41B065D-2A3B-465D-BE64-7061C888D5EF}"/>
              </a:ext>
            </a:extLst>
          </p:cNvPr>
          <p:cNvSpPr txBox="1"/>
          <p:nvPr/>
        </p:nvSpPr>
        <p:spPr>
          <a:xfrm>
            <a:off x="0" y="33893"/>
            <a:ext cx="11307651" cy="4924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2600" b="1" dirty="0"/>
              <a:t>Aşağıdaki ifadeleri doğru yanlış oluşlarına göre işaretleyin.</a:t>
            </a:r>
          </a:p>
        </p:txBody>
      </p:sp>
      <p:sp>
        <p:nvSpPr>
          <p:cNvPr id="25" name="Metin kutusu 24">
            <a:extLst>
              <a:ext uri="{FF2B5EF4-FFF2-40B4-BE49-F238E27FC236}">
                <a16:creationId xmlns:a16="http://schemas.microsoft.com/office/drawing/2014/main" id="{2FCA2043-36FA-46A9-ACDD-8D29CE5E9C83}"/>
              </a:ext>
            </a:extLst>
          </p:cNvPr>
          <p:cNvSpPr txBox="1"/>
          <p:nvPr/>
        </p:nvSpPr>
        <p:spPr>
          <a:xfrm>
            <a:off x="135228" y="869324"/>
            <a:ext cx="93818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>
                <a:latin typeface="Arial Black" panose="020B0A04020102020204" pitchFamily="34" charset="0"/>
              </a:rPr>
              <a:t>1. </a:t>
            </a:r>
            <a:r>
              <a:rPr lang="tr-TR" sz="2400" dirty="0"/>
              <a:t>Kuvayı Milliye Birliklerinin düzenli Yunan ordusuna karşı yeterli başarıyı</a:t>
            </a:r>
            <a:br>
              <a:rPr lang="tr-TR" sz="2400" dirty="0"/>
            </a:br>
            <a:r>
              <a:rPr lang="tr-TR" sz="2400" dirty="0"/>
              <a:t>      gösterememesi sebebiyle düzenli ordunun kurulması ihtiyacı doğdu.</a:t>
            </a:r>
          </a:p>
        </p:txBody>
      </p:sp>
      <p:sp>
        <p:nvSpPr>
          <p:cNvPr id="26" name="Metin kutusu 25">
            <a:extLst>
              <a:ext uri="{FF2B5EF4-FFF2-40B4-BE49-F238E27FC236}">
                <a16:creationId xmlns:a16="http://schemas.microsoft.com/office/drawing/2014/main" id="{96A8ED53-10ED-4F5A-9955-81BB02954593}"/>
              </a:ext>
            </a:extLst>
          </p:cNvPr>
          <p:cNvSpPr txBox="1"/>
          <p:nvPr/>
        </p:nvSpPr>
        <p:spPr>
          <a:xfrm>
            <a:off x="135227" y="2095884"/>
            <a:ext cx="92154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>
                <a:latin typeface="Arial Black" panose="020B0A04020102020204" pitchFamily="34" charset="0"/>
              </a:rPr>
              <a:t>2. </a:t>
            </a:r>
            <a:r>
              <a:rPr lang="tr-TR" sz="2400" dirty="0"/>
              <a:t>Moskova Antlaşması ile Kars’ın Gürcistan’a bırakılması Misakımilli’den</a:t>
            </a:r>
            <a:br>
              <a:rPr lang="tr-TR" sz="2400" dirty="0"/>
            </a:br>
            <a:r>
              <a:rPr lang="tr-TR" sz="2400" dirty="0"/>
              <a:t>      verilen ilk taviz olmuştur.</a:t>
            </a:r>
          </a:p>
        </p:txBody>
      </p:sp>
      <p:sp>
        <p:nvSpPr>
          <p:cNvPr id="27" name="Metin kutusu 26">
            <a:extLst>
              <a:ext uri="{FF2B5EF4-FFF2-40B4-BE49-F238E27FC236}">
                <a16:creationId xmlns:a16="http://schemas.microsoft.com/office/drawing/2014/main" id="{78BBD50A-785A-4091-A6F3-26B5A1A66353}"/>
              </a:ext>
            </a:extLst>
          </p:cNvPr>
          <p:cNvSpPr txBox="1"/>
          <p:nvPr/>
        </p:nvSpPr>
        <p:spPr>
          <a:xfrm>
            <a:off x="135227" y="3327496"/>
            <a:ext cx="90268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>
                <a:latin typeface="Arial Black" panose="020B0A04020102020204" pitchFamily="34" charset="0"/>
              </a:rPr>
              <a:t>3. </a:t>
            </a:r>
            <a:r>
              <a:rPr lang="tr-TR" sz="2400" dirty="0"/>
              <a:t>Kütahya-Eskişehir Savaşları düzenli Türk ordusunun Yunanlılara karşı</a:t>
            </a:r>
          </a:p>
          <a:p>
            <a:r>
              <a:rPr lang="tr-TR" sz="2400" dirty="0"/>
              <a:t>      kaybettiği tek savaştır.</a:t>
            </a:r>
          </a:p>
        </p:txBody>
      </p:sp>
      <p:sp>
        <p:nvSpPr>
          <p:cNvPr id="28" name="Metin kutusu 27">
            <a:extLst>
              <a:ext uri="{FF2B5EF4-FFF2-40B4-BE49-F238E27FC236}">
                <a16:creationId xmlns:a16="http://schemas.microsoft.com/office/drawing/2014/main" id="{DF1A2A3A-A7B5-4D7F-AED7-83FE5C75045A}"/>
              </a:ext>
            </a:extLst>
          </p:cNvPr>
          <p:cNvSpPr txBox="1"/>
          <p:nvPr/>
        </p:nvSpPr>
        <p:spPr>
          <a:xfrm>
            <a:off x="135227" y="5790720"/>
            <a:ext cx="95349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>
                <a:latin typeface="Arial Black" panose="020B0A04020102020204" pitchFamily="34" charset="0"/>
              </a:rPr>
              <a:t>5. </a:t>
            </a:r>
            <a:r>
              <a:rPr lang="tr-TR" sz="2400" dirty="0"/>
              <a:t>Osman Zeki </a:t>
            </a:r>
            <a:r>
              <a:rPr lang="tr-TR" sz="2400" dirty="0" err="1"/>
              <a:t>Üngör</a:t>
            </a:r>
            <a:r>
              <a:rPr lang="tr-TR" sz="2400" dirty="0"/>
              <a:t> tarafından yazılan İstiklal Marşı 1930 yılında Mehmet</a:t>
            </a:r>
            <a:br>
              <a:rPr lang="tr-TR" sz="2400" dirty="0"/>
            </a:br>
            <a:r>
              <a:rPr lang="tr-TR" sz="2400" dirty="0"/>
              <a:t>      Akif Ersoy tarafından bestelenmiştir.</a:t>
            </a:r>
          </a:p>
        </p:txBody>
      </p:sp>
      <p:sp>
        <p:nvSpPr>
          <p:cNvPr id="29" name="Metin kutusu 28">
            <a:extLst>
              <a:ext uri="{FF2B5EF4-FFF2-40B4-BE49-F238E27FC236}">
                <a16:creationId xmlns:a16="http://schemas.microsoft.com/office/drawing/2014/main" id="{F115282E-D26C-4849-B53A-BA65E7850738}"/>
              </a:ext>
            </a:extLst>
          </p:cNvPr>
          <p:cNvSpPr txBox="1"/>
          <p:nvPr/>
        </p:nvSpPr>
        <p:spPr>
          <a:xfrm>
            <a:off x="135227" y="4559108"/>
            <a:ext cx="95324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>
                <a:latin typeface="Arial Black" panose="020B0A04020102020204" pitchFamily="34" charset="0"/>
              </a:rPr>
              <a:t>3. </a:t>
            </a:r>
            <a:r>
              <a:rPr lang="tr-TR" sz="2400" dirty="0"/>
              <a:t>Londra Konferansı’nda Türk tarafı isteklerini kabul ettirememiş olmasına</a:t>
            </a:r>
            <a:br>
              <a:rPr lang="tr-TR" sz="2400" dirty="0"/>
            </a:br>
            <a:r>
              <a:rPr lang="tr-TR" sz="2400" dirty="0"/>
              <a:t>      rağmen bu konferansta </a:t>
            </a:r>
            <a:r>
              <a:rPr lang="tr-TR" sz="2400" dirty="0" err="1"/>
              <a:t>Misakımilliyi</a:t>
            </a:r>
            <a:r>
              <a:rPr lang="tr-TR" sz="2400" dirty="0"/>
              <a:t> dünya kamuoyuna duyurmuştur.</a:t>
            </a:r>
          </a:p>
        </p:txBody>
      </p:sp>
      <p:cxnSp>
        <p:nvCxnSpPr>
          <p:cNvPr id="31" name="Düz Bağlayıcı 30">
            <a:extLst>
              <a:ext uri="{FF2B5EF4-FFF2-40B4-BE49-F238E27FC236}">
                <a16:creationId xmlns:a16="http://schemas.microsoft.com/office/drawing/2014/main" id="{F8BBD79A-1713-440E-95E6-F3B411E719FD}"/>
              </a:ext>
            </a:extLst>
          </p:cNvPr>
          <p:cNvCxnSpPr/>
          <p:nvPr/>
        </p:nvCxnSpPr>
        <p:spPr>
          <a:xfrm>
            <a:off x="12879" y="2095884"/>
            <a:ext cx="1212760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Düz Bağlayıcı 31">
            <a:extLst>
              <a:ext uri="{FF2B5EF4-FFF2-40B4-BE49-F238E27FC236}">
                <a16:creationId xmlns:a16="http://schemas.microsoft.com/office/drawing/2014/main" id="{B93FDD43-D839-492E-98C8-2520022FD56E}"/>
              </a:ext>
            </a:extLst>
          </p:cNvPr>
          <p:cNvCxnSpPr/>
          <p:nvPr/>
        </p:nvCxnSpPr>
        <p:spPr>
          <a:xfrm>
            <a:off x="-19318" y="3327496"/>
            <a:ext cx="1212760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Düz Bağlayıcı 32">
            <a:extLst>
              <a:ext uri="{FF2B5EF4-FFF2-40B4-BE49-F238E27FC236}">
                <a16:creationId xmlns:a16="http://schemas.microsoft.com/office/drawing/2014/main" id="{845E3248-0D4B-41CA-B58F-21D7056EB81E}"/>
              </a:ext>
            </a:extLst>
          </p:cNvPr>
          <p:cNvCxnSpPr/>
          <p:nvPr/>
        </p:nvCxnSpPr>
        <p:spPr>
          <a:xfrm>
            <a:off x="12879" y="4559108"/>
            <a:ext cx="1212760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33">
            <a:extLst>
              <a:ext uri="{FF2B5EF4-FFF2-40B4-BE49-F238E27FC236}">
                <a16:creationId xmlns:a16="http://schemas.microsoft.com/office/drawing/2014/main" id="{E47ADC9E-01CF-4422-BFE1-59CA6334E4FC}"/>
              </a:ext>
            </a:extLst>
          </p:cNvPr>
          <p:cNvCxnSpPr/>
          <p:nvPr/>
        </p:nvCxnSpPr>
        <p:spPr>
          <a:xfrm>
            <a:off x="-19318" y="5790720"/>
            <a:ext cx="1212760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Metin kutusu 34">
            <a:extLst>
              <a:ext uri="{FF2B5EF4-FFF2-40B4-BE49-F238E27FC236}">
                <a16:creationId xmlns:a16="http://schemas.microsoft.com/office/drawing/2014/main" id="{6DE9A441-0CDA-41F4-8212-8FA25F0AFE02}"/>
              </a:ext>
            </a:extLst>
          </p:cNvPr>
          <p:cNvSpPr txBox="1"/>
          <p:nvPr/>
        </p:nvSpPr>
        <p:spPr>
          <a:xfrm>
            <a:off x="9676247" y="555684"/>
            <a:ext cx="25157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>
                <a:latin typeface="Arial Black" panose="020B0A04020102020204" pitchFamily="34" charset="0"/>
              </a:rPr>
              <a:t>DOĞRU   YANLIŞ</a:t>
            </a:r>
          </a:p>
        </p:txBody>
      </p:sp>
      <p:sp>
        <p:nvSpPr>
          <p:cNvPr id="36" name="Dikdörtgen: Köşeleri Yuvarlatılmış 35">
            <a:extLst>
              <a:ext uri="{FF2B5EF4-FFF2-40B4-BE49-F238E27FC236}">
                <a16:creationId xmlns:a16="http://schemas.microsoft.com/office/drawing/2014/main" id="{16FD656B-51B7-419A-85F7-769BF5128ADA}"/>
              </a:ext>
            </a:extLst>
          </p:cNvPr>
          <p:cNvSpPr/>
          <p:nvPr/>
        </p:nvSpPr>
        <p:spPr>
          <a:xfrm>
            <a:off x="10019763" y="1219884"/>
            <a:ext cx="508716" cy="41338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7" name="Dikdörtgen: Köşeleri Yuvarlatılmış 36">
            <a:extLst>
              <a:ext uri="{FF2B5EF4-FFF2-40B4-BE49-F238E27FC236}">
                <a16:creationId xmlns:a16="http://schemas.microsoft.com/office/drawing/2014/main" id="{42DEC29B-8B4F-4A84-833E-49D0F28F7FE1}"/>
              </a:ext>
            </a:extLst>
          </p:cNvPr>
          <p:cNvSpPr/>
          <p:nvPr/>
        </p:nvSpPr>
        <p:spPr>
          <a:xfrm>
            <a:off x="11335950" y="1219884"/>
            <a:ext cx="508716" cy="41338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8" name="Dikdörtgen: Köşeleri Yuvarlatılmış 37">
            <a:extLst>
              <a:ext uri="{FF2B5EF4-FFF2-40B4-BE49-F238E27FC236}">
                <a16:creationId xmlns:a16="http://schemas.microsoft.com/office/drawing/2014/main" id="{61D03180-3589-45E9-8D2B-49C00158DA20}"/>
              </a:ext>
            </a:extLst>
          </p:cNvPr>
          <p:cNvSpPr/>
          <p:nvPr/>
        </p:nvSpPr>
        <p:spPr>
          <a:xfrm>
            <a:off x="10019763" y="2504998"/>
            <a:ext cx="508716" cy="41338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9" name="Dikdörtgen: Köşeleri Yuvarlatılmış 38">
            <a:extLst>
              <a:ext uri="{FF2B5EF4-FFF2-40B4-BE49-F238E27FC236}">
                <a16:creationId xmlns:a16="http://schemas.microsoft.com/office/drawing/2014/main" id="{06E30B73-FFAA-422D-8696-0796E0323B70}"/>
              </a:ext>
            </a:extLst>
          </p:cNvPr>
          <p:cNvSpPr/>
          <p:nvPr/>
        </p:nvSpPr>
        <p:spPr>
          <a:xfrm>
            <a:off x="11335950" y="2504998"/>
            <a:ext cx="508716" cy="41338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40" name="Dikdörtgen: Köşeleri Yuvarlatılmış 39">
            <a:extLst>
              <a:ext uri="{FF2B5EF4-FFF2-40B4-BE49-F238E27FC236}">
                <a16:creationId xmlns:a16="http://schemas.microsoft.com/office/drawing/2014/main" id="{958E5EA5-745D-4256-9063-31B5FBDCC7B7}"/>
              </a:ext>
            </a:extLst>
          </p:cNvPr>
          <p:cNvSpPr/>
          <p:nvPr/>
        </p:nvSpPr>
        <p:spPr>
          <a:xfrm>
            <a:off x="10019763" y="3683107"/>
            <a:ext cx="508716" cy="41338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1" name="Dikdörtgen: Köşeleri Yuvarlatılmış 40">
            <a:extLst>
              <a:ext uri="{FF2B5EF4-FFF2-40B4-BE49-F238E27FC236}">
                <a16:creationId xmlns:a16="http://schemas.microsoft.com/office/drawing/2014/main" id="{E53E2D50-2847-449C-9702-EDC9D8B94413}"/>
              </a:ext>
            </a:extLst>
          </p:cNvPr>
          <p:cNvSpPr/>
          <p:nvPr/>
        </p:nvSpPr>
        <p:spPr>
          <a:xfrm>
            <a:off x="11335950" y="3683107"/>
            <a:ext cx="508716" cy="41338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42" name="Dikdörtgen: Köşeleri Yuvarlatılmış 41">
            <a:extLst>
              <a:ext uri="{FF2B5EF4-FFF2-40B4-BE49-F238E27FC236}">
                <a16:creationId xmlns:a16="http://schemas.microsoft.com/office/drawing/2014/main" id="{30B4F8BF-81A9-4E69-A718-90EC3DCA51B6}"/>
              </a:ext>
            </a:extLst>
          </p:cNvPr>
          <p:cNvSpPr/>
          <p:nvPr/>
        </p:nvSpPr>
        <p:spPr>
          <a:xfrm>
            <a:off x="10019763" y="4978219"/>
            <a:ext cx="508716" cy="41338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3" name="Dikdörtgen: Köşeleri Yuvarlatılmış 42">
            <a:extLst>
              <a:ext uri="{FF2B5EF4-FFF2-40B4-BE49-F238E27FC236}">
                <a16:creationId xmlns:a16="http://schemas.microsoft.com/office/drawing/2014/main" id="{5F31AE2F-3A50-417B-A378-DB0DF18FC620}"/>
              </a:ext>
            </a:extLst>
          </p:cNvPr>
          <p:cNvSpPr/>
          <p:nvPr/>
        </p:nvSpPr>
        <p:spPr>
          <a:xfrm>
            <a:off x="11335950" y="4978219"/>
            <a:ext cx="508716" cy="41338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44" name="Dikdörtgen: Köşeleri Yuvarlatılmış 43">
            <a:extLst>
              <a:ext uri="{FF2B5EF4-FFF2-40B4-BE49-F238E27FC236}">
                <a16:creationId xmlns:a16="http://schemas.microsoft.com/office/drawing/2014/main" id="{CF0BA05B-E0F7-4E01-A722-5AFE08FA758B}"/>
              </a:ext>
            </a:extLst>
          </p:cNvPr>
          <p:cNvSpPr/>
          <p:nvPr/>
        </p:nvSpPr>
        <p:spPr>
          <a:xfrm>
            <a:off x="10019763" y="6126846"/>
            <a:ext cx="508716" cy="41338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5" name="Dikdörtgen: Köşeleri Yuvarlatılmış 44">
            <a:extLst>
              <a:ext uri="{FF2B5EF4-FFF2-40B4-BE49-F238E27FC236}">
                <a16:creationId xmlns:a16="http://schemas.microsoft.com/office/drawing/2014/main" id="{C96F5601-09AE-4C88-99A7-A480463F48D6}"/>
              </a:ext>
            </a:extLst>
          </p:cNvPr>
          <p:cNvSpPr/>
          <p:nvPr/>
        </p:nvSpPr>
        <p:spPr>
          <a:xfrm>
            <a:off x="11335950" y="6126846"/>
            <a:ext cx="508716" cy="41338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pic>
        <p:nvPicPr>
          <p:cNvPr id="47" name="Grafik 46" descr="Onay işareti">
            <a:extLst>
              <a:ext uri="{FF2B5EF4-FFF2-40B4-BE49-F238E27FC236}">
                <a16:creationId xmlns:a16="http://schemas.microsoft.com/office/drawing/2014/main" id="{EBBDC11A-EFA8-40A8-9BD0-37179EF6AB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44629" y="1150952"/>
            <a:ext cx="457200" cy="551248"/>
          </a:xfrm>
          <a:prstGeom prst="rect">
            <a:avLst/>
          </a:prstGeom>
        </p:spPr>
      </p:pic>
      <p:pic>
        <p:nvPicPr>
          <p:cNvPr id="48" name="Grafik 47" descr="Onay işareti">
            <a:extLst>
              <a:ext uri="{FF2B5EF4-FFF2-40B4-BE49-F238E27FC236}">
                <a16:creationId xmlns:a16="http://schemas.microsoft.com/office/drawing/2014/main" id="{2C2F1343-105D-4C9F-A78C-3999E555F4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44629" y="3614175"/>
            <a:ext cx="457200" cy="551248"/>
          </a:xfrm>
          <a:prstGeom prst="rect">
            <a:avLst/>
          </a:prstGeom>
        </p:spPr>
      </p:pic>
      <p:pic>
        <p:nvPicPr>
          <p:cNvPr id="49" name="Grafik 48" descr="Onay işareti">
            <a:extLst>
              <a:ext uri="{FF2B5EF4-FFF2-40B4-BE49-F238E27FC236}">
                <a16:creationId xmlns:a16="http://schemas.microsoft.com/office/drawing/2014/main" id="{EE9B5964-AA0A-4D2C-A498-A3F4005108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59835" y="4903347"/>
            <a:ext cx="457200" cy="551248"/>
          </a:xfrm>
          <a:prstGeom prst="rect">
            <a:avLst/>
          </a:prstGeom>
        </p:spPr>
      </p:pic>
      <p:pic>
        <p:nvPicPr>
          <p:cNvPr id="51" name="Grafik 50" descr="Kapat">
            <a:extLst>
              <a:ext uri="{FF2B5EF4-FFF2-40B4-BE49-F238E27FC236}">
                <a16:creationId xmlns:a16="http://schemas.microsoft.com/office/drawing/2014/main" id="{F7DBB544-8782-435B-956B-4FE9E33EB8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61707" y="2494219"/>
            <a:ext cx="457201" cy="457201"/>
          </a:xfrm>
          <a:prstGeom prst="rect">
            <a:avLst/>
          </a:prstGeom>
        </p:spPr>
      </p:pic>
      <p:pic>
        <p:nvPicPr>
          <p:cNvPr id="52" name="Grafik 51" descr="Kapat">
            <a:extLst>
              <a:ext uri="{FF2B5EF4-FFF2-40B4-BE49-F238E27FC236}">
                <a16:creationId xmlns:a16="http://schemas.microsoft.com/office/drawing/2014/main" id="{2EF69DC5-7644-45AF-A35C-E3505B16B1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66000" y="6106987"/>
            <a:ext cx="457201" cy="457201"/>
          </a:xfrm>
          <a:prstGeom prst="rect">
            <a:avLst/>
          </a:prstGeom>
        </p:spPr>
      </p:pic>
      <p:sp>
        <p:nvSpPr>
          <p:cNvPr id="54" name="Dikdörtgen 53">
            <a:extLst>
              <a:ext uri="{FF2B5EF4-FFF2-40B4-BE49-F238E27FC236}">
                <a16:creationId xmlns:a16="http://schemas.microsoft.com/office/drawing/2014/main" id="{C01C73D0-32BE-4088-A2E2-98646129DB44}"/>
              </a:ext>
            </a:extLst>
          </p:cNvPr>
          <p:cNvSpPr/>
          <p:nvPr/>
        </p:nvSpPr>
        <p:spPr>
          <a:xfrm>
            <a:off x="11307651" y="0"/>
            <a:ext cx="884349" cy="560231"/>
          </a:xfrm>
          <a:prstGeom prst="rect">
            <a:avLst/>
          </a:prstGeom>
          <a:solidFill>
            <a:srgbClr val="85DF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>
                <a:solidFill>
                  <a:schemeClr val="tx1"/>
                </a:solidFill>
                <a:latin typeface="Arial Black" panose="020B0A04020102020204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981230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5" grpId="0"/>
      <p:bldP spid="26" grpId="0"/>
      <p:bldP spid="27" grpId="0"/>
      <p:bldP spid="28" grpId="0"/>
      <p:bldP spid="29" grpId="0"/>
      <p:bldP spid="35" grpId="0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Dikdörtgen 53">
            <a:extLst>
              <a:ext uri="{FF2B5EF4-FFF2-40B4-BE49-F238E27FC236}">
                <a16:creationId xmlns:a16="http://schemas.microsoft.com/office/drawing/2014/main" id="{C01C73D0-32BE-4088-A2E2-98646129DB44}"/>
              </a:ext>
            </a:extLst>
          </p:cNvPr>
          <p:cNvSpPr/>
          <p:nvPr/>
        </p:nvSpPr>
        <p:spPr>
          <a:xfrm>
            <a:off x="11307651" y="0"/>
            <a:ext cx="884349" cy="560231"/>
          </a:xfrm>
          <a:prstGeom prst="rect">
            <a:avLst/>
          </a:prstGeom>
          <a:solidFill>
            <a:srgbClr val="85DF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>
                <a:solidFill>
                  <a:schemeClr val="tx1"/>
                </a:solidFill>
                <a:latin typeface="Arial Black" panose="020B0A04020102020204" pitchFamily="34" charset="0"/>
              </a:rPr>
              <a:t>7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DDFEA11A-D5D0-4889-8C07-56B95FB0B95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631"/>
          <a:stretch/>
        </p:blipFill>
        <p:spPr>
          <a:xfrm>
            <a:off x="647183" y="6225614"/>
            <a:ext cx="7542662" cy="351183"/>
          </a:xfrm>
          <a:prstGeom prst="rect">
            <a:avLst/>
          </a:prstGeom>
        </p:spPr>
      </p:pic>
      <p:pic>
        <p:nvPicPr>
          <p:cNvPr id="53" name="Resim 52">
            <a:extLst>
              <a:ext uri="{FF2B5EF4-FFF2-40B4-BE49-F238E27FC236}">
                <a16:creationId xmlns:a16="http://schemas.microsoft.com/office/drawing/2014/main" id="{120EC4ED-5B3F-4C86-9C67-44075CB2DF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5931"/>
          <a:stretch/>
        </p:blipFill>
        <p:spPr>
          <a:xfrm rot="5400000">
            <a:off x="2684056" y="4506229"/>
            <a:ext cx="4415148" cy="341402"/>
          </a:xfrm>
          <a:prstGeom prst="rect">
            <a:avLst/>
          </a:prstGeom>
        </p:spPr>
      </p:pic>
      <p:pic>
        <p:nvPicPr>
          <p:cNvPr id="55" name="Resim 54">
            <a:extLst>
              <a:ext uri="{FF2B5EF4-FFF2-40B4-BE49-F238E27FC236}">
                <a16:creationId xmlns:a16="http://schemas.microsoft.com/office/drawing/2014/main" id="{E66F9920-FCC5-475F-8CB2-C7A8A17099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367" t="-1" r="49627" b="-5328"/>
          <a:stretch/>
        </p:blipFill>
        <p:spPr>
          <a:xfrm rot="16200000">
            <a:off x="6580316" y="5275331"/>
            <a:ext cx="1633735" cy="359594"/>
          </a:xfrm>
          <a:prstGeom prst="rect">
            <a:avLst/>
          </a:prstGeom>
        </p:spPr>
      </p:pic>
      <p:pic>
        <p:nvPicPr>
          <p:cNvPr id="56" name="Resim 55">
            <a:extLst>
              <a:ext uri="{FF2B5EF4-FFF2-40B4-BE49-F238E27FC236}">
                <a16:creationId xmlns:a16="http://schemas.microsoft.com/office/drawing/2014/main" id="{73077247-0037-4C0C-ACBD-20739B977B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8074"/>
          <a:stretch/>
        </p:blipFill>
        <p:spPr>
          <a:xfrm>
            <a:off x="1277748" y="5284322"/>
            <a:ext cx="5056791" cy="351183"/>
          </a:xfrm>
          <a:prstGeom prst="rect">
            <a:avLst/>
          </a:prstGeom>
        </p:spPr>
      </p:pic>
      <p:pic>
        <p:nvPicPr>
          <p:cNvPr id="57" name="Resim 56">
            <a:extLst>
              <a:ext uri="{FF2B5EF4-FFF2-40B4-BE49-F238E27FC236}">
                <a16:creationId xmlns:a16="http://schemas.microsoft.com/office/drawing/2014/main" id="{83B4D86C-6B47-4061-B71B-6B1493C9B7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134" r="49375" b="-11676"/>
          <a:stretch/>
        </p:blipFill>
        <p:spPr>
          <a:xfrm rot="16200000">
            <a:off x="2056672" y="4483308"/>
            <a:ext cx="1346661" cy="381261"/>
          </a:xfrm>
          <a:prstGeom prst="rect">
            <a:avLst/>
          </a:prstGeom>
        </p:spPr>
      </p:pic>
      <p:pic>
        <p:nvPicPr>
          <p:cNvPr id="58" name="Resim 57">
            <a:extLst>
              <a:ext uri="{FF2B5EF4-FFF2-40B4-BE49-F238E27FC236}">
                <a16:creationId xmlns:a16="http://schemas.microsoft.com/office/drawing/2014/main" id="{1EC43A59-2F20-4415-902E-DA4B6C487D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2526"/>
          <a:stretch/>
        </p:blipFill>
        <p:spPr>
          <a:xfrm>
            <a:off x="3773013" y="2803604"/>
            <a:ext cx="2243474" cy="351183"/>
          </a:xfrm>
          <a:prstGeom prst="rect">
            <a:avLst/>
          </a:prstGeom>
        </p:spPr>
      </p:pic>
      <p:pic>
        <p:nvPicPr>
          <p:cNvPr id="59" name="Resim 58">
            <a:extLst>
              <a:ext uri="{FF2B5EF4-FFF2-40B4-BE49-F238E27FC236}">
                <a16:creationId xmlns:a16="http://schemas.microsoft.com/office/drawing/2014/main" id="{232A5D0A-8174-46DB-905D-6F28518F66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23" t="-3082" r="45931"/>
          <a:stretch/>
        </p:blipFill>
        <p:spPr>
          <a:xfrm rot="16200000">
            <a:off x="4728174" y="3419149"/>
            <a:ext cx="2216772" cy="351924"/>
          </a:xfrm>
          <a:prstGeom prst="rect">
            <a:avLst/>
          </a:prstGeom>
        </p:spPr>
      </p:pic>
      <p:pic>
        <p:nvPicPr>
          <p:cNvPr id="60" name="Resim 59">
            <a:extLst>
              <a:ext uri="{FF2B5EF4-FFF2-40B4-BE49-F238E27FC236}">
                <a16:creationId xmlns:a16="http://schemas.microsoft.com/office/drawing/2014/main" id="{224812E2-8547-498B-9184-2772A76737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1079"/>
          <a:stretch/>
        </p:blipFill>
        <p:spPr>
          <a:xfrm rot="5400000">
            <a:off x="2674435" y="1718393"/>
            <a:ext cx="3178202" cy="341402"/>
          </a:xfrm>
          <a:prstGeom prst="rect">
            <a:avLst/>
          </a:prstGeom>
        </p:spPr>
      </p:pic>
      <p:pic>
        <p:nvPicPr>
          <p:cNvPr id="61" name="Resim 60">
            <a:extLst>
              <a:ext uri="{FF2B5EF4-FFF2-40B4-BE49-F238E27FC236}">
                <a16:creationId xmlns:a16="http://schemas.microsoft.com/office/drawing/2014/main" id="{CB9C7F53-B609-4CC7-9B43-B9B5ECED274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7781"/>
          <a:stretch/>
        </p:blipFill>
        <p:spPr>
          <a:xfrm>
            <a:off x="3140564" y="1869216"/>
            <a:ext cx="997769" cy="351183"/>
          </a:xfrm>
          <a:prstGeom prst="rect">
            <a:avLst/>
          </a:prstGeom>
        </p:spPr>
      </p:pic>
      <p:pic>
        <p:nvPicPr>
          <p:cNvPr id="62" name="Resim 61">
            <a:extLst>
              <a:ext uri="{FF2B5EF4-FFF2-40B4-BE49-F238E27FC236}">
                <a16:creationId xmlns:a16="http://schemas.microsoft.com/office/drawing/2014/main" id="{93E70ED5-6DF7-4ABC-B9B9-9464A5D2F8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3415" b="1687"/>
          <a:stretch/>
        </p:blipFill>
        <p:spPr>
          <a:xfrm>
            <a:off x="2212412" y="1244999"/>
            <a:ext cx="3804076" cy="345257"/>
          </a:xfrm>
          <a:prstGeom prst="rect">
            <a:avLst/>
          </a:prstGeom>
        </p:spPr>
      </p:pic>
      <p:sp>
        <p:nvSpPr>
          <p:cNvPr id="6" name="Ok: Sağ 5">
            <a:extLst>
              <a:ext uri="{FF2B5EF4-FFF2-40B4-BE49-F238E27FC236}">
                <a16:creationId xmlns:a16="http://schemas.microsoft.com/office/drawing/2014/main" id="{126A7BEE-0CAF-419D-A146-5225EDE96E58}"/>
              </a:ext>
            </a:extLst>
          </p:cNvPr>
          <p:cNvSpPr/>
          <p:nvPr/>
        </p:nvSpPr>
        <p:spPr>
          <a:xfrm rot="5400000">
            <a:off x="4181680" y="39212"/>
            <a:ext cx="273452" cy="231663"/>
          </a:xfrm>
          <a:prstGeom prst="rightArrow">
            <a:avLst>
              <a:gd name="adj1" fmla="val 10000"/>
              <a:gd name="adj2" fmla="val 50000"/>
            </a:avLst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5372EF84-6EFA-48EC-A276-83413A63F289}"/>
              </a:ext>
            </a:extLst>
          </p:cNvPr>
          <p:cNvSpPr txBox="1"/>
          <p:nvPr/>
        </p:nvSpPr>
        <p:spPr>
          <a:xfrm>
            <a:off x="3981078" y="-4501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2</a:t>
            </a:r>
          </a:p>
        </p:txBody>
      </p:sp>
      <p:sp>
        <p:nvSpPr>
          <p:cNvPr id="64" name="Ok: Sağ 63">
            <a:extLst>
              <a:ext uri="{FF2B5EF4-FFF2-40B4-BE49-F238E27FC236}">
                <a16:creationId xmlns:a16="http://schemas.microsoft.com/office/drawing/2014/main" id="{2DD3F664-3958-46E1-9A8C-5C92942761D9}"/>
              </a:ext>
            </a:extLst>
          </p:cNvPr>
          <p:cNvSpPr/>
          <p:nvPr/>
        </p:nvSpPr>
        <p:spPr>
          <a:xfrm>
            <a:off x="1889708" y="1358593"/>
            <a:ext cx="273452" cy="231663"/>
          </a:xfrm>
          <a:prstGeom prst="rightArrow">
            <a:avLst>
              <a:gd name="adj1" fmla="val 10000"/>
              <a:gd name="adj2" fmla="val 50000"/>
            </a:avLst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5" name="Metin kutusu 64">
            <a:extLst>
              <a:ext uri="{FF2B5EF4-FFF2-40B4-BE49-F238E27FC236}">
                <a16:creationId xmlns:a16="http://schemas.microsoft.com/office/drawing/2014/main" id="{1D666232-82F1-4FB0-989E-360D05CB004D}"/>
              </a:ext>
            </a:extLst>
          </p:cNvPr>
          <p:cNvSpPr txBox="1"/>
          <p:nvPr/>
        </p:nvSpPr>
        <p:spPr>
          <a:xfrm>
            <a:off x="1827029" y="105187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1</a:t>
            </a:r>
          </a:p>
        </p:txBody>
      </p:sp>
      <p:sp>
        <p:nvSpPr>
          <p:cNvPr id="66" name="Ok: Sağ 65">
            <a:extLst>
              <a:ext uri="{FF2B5EF4-FFF2-40B4-BE49-F238E27FC236}">
                <a16:creationId xmlns:a16="http://schemas.microsoft.com/office/drawing/2014/main" id="{33ACCC26-FF2E-401D-9B7A-A703ED19128E}"/>
              </a:ext>
            </a:extLst>
          </p:cNvPr>
          <p:cNvSpPr/>
          <p:nvPr/>
        </p:nvSpPr>
        <p:spPr>
          <a:xfrm>
            <a:off x="2844660" y="1988736"/>
            <a:ext cx="273452" cy="231663"/>
          </a:xfrm>
          <a:prstGeom prst="rightArrow">
            <a:avLst>
              <a:gd name="adj1" fmla="val 10000"/>
              <a:gd name="adj2" fmla="val 50000"/>
            </a:avLst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7" name="Metin kutusu 66">
            <a:extLst>
              <a:ext uri="{FF2B5EF4-FFF2-40B4-BE49-F238E27FC236}">
                <a16:creationId xmlns:a16="http://schemas.microsoft.com/office/drawing/2014/main" id="{0FD1D2EA-13EB-4480-BC75-A4FB4EEFCE5F}"/>
              </a:ext>
            </a:extLst>
          </p:cNvPr>
          <p:cNvSpPr txBox="1"/>
          <p:nvPr/>
        </p:nvSpPr>
        <p:spPr>
          <a:xfrm>
            <a:off x="2781981" y="16820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6</a:t>
            </a:r>
          </a:p>
        </p:txBody>
      </p:sp>
      <p:sp>
        <p:nvSpPr>
          <p:cNvPr id="68" name="Ok: Sağ 67">
            <a:extLst>
              <a:ext uri="{FF2B5EF4-FFF2-40B4-BE49-F238E27FC236}">
                <a16:creationId xmlns:a16="http://schemas.microsoft.com/office/drawing/2014/main" id="{9063E7C5-F311-429A-8056-B485EB8B2385}"/>
              </a:ext>
            </a:extLst>
          </p:cNvPr>
          <p:cNvSpPr/>
          <p:nvPr/>
        </p:nvSpPr>
        <p:spPr>
          <a:xfrm>
            <a:off x="3486321" y="2923124"/>
            <a:ext cx="273452" cy="231663"/>
          </a:xfrm>
          <a:prstGeom prst="rightArrow">
            <a:avLst>
              <a:gd name="adj1" fmla="val 10000"/>
              <a:gd name="adj2" fmla="val 50000"/>
            </a:avLst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9" name="Metin kutusu 68">
            <a:extLst>
              <a:ext uri="{FF2B5EF4-FFF2-40B4-BE49-F238E27FC236}">
                <a16:creationId xmlns:a16="http://schemas.microsoft.com/office/drawing/2014/main" id="{92800A77-8ED6-4B4C-B8B3-CD00CBAC46AF}"/>
              </a:ext>
            </a:extLst>
          </p:cNvPr>
          <p:cNvSpPr txBox="1"/>
          <p:nvPr/>
        </p:nvSpPr>
        <p:spPr>
          <a:xfrm>
            <a:off x="3423642" y="261640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3</a:t>
            </a:r>
          </a:p>
        </p:txBody>
      </p:sp>
      <p:sp>
        <p:nvSpPr>
          <p:cNvPr id="70" name="Ok: Sağ 69">
            <a:extLst>
              <a:ext uri="{FF2B5EF4-FFF2-40B4-BE49-F238E27FC236}">
                <a16:creationId xmlns:a16="http://schemas.microsoft.com/office/drawing/2014/main" id="{4748825E-27A6-4976-ABD0-23AE408C553F}"/>
              </a:ext>
            </a:extLst>
          </p:cNvPr>
          <p:cNvSpPr/>
          <p:nvPr/>
        </p:nvSpPr>
        <p:spPr>
          <a:xfrm>
            <a:off x="993711" y="5429704"/>
            <a:ext cx="273452" cy="231663"/>
          </a:xfrm>
          <a:prstGeom prst="rightArrow">
            <a:avLst>
              <a:gd name="adj1" fmla="val 10000"/>
              <a:gd name="adj2" fmla="val 50000"/>
            </a:avLst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1" name="Metin kutusu 70">
            <a:extLst>
              <a:ext uri="{FF2B5EF4-FFF2-40B4-BE49-F238E27FC236}">
                <a16:creationId xmlns:a16="http://schemas.microsoft.com/office/drawing/2014/main" id="{A641250C-8F4F-4196-BEC2-4C1E42988E51}"/>
              </a:ext>
            </a:extLst>
          </p:cNvPr>
          <p:cNvSpPr txBox="1"/>
          <p:nvPr/>
        </p:nvSpPr>
        <p:spPr>
          <a:xfrm>
            <a:off x="931032" y="512298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8</a:t>
            </a:r>
          </a:p>
        </p:txBody>
      </p:sp>
      <p:sp>
        <p:nvSpPr>
          <p:cNvPr id="72" name="Ok: Sağ 71">
            <a:extLst>
              <a:ext uri="{FF2B5EF4-FFF2-40B4-BE49-F238E27FC236}">
                <a16:creationId xmlns:a16="http://schemas.microsoft.com/office/drawing/2014/main" id="{CDE5E1D2-FA57-4113-9C32-86A5CA536CCB}"/>
              </a:ext>
            </a:extLst>
          </p:cNvPr>
          <p:cNvSpPr/>
          <p:nvPr/>
        </p:nvSpPr>
        <p:spPr>
          <a:xfrm>
            <a:off x="373731" y="6345134"/>
            <a:ext cx="273452" cy="231663"/>
          </a:xfrm>
          <a:prstGeom prst="rightArrow">
            <a:avLst>
              <a:gd name="adj1" fmla="val 10000"/>
              <a:gd name="adj2" fmla="val 50000"/>
            </a:avLst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3" name="Metin kutusu 72">
            <a:extLst>
              <a:ext uri="{FF2B5EF4-FFF2-40B4-BE49-F238E27FC236}">
                <a16:creationId xmlns:a16="http://schemas.microsoft.com/office/drawing/2014/main" id="{E2935E7E-E7F4-484D-896C-7E3DD9C74159}"/>
              </a:ext>
            </a:extLst>
          </p:cNvPr>
          <p:cNvSpPr txBox="1"/>
          <p:nvPr/>
        </p:nvSpPr>
        <p:spPr>
          <a:xfrm>
            <a:off x="311052" y="603841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5</a:t>
            </a:r>
          </a:p>
        </p:txBody>
      </p:sp>
      <p:sp>
        <p:nvSpPr>
          <p:cNvPr id="74" name="Ok: Sağ 73">
            <a:extLst>
              <a:ext uri="{FF2B5EF4-FFF2-40B4-BE49-F238E27FC236}">
                <a16:creationId xmlns:a16="http://schemas.microsoft.com/office/drawing/2014/main" id="{4B0155D1-7F6F-491F-AC5B-5D316CC56ECD}"/>
              </a:ext>
            </a:extLst>
          </p:cNvPr>
          <p:cNvSpPr/>
          <p:nvPr/>
        </p:nvSpPr>
        <p:spPr>
          <a:xfrm rot="5400000">
            <a:off x="5795943" y="2205616"/>
            <a:ext cx="273452" cy="231663"/>
          </a:xfrm>
          <a:prstGeom prst="rightArrow">
            <a:avLst>
              <a:gd name="adj1" fmla="val 10000"/>
              <a:gd name="adj2" fmla="val 50000"/>
            </a:avLst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5" name="Metin kutusu 74">
            <a:extLst>
              <a:ext uri="{FF2B5EF4-FFF2-40B4-BE49-F238E27FC236}">
                <a16:creationId xmlns:a16="http://schemas.microsoft.com/office/drawing/2014/main" id="{1EA65EDB-7146-45DB-88F3-1916EE17708D}"/>
              </a:ext>
            </a:extLst>
          </p:cNvPr>
          <p:cNvSpPr txBox="1"/>
          <p:nvPr/>
        </p:nvSpPr>
        <p:spPr>
          <a:xfrm>
            <a:off x="5595341" y="212139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7</a:t>
            </a:r>
          </a:p>
        </p:txBody>
      </p:sp>
      <p:sp>
        <p:nvSpPr>
          <p:cNvPr id="76" name="Ok: Sağ 75">
            <a:extLst>
              <a:ext uri="{FF2B5EF4-FFF2-40B4-BE49-F238E27FC236}">
                <a16:creationId xmlns:a16="http://schemas.microsoft.com/office/drawing/2014/main" id="{FD436F71-E5A8-4396-9885-2D4993452CC6}"/>
              </a:ext>
            </a:extLst>
          </p:cNvPr>
          <p:cNvSpPr/>
          <p:nvPr/>
        </p:nvSpPr>
        <p:spPr>
          <a:xfrm rot="5400000">
            <a:off x="4858425" y="2205595"/>
            <a:ext cx="273452" cy="231663"/>
          </a:xfrm>
          <a:prstGeom prst="rightArrow">
            <a:avLst>
              <a:gd name="adj1" fmla="val 10000"/>
              <a:gd name="adj2" fmla="val 50000"/>
            </a:avLst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7" name="Metin kutusu 76">
            <a:extLst>
              <a:ext uri="{FF2B5EF4-FFF2-40B4-BE49-F238E27FC236}">
                <a16:creationId xmlns:a16="http://schemas.microsoft.com/office/drawing/2014/main" id="{33585FBD-C1F8-4581-A2FC-894B279FFFD6}"/>
              </a:ext>
            </a:extLst>
          </p:cNvPr>
          <p:cNvSpPr txBox="1"/>
          <p:nvPr/>
        </p:nvSpPr>
        <p:spPr>
          <a:xfrm>
            <a:off x="4657823" y="212137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4</a:t>
            </a:r>
          </a:p>
        </p:txBody>
      </p:sp>
      <p:sp>
        <p:nvSpPr>
          <p:cNvPr id="78" name="Ok: Sağ 77">
            <a:extLst>
              <a:ext uri="{FF2B5EF4-FFF2-40B4-BE49-F238E27FC236}">
                <a16:creationId xmlns:a16="http://schemas.microsoft.com/office/drawing/2014/main" id="{F561D36B-2D68-436E-B295-53349626B628}"/>
              </a:ext>
            </a:extLst>
          </p:cNvPr>
          <p:cNvSpPr/>
          <p:nvPr/>
        </p:nvSpPr>
        <p:spPr>
          <a:xfrm rot="5400000">
            <a:off x="7348785" y="4354354"/>
            <a:ext cx="273452" cy="231663"/>
          </a:xfrm>
          <a:prstGeom prst="rightArrow">
            <a:avLst>
              <a:gd name="adj1" fmla="val 10000"/>
              <a:gd name="adj2" fmla="val 50000"/>
            </a:avLst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9" name="Metin kutusu 78">
            <a:extLst>
              <a:ext uri="{FF2B5EF4-FFF2-40B4-BE49-F238E27FC236}">
                <a16:creationId xmlns:a16="http://schemas.microsoft.com/office/drawing/2014/main" id="{268C2246-0BC5-4CB9-BEA7-2F0669395757}"/>
              </a:ext>
            </a:extLst>
          </p:cNvPr>
          <p:cNvSpPr txBox="1"/>
          <p:nvPr/>
        </p:nvSpPr>
        <p:spPr>
          <a:xfrm>
            <a:off x="7013720" y="427013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10</a:t>
            </a:r>
          </a:p>
        </p:txBody>
      </p:sp>
      <p:sp>
        <p:nvSpPr>
          <p:cNvPr id="80" name="Ok: Sağ 79">
            <a:extLst>
              <a:ext uri="{FF2B5EF4-FFF2-40B4-BE49-F238E27FC236}">
                <a16:creationId xmlns:a16="http://schemas.microsoft.com/office/drawing/2014/main" id="{6C4FB930-AF75-4D43-A284-DF439DAB93D6}"/>
              </a:ext>
            </a:extLst>
          </p:cNvPr>
          <p:cNvSpPr/>
          <p:nvPr/>
        </p:nvSpPr>
        <p:spPr>
          <a:xfrm rot="5400000">
            <a:off x="2668076" y="3741265"/>
            <a:ext cx="273452" cy="231663"/>
          </a:xfrm>
          <a:prstGeom prst="rightArrow">
            <a:avLst>
              <a:gd name="adj1" fmla="val 10000"/>
              <a:gd name="adj2" fmla="val 50000"/>
            </a:avLst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1" name="Metin kutusu 80">
            <a:extLst>
              <a:ext uri="{FF2B5EF4-FFF2-40B4-BE49-F238E27FC236}">
                <a16:creationId xmlns:a16="http://schemas.microsoft.com/office/drawing/2014/main" id="{2E9C8BA6-D4C5-47B7-82ED-650DAFD0D71C}"/>
              </a:ext>
            </a:extLst>
          </p:cNvPr>
          <p:cNvSpPr txBox="1"/>
          <p:nvPr/>
        </p:nvSpPr>
        <p:spPr>
          <a:xfrm>
            <a:off x="2454222" y="365704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/>
              <a:t>9</a:t>
            </a:r>
          </a:p>
        </p:txBody>
      </p:sp>
      <p:sp>
        <p:nvSpPr>
          <p:cNvPr id="8" name="Dikdörtgen: Köşeleri Yuvarlatılmış 7">
            <a:extLst>
              <a:ext uri="{FF2B5EF4-FFF2-40B4-BE49-F238E27FC236}">
                <a16:creationId xmlns:a16="http://schemas.microsoft.com/office/drawing/2014/main" id="{2A2DDC5A-C7B3-4D61-8295-B964BA553893}"/>
              </a:ext>
            </a:extLst>
          </p:cNvPr>
          <p:cNvSpPr/>
          <p:nvPr/>
        </p:nvSpPr>
        <p:spPr>
          <a:xfrm>
            <a:off x="7114079" y="1091363"/>
            <a:ext cx="4905643" cy="2337637"/>
          </a:xfrm>
          <a:prstGeom prst="roundRect">
            <a:avLst>
              <a:gd name="adj" fmla="val 6886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</a:rPr>
              <a:t>1-) Batı cephesinde yapılan son savaş.</a:t>
            </a: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F7F63601-8CE8-401A-909A-1AF799DAAD72}"/>
              </a:ext>
            </a:extLst>
          </p:cNvPr>
          <p:cNvSpPr txBox="1"/>
          <p:nvPr/>
        </p:nvSpPr>
        <p:spPr>
          <a:xfrm>
            <a:off x="2234033" y="1209738"/>
            <a:ext cx="37978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b="1" dirty="0"/>
              <a:t>B  Ü   Y  Ü  K   T  A   </a:t>
            </a:r>
            <a:r>
              <a:rPr lang="tr-TR" sz="2200" b="1" dirty="0" err="1"/>
              <a:t>A</a:t>
            </a:r>
            <a:r>
              <a:rPr lang="tr-TR" sz="2200" b="1" dirty="0"/>
              <a:t>  R   </a:t>
            </a:r>
            <a:r>
              <a:rPr lang="tr-TR" sz="2200" b="1" dirty="0" err="1"/>
              <a:t>R</a:t>
            </a:r>
            <a:r>
              <a:rPr lang="tr-TR" sz="2200" b="1" dirty="0"/>
              <a:t>  U  Z</a:t>
            </a:r>
          </a:p>
        </p:txBody>
      </p:sp>
      <p:sp>
        <p:nvSpPr>
          <p:cNvPr id="82" name="Metin kutusu 81">
            <a:extLst>
              <a:ext uri="{FF2B5EF4-FFF2-40B4-BE49-F238E27FC236}">
                <a16:creationId xmlns:a16="http://schemas.microsoft.com/office/drawing/2014/main" id="{9751123A-C744-44D2-BBC2-291CD8654AB5}"/>
              </a:ext>
            </a:extLst>
          </p:cNvPr>
          <p:cNvSpPr txBox="1"/>
          <p:nvPr/>
        </p:nvSpPr>
        <p:spPr>
          <a:xfrm>
            <a:off x="4087759" y="270864"/>
            <a:ext cx="370614" cy="32983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864000">
              <a:lnSpc>
                <a:spcPts val="2500"/>
              </a:lnSpc>
            </a:pPr>
            <a:r>
              <a:rPr lang="tr-TR" sz="2200" b="1" dirty="0"/>
              <a:t>Y</a:t>
            </a:r>
          </a:p>
          <a:p>
            <a:pPr algn="ctr" defTabSz="864000">
              <a:lnSpc>
                <a:spcPts val="2500"/>
              </a:lnSpc>
            </a:pPr>
            <a:r>
              <a:rPr lang="tr-TR" sz="2200" b="1" dirty="0"/>
              <a:t>U</a:t>
            </a:r>
          </a:p>
          <a:p>
            <a:pPr algn="ctr" defTabSz="864000">
              <a:lnSpc>
                <a:spcPts val="2500"/>
              </a:lnSpc>
            </a:pPr>
            <a:r>
              <a:rPr lang="tr-TR" sz="2200" b="1" dirty="0"/>
              <a:t>N</a:t>
            </a:r>
          </a:p>
          <a:p>
            <a:pPr algn="ctr" defTabSz="864000">
              <a:lnSpc>
                <a:spcPts val="2500"/>
              </a:lnSpc>
            </a:pPr>
            <a:endParaRPr lang="tr-TR" sz="2200" b="1" dirty="0"/>
          </a:p>
          <a:p>
            <a:pPr algn="ctr" defTabSz="864000">
              <a:lnSpc>
                <a:spcPts val="2500"/>
              </a:lnSpc>
            </a:pPr>
            <a:r>
              <a:rPr lang="tr-TR" sz="2200" b="1" dirty="0"/>
              <a:t>N</a:t>
            </a:r>
          </a:p>
          <a:p>
            <a:pPr algn="ctr" defTabSz="864000">
              <a:lnSpc>
                <a:spcPts val="2500"/>
              </a:lnSpc>
            </a:pPr>
            <a:r>
              <a:rPr lang="tr-TR" sz="2200" b="1" dirty="0"/>
              <a:t>İ</a:t>
            </a:r>
          </a:p>
          <a:p>
            <a:pPr algn="ctr" defTabSz="864000">
              <a:lnSpc>
                <a:spcPts val="2500"/>
              </a:lnSpc>
            </a:pPr>
            <a:r>
              <a:rPr lang="tr-TR" sz="2200" b="1" dirty="0"/>
              <a:t>S</a:t>
            </a:r>
          </a:p>
          <a:p>
            <a:pPr algn="ctr" defTabSz="864000">
              <a:lnSpc>
                <a:spcPts val="2500"/>
              </a:lnSpc>
            </a:pPr>
            <a:r>
              <a:rPr lang="tr-TR" sz="2200" b="1" dirty="0"/>
              <a:t>T</a:t>
            </a:r>
          </a:p>
          <a:p>
            <a:pPr algn="ctr" defTabSz="864000">
              <a:lnSpc>
                <a:spcPts val="2500"/>
              </a:lnSpc>
            </a:pPr>
            <a:r>
              <a:rPr lang="tr-TR" sz="2200" b="1" dirty="0"/>
              <a:t>A</a:t>
            </a:r>
          </a:p>
          <a:p>
            <a:pPr algn="ctr" defTabSz="864000">
              <a:lnSpc>
                <a:spcPts val="2500"/>
              </a:lnSpc>
            </a:pPr>
            <a:r>
              <a:rPr lang="tr-TR" sz="2200" b="1" dirty="0"/>
              <a:t>N</a:t>
            </a:r>
          </a:p>
        </p:txBody>
      </p:sp>
      <p:sp>
        <p:nvSpPr>
          <p:cNvPr id="83" name="Metin kutusu 82">
            <a:extLst>
              <a:ext uri="{FF2B5EF4-FFF2-40B4-BE49-F238E27FC236}">
                <a16:creationId xmlns:a16="http://schemas.microsoft.com/office/drawing/2014/main" id="{C971AFBD-C8D9-4790-8AF9-4F2656263758}"/>
              </a:ext>
            </a:extLst>
          </p:cNvPr>
          <p:cNvSpPr txBox="1"/>
          <p:nvPr/>
        </p:nvSpPr>
        <p:spPr>
          <a:xfrm>
            <a:off x="3784998" y="2788792"/>
            <a:ext cx="227337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b="1" dirty="0"/>
              <a:t>S        K  A   R  Y   A</a:t>
            </a:r>
          </a:p>
        </p:txBody>
      </p:sp>
      <p:sp>
        <p:nvSpPr>
          <p:cNvPr id="84" name="Metin kutusu 83">
            <a:extLst>
              <a:ext uri="{FF2B5EF4-FFF2-40B4-BE49-F238E27FC236}">
                <a16:creationId xmlns:a16="http://schemas.microsoft.com/office/drawing/2014/main" id="{20920512-B32F-427C-B235-DAADABBDAB11}"/>
              </a:ext>
            </a:extLst>
          </p:cNvPr>
          <p:cNvSpPr txBox="1"/>
          <p:nvPr/>
        </p:nvSpPr>
        <p:spPr>
          <a:xfrm>
            <a:off x="4675462" y="2444901"/>
            <a:ext cx="431528" cy="45807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450"/>
              </a:lnSpc>
            </a:pPr>
            <a:r>
              <a:rPr lang="tr-TR" sz="2200" b="1" dirty="0"/>
              <a:t>K</a:t>
            </a:r>
          </a:p>
          <a:p>
            <a:pPr algn="ctr">
              <a:lnSpc>
                <a:spcPts val="2450"/>
              </a:lnSpc>
            </a:pPr>
            <a:endParaRPr lang="tr-TR" sz="2200" b="1" dirty="0"/>
          </a:p>
          <a:p>
            <a:pPr algn="ctr">
              <a:lnSpc>
                <a:spcPts val="2450"/>
              </a:lnSpc>
            </a:pPr>
            <a:r>
              <a:rPr lang="tr-TR" sz="2200" b="1" dirty="0"/>
              <a:t>R</a:t>
            </a:r>
          </a:p>
          <a:p>
            <a:pPr algn="ctr">
              <a:lnSpc>
                <a:spcPts val="2450"/>
              </a:lnSpc>
            </a:pPr>
            <a:r>
              <a:rPr lang="tr-TR" sz="2200" b="1" dirty="0"/>
              <a:t>S</a:t>
            </a:r>
          </a:p>
          <a:p>
            <a:pPr algn="ctr">
              <a:lnSpc>
                <a:spcPts val="2450"/>
              </a:lnSpc>
            </a:pPr>
            <a:r>
              <a:rPr lang="tr-TR" sz="2200" b="1" dirty="0"/>
              <a:t>A</a:t>
            </a:r>
          </a:p>
          <a:p>
            <a:pPr algn="ctr">
              <a:lnSpc>
                <a:spcPts val="2450"/>
              </a:lnSpc>
            </a:pPr>
            <a:r>
              <a:rPr lang="tr-TR" sz="2200" b="1" dirty="0"/>
              <a:t>N</a:t>
            </a:r>
          </a:p>
          <a:p>
            <a:pPr algn="ctr">
              <a:lnSpc>
                <a:spcPts val="2450"/>
              </a:lnSpc>
            </a:pPr>
            <a:r>
              <a:rPr lang="tr-TR" sz="2200" b="1" dirty="0"/>
              <a:t>T</a:t>
            </a:r>
          </a:p>
          <a:p>
            <a:pPr algn="ctr">
              <a:lnSpc>
                <a:spcPts val="2450"/>
              </a:lnSpc>
            </a:pPr>
            <a:r>
              <a:rPr lang="tr-TR" sz="2200" b="1" dirty="0"/>
              <a:t>L</a:t>
            </a:r>
          </a:p>
          <a:p>
            <a:pPr algn="ctr">
              <a:lnSpc>
                <a:spcPts val="2450"/>
              </a:lnSpc>
            </a:pPr>
            <a:r>
              <a:rPr lang="tr-TR" sz="2200" b="1" dirty="0"/>
              <a:t>A</a:t>
            </a:r>
          </a:p>
          <a:p>
            <a:pPr algn="ctr">
              <a:lnSpc>
                <a:spcPts val="2450"/>
              </a:lnSpc>
            </a:pPr>
            <a:r>
              <a:rPr lang="tr-TR" sz="2200" b="1" dirty="0"/>
              <a:t>Ş</a:t>
            </a:r>
          </a:p>
          <a:p>
            <a:pPr algn="ctr">
              <a:lnSpc>
                <a:spcPts val="2450"/>
              </a:lnSpc>
            </a:pPr>
            <a:r>
              <a:rPr lang="tr-TR" sz="2200" b="1" dirty="0"/>
              <a:t>M</a:t>
            </a:r>
          </a:p>
          <a:p>
            <a:pPr algn="ctr">
              <a:lnSpc>
                <a:spcPts val="2450"/>
              </a:lnSpc>
            </a:pPr>
            <a:r>
              <a:rPr lang="tr-TR" sz="2200" b="1" dirty="0"/>
              <a:t>A</a:t>
            </a:r>
          </a:p>
          <a:p>
            <a:pPr algn="ctr">
              <a:lnSpc>
                <a:spcPts val="2450"/>
              </a:lnSpc>
            </a:pPr>
            <a:r>
              <a:rPr lang="tr-TR" sz="2200" b="1" dirty="0"/>
              <a:t>S</a:t>
            </a:r>
          </a:p>
          <a:p>
            <a:pPr algn="ctr">
              <a:lnSpc>
                <a:spcPts val="2450"/>
              </a:lnSpc>
            </a:pPr>
            <a:r>
              <a:rPr lang="tr-TR" sz="2200" b="1" dirty="0"/>
              <a:t>I</a:t>
            </a:r>
          </a:p>
        </p:txBody>
      </p:sp>
      <p:sp>
        <p:nvSpPr>
          <p:cNvPr id="85" name="Metin kutusu 84">
            <a:extLst>
              <a:ext uri="{FF2B5EF4-FFF2-40B4-BE49-F238E27FC236}">
                <a16:creationId xmlns:a16="http://schemas.microsoft.com/office/drawing/2014/main" id="{3710F939-B84C-482A-8742-5257E7317CDB}"/>
              </a:ext>
            </a:extLst>
          </p:cNvPr>
          <p:cNvSpPr txBox="1"/>
          <p:nvPr/>
        </p:nvSpPr>
        <p:spPr>
          <a:xfrm>
            <a:off x="643190" y="6185761"/>
            <a:ext cx="760817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b="1" dirty="0"/>
              <a:t>M U  D  A   N  Y  A   </a:t>
            </a:r>
            <a:r>
              <a:rPr lang="tr-TR" sz="2200" b="1" dirty="0" err="1"/>
              <a:t>A</a:t>
            </a:r>
            <a:r>
              <a:rPr lang="tr-TR" sz="2200" b="1" dirty="0"/>
              <a:t>  T   E   Ş  K   E       A   N  T   L   A  Ş  M  A  S   I </a:t>
            </a:r>
          </a:p>
        </p:txBody>
      </p:sp>
      <p:sp>
        <p:nvSpPr>
          <p:cNvPr id="86" name="Metin kutusu 85">
            <a:extLst>
              <a:ext uri="{FF2B5EF4-FFF2-40B4-BE49-F238E27FC236}">
                <a16:creationId xmlns:a16="http://schemas.microsoft.com/office/drawing/2014/main" id="{45681D05-80BA-4426-8CDE-A0EA73F33A52}"/>
              </a:ext>
            </a:extLst>
          </p:cNvPr>
          <p:cNvSpPr txBox="1"/>
          <p:nvPr/>
        </p:nvSpPr>
        <p:spPr>
          <a:xfrm>
            <a:off x="3122967" y="1834798"/>
            <a:ext cx="99097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b="1" dirty="0"/>
              <a:t>G   A  Z</a:t>
            </a:r>
          </a:p>
        </p:txBody>
      </p:sp>
      <p:sp>
        <p:nvSpPr>
          <p:cNvPr id="87" name="Metin kutusu 86">
            <a:extLst>
              <a:ext uri="{FF2B5EF4-FFF2-40B4-BE49-F238E27FC236}">
                <a16:creationId xmlns:a16="http://schemas.microsoft.com/office/drawing/2014/main" id="{31E5A5A5-129C-41A6-8AD5-78E058C8C8E2}"/>
              </a:ext>
            </a:extLst>
          </p:cNvPr>
          <p:cNvSpPr txBox="1"/>
          <p:nvPr/>
        </p:nvSpPr>
        <p:spPr>
          <a:xfrm>
            <a:off x="5639101" y="2459238"/>
            <a:ext cx="431528" cy="2336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864000">
              <a:lnSpc>
                <a:spcPts val="2500"/>
              </a:lnSpc>
            </a:pPr>
            <a:r>
              <a:rPr lang="tr-TR" sz="2200" b="1" dirty="0"/>
              <a:t>M</a:t>
            </a:r>
            <a:br>
              <a:rPr lang="tr-TR" sz="2200" b="1" dirty="0"/>
            </a:br>
            <a:br>
              <a:rPr lang="tr-TR" sz="2200" b="1" dirty="0"/>
            </a:br>
            <a:r>
              <a:rPr lang="tr-TR" sz="2200" b="1" dirty="0"/>
              <a:t>R</a:t>
            </a:r>
            <a:br>
              <a:rPr lang="tr-TR" sz="2200" b="1" dirty="0"/>
            </a:br>
            <a:r>
              <a:rPr lang="tr-TR" sz="2200" b="1" dirty="0"/>
              <a:t>E</a:t>
            </a:r>
            <a:br>
              <a:rPr lang="tr-TR" sz="2200" b="1" dirty="0"/>
            </a:br>
            <a:r>
              <a:rPr lang="tr-TR" sz="2200" b="1" dirty="0"/>
              <a:t>Ş</a:t>
            </a:r>
            <a:br>
              <a:rPr lang="tr-TR" sz="2200" b="1" dirty="0"/>
            </a:br>
            <a:r>
              <a:rPr lang="tr-TR" sz="2200" b="1" dirty="0"/>
              <a:t>A</a:t>
            </a:r>
            <a:br>
              <a:rPr lang="tr-TR" sz="2200" b="1" dirty="0"/>
            </a:br>
            <a:r>
              <a:rPr lang="tr-TR" sz="2200" b="1" dirty="0"/>
              <a:t>L</a:t>
            </a:r>
          </a:p>
        </p:txBody>
      </p:sp>
      <p:sp>
        <p:nvSpPr>
          <p:cNvPr id="88" name="Metin kutusu 87">
            <a:extLst>
              <a:ext uri="{FF2B5EF4-FFF2-40B4-BE49-F238E27FC236}">
                <a16:creationId xmlns:a16="http://schemas.microsoft.com/office/drawing/2014/main" id="{0D97699A-6EC6-42E4-B152-E19CF48270CA}"/>
              </a:ext>
            </a:extLst>
          </p:cNvPr>
          <p:cNvSpPr txBox="1"/>
          <p:nvPr/>
        </p:nvSpPr>
        <p:spPr>
          <a:xfrm>
            <a:off x="1283390" y="5244469"/>
            <a:ext cx="504817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200" b="1" dirty="0"/>
              <a:t>A  N  K   A  R   A  </a:t>
            </a:r>
            <a:r>
              <a:rPr lang="tr-TR" sz="2200" b="1" dirty="0" err="1"/>
              <a:t>A</a:t>
            </a:r>
            <a:r>
              <a:rPr lang="tr-TR" sz="2200" b="1" dirty="0"/>
              <a:t>  N  T   L   A       M A  S    I</a:t>
            </a:r>
          </a:p>
        </p:txBody>
      </p:sp>
      <p:sp>
        <p:nvSpPr>
          <p:cNvPr id="89" name="Metin kutusu 88">
            <a:extLst>
              <a:ext uri="{FF2B5EF4-FFF2-40B4-BE49-F238E27FC236}">
                <a16:creationId xmlns:a16="http://schemas.microsoft.com/office/drawing/2014/main" id="{28FD489A-6CA8-4527-8489-423700C66815}"/>
              </a:ext>
            </a:extLst>
          </p:cNvPr>
          <p:cNvSpPr txBox="1"/>
          <p:nvPr/>
        </p:nvSpPr>
        <p:spPr>
          <a:xfrm>
            <a:off x="2490956" y="4011046"/>
            <a:ext cx="431528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864000">
              <a:lnSpc>
                <a:spcPts val="2500"/>
              </a:lnSpc>
            </a:pPr>
            <a:r>
              <a:rPr lang="tr-TR" sz="2200" b="1" dirty="0"/>
              <a:t>İ</a:t>
            </a:r>
          </a:p>
          <a:p>
            <a:pPr algn="ctr" defTabSz="864000">
              <a:lnSpc>
                <a:spcPts val="2500"/>
              </a:lnSpc>
            </a:pPr>
            <a:r>
              <a:rPr lang="tr-TR" sz="2200" b="1" dirty="0"/>
              <a:t>Z</a:t>
            </a:r>
          </a:p>
          <a:p>
            <a:pPr algn="ctr" defTabSz="864000">
              <a:lnSpc>
                <a:spcPts val="2500"/>
              </a:lnSpc>
            </a:pPr>
            <a:r>
              <a:rPr lang="tr-TR" sz="2200" b="1" dirty="0"/>
              <a:t>M</a:t>
            </a:r>
          </a:p>
          <a:p>
            <a:pPr algn="ctr" defTabSz="864000">
              <a:lnSpc>
                <a:spcPts val="2500"/>
              </a:lnSpc>
            </a:pPr>
            <a:r>
              <a:rPr lang="tr-TR" sz="2200" b="1" dirty="0"/>
              <a:t>İ</a:t>
            </a:r>
          </a:p>
        </p:txBody>
      </p:sp>
      <p:sp>
        <p:nvSpPr>
          <p:cNvPr id="90" name="Metin kutusu 89">
            <a:extLst>
              <a:ext uri="{FF2B5EF4-FFF2-40B4-BE49-F238E27FC236}">
                <a16:creationId xmlns:a16="http://schemas.microsoft.com/office/drawing/2014/main" id="{955F0512-A5F6-40F7-93D4-730AC661E699}"/>
              </a:ext>
            </a:extLst>
          </p:cNvPr>
          <p:cNvSpPr txBox="1"/>
          <p:nvPr/>
        </p:nvSpPr>
        <p:spPr>
          <a:xfrm>
            <a:off x="7211876" y="4629501"/>
            <a:ext cx="370614" cy="16953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864000">
              <a:lnSpc>
                <a:spcPts val="2500"/>
              </a:lnSpc>
            </a:pPr>
            <a:r>
              <a:rPr lang="tr-TR" sz="2200" b="1" dirty="0"/>
              <a:t>F</a:t>
            </a:r>
          </a:p>
          <a:p>
            <a:pPr algn="ctr" defTabSz="864000">
              <a:lnSpc>
                <a:spcPts val="2500"/>
              </a:lnSpc>
            </a:pPr>
            <a:r>
              <a:rPr lang="tr-TR" sz="2200" b="1" dirty="0"/>
              <a:t>R</a:t>
            </a:r>
          </a:p>
          <a:p>
            <a:pPr algn="ctr" defTabSz="864000">
              <a:lnSpc>
                <a:spcPts val="2500"/>
              </a:lnSpc>
            </a:pPr>
            <a:r>
              <a:rPr lang="tr-TR" sz="2200" b="1" dirty="0"/>
              <a:t>A</a:t>
            </a:r>
          </a:p>
          <a:p>
            <a:pPr algn="ctr" defTabSz="864000">
              <a:lnSpc>
                <a:spcPts val="2500"/>
              </a:lnSpc>
            </a:pPr>
            <a:r>
              <a:rPr lang="tr-TR" sz="2200" b="1" dirty="0"/>
              <a:t>N</a:t>
            </a:r>
          </a:p>
          <a:p>
            <a:pPr algn="ctr" defTabSz="864000">
              <a:lnSpc>
                <a:spcPts val="2500"/>
              </a:lnSpc>
            </a:pPr>
            <a:r>
              <a:rPr lang="tr-TR" sz="2200" b="1" dirty="0"/>
              <a:t>S</a:t>
            </a:r>
          </a:p>
        </p:txBody>
      </p:sp>
      <p:sp>
        <p:nvSpPr>
          <p:cNvPr id="91" name="Dikdörtgen: Köşeleri Yuvarlatılmış 90">
            <a:extLst>
              <a:ext uri="{FF2B5EF4-FFF2-40B4-BE49-F238E27FC236}">
                <a16:creationId xmlns:a16="http://schemas.microsoft.com/office/drawing/2014/main" id="{B9007D6D-F174-4808-91E3-BD3BE858CACE}"/>
              </a:ext>
            </a:extLst>
          </p:cNvPr>
          <p:cNvSpPr/>
          <p:nvPr/>
        </p:nvSpPr>
        <p:spPr>
          <a:xfrm>
            <a:off x="7123955" y="1104106"/>
            <a:ext cx="4905643" cy="2337637"/>
          </a:xfrm>
          <a:prstGeom prst="roundRect">
            <a:avLst>
              <a:gd name="adj" fmla="val 6886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</a:rPr>
              <a:t>2-) Batı Cephesi’nde TBMM’nin savaştığı devlet.</a:t>
            </a:r>
          </a:p>
        </p:txBody>
      </p:sp>
      <p:sp>
        <p:nvSpPr>
          <p:cNvPr id="92" name="Dikdörtgen: Köşeleri Yuvarlatılmış 91">
            <a:extLst>
              <a:ext uri="{FF2B5EF4-FFF2-40B4-BE49-F238E27FC236}">
                <a16:creationId xmlns:a16="http://schemas.microsoft.com/office/drawing/2014/main" id="{1ABF8A33-7B27-4829-BF04-C387987098FE}"/>
              </a:ext>
            </a:extLst>
          </p:cNvPr>
          <p:cNvSpPr/>
          <p:nvPr/>
        </p:nvSpPr>
        <p:spPr>
          <a:xfrm>
            <a:off x="7133831" y="1091362"/>
            <a:ext cx="4905643" cy="2337637"/>
          </a:xfrm>
          <a:prstGeom prst="roundRect">
            <a:avLst>
              <a:gd name="adj" fmla="val 6886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</a:rPr>
              <a:t>3-) TBMM’nin son savunma savaşı.</a:t>
            </a:r>
          </a:p>
        </p:txBody>
      </p:sp>
      <p:sp>
        <p:nvSpPr>
          <p:cNvPr id="93" name="Dikdörtgen: Köşeleri Yuvarlatılmış 92">
            <a:extLst>
              <a:ext uri="{FF2B5EF4-FFF2-40B4-BE49-F238E27FC236}">
                <a16:creationId xmlns:a16="http://schemas.microsoft.com/office/drawing/2014/main" id="{70A47A68-CBAF-4EA0-AC37-DF188B37798C}"/>
              </a:ext>
            </a:extLst>
          </p:cNvPr>
          <p:cNvSpPr/>
          <p:nvPr/>
        </p:nvSpPr>
        <p:spPr>
          <a:xfrm>
            <a:off x="7126731" y="1097733"/>
            <a:ext cx="4905643" cy="2337637"/>
          </a:xfrm>
          <a:prstGeom prst="roundRect">
            <a:avLst>
              <a:gd name="adj" fmla="val 6886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</a:rPr>
              <a:t>4-) Yeni Türk Devleti’nin doğu sınırının kesinlik kazandığı antlaşma.</a:t>
            </a:r>
          </a:p>
        </p:txBody>
      </p:sp>
      <p:sp>
        <p:nvSpPr>
          <p:cNvPr id="94" name="Dikdörtgen: Köşeleri Yuvarlatılmış 93">
            <a:extLst>
              <a:ext uri="{FF2B5EF4-FFF2-40B4-BE49-F238E27FC236}">
                <a16:creationId xmlns:a16="http://schemas.microsoft.com/office/drawing/2014/main" id="{09682660-C629-4F53-9FD4-0EF1D7864E44}"/>
              </a:ext>
            </a:extLst>
          </p:cNvPr>
          <p:cNvSpPr/>
          <p:nvPr/>
        </p:nvSpPr>
        <p:spPr>
          <a:xfrm>
            <a:off x="7128763" y="1091360"/>
            <a:ext cx="4905643" cy="2337637"/>
          </a:xfrm>
          <a:prstGeom prst="roundRect">
            <a:avLst>
              <a:gd name="adj" fmla="val 6886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</a:rPr>
              <a:t>5-) Doğu Trakya’nın savaş yapılmadan alındığı anlaşma.</a:t>
            </a:r>
          </a:p>
        </p:txBody>
      </p:sp>
      <p:sp>
        <p:nvSpPr>
          <p:cNvPr id="95" name="Dikdörtgen: Köşeleri Yuvarlatılmış 94">
            <a:extLst>
              <a:ext uri="{FF2B5EF4-FFF2-40B4-BE49-F238E27FC236}">
                <a16:creationId xmlns:a16="http://schemas.microsoft.com/office/drawing/2014/main" id="{846A49C3-E436-4F03-97FA-9CD2DD1E8561}"/>
              </a:ext>
            </a:extLst>
          </p:cNvPr>
          <p:cNvSpPr/>
          <p:nvPr/>
        </p:nvSpPr>
        <p:spPr>
          <a:xfrm>
            <a:off x="7122214" y="1117658"/>
            <a:ext cx="4905643" cy="2337637"/>
          </a:xfrm>
          <a:prstGeom prst="roundRect">
            <a:avLst>
              <a:gd name="adj" fmla="val 6886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</a:rPr>
              <a:t>6-) Sakarya Savaşı’ndan sonra Mustafa Kemal’e verilen unvan.</a:t>
            </a:r>
          </a:p>
        </p:txBody>
      </p:sp>
      <p:sp>
        <p:nvSpPr>
          <p:cNvPr id="96" name="Dikdörtgen: Köşeleri Yuvarlatılmış 95">
            <a:extLst>
              <a:ext uri="{FF2B5EF4-FFF2-40B4-BE49-F238E27FC236}">
                <a16:creationId xmlns:a16="http://schemas.microsoft.com/office/drawing/2014/main" id="{1C26778E-F9BD-4CA2-BAB8-72A2C53D6B3C}"/>
              </a:ext>
            </a:extLst>
          </p:cNvPr>
          <p:cNvSpPr/>
          <p:nvPr/>
        </p:nvSpPr>
        <p:spPr>
          <a:xfrm>
            <a:off x="7135863" y="1110882"/>
            <a:ext cx="4905643" cy="2337637"/>
          </a:xfrm>
          <a:prstGeom prst="roundRect">
            <a:avLst>
              <a:gd name="adj" fmla="val 6886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</a:rPr>
              <a:t>7-) Sakarya Savaşı’ndan sonra Mustafa Kemal’in yükseldiği rütbe.</a:t>
            </a:r>
          </a:p>
        </p:txBody>
      </p:sp>
      <p:sp>
        <p:nvSpPr>
          <p:cNvPr id="97" name="Dikdörtgen: Köşeleri Yuvarlatılmış 96">
            <a:extLst>
              <a:ext uri="{FF2B5EF4-FFF2-40B4-BE49-F238E27FC236}">
                <a16:creationId xmlns:a16="http://schemas.microsoft.com/office/drawing/2014/main" id="{3151D301-4ED0-4D9C-89E7-01A0A2588C9A}"/>
              </a:ext>
            </a:extLst>
          </p:cNvPr>
          <p:cNvSpPr/>
          <p:nvPr/>
        </p:nvSpPr>
        <p:spPr>
          <a:xfrm>
            <a:off x="7122408" y="1104150"/>
            <a:ext cx="4905643" cy="2337637"/>
          </a:xfrm>
          <a:prstGeom prst="roundRect">
            <a:avLst>
              <a:gd name="adj" fmla="val 6886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</a:rPr>
              <a:t>8-) Güney Cephesi’nde savaşları sona erdiren antlaşma.</a:t>
            </a:r>
          </a:p>
        </p:txBody>
      </p:sp>
      <p:sp>
        <p:nvSpPr>
          <p:cNvPr id="98" name="Dikdörtgen: Köşeleri Yuvarlatılmış 97">
            <a:extLst>
              <a:ext uri="{FF2B5EF4-FFF2-40B4-BE49-F238E27FC236}">
                <a16:creationId xmlns:a16="http://schemas.microsoft.com/office/drawing/2014/main" id="{A5908420-E7D5-4C55-B98F-FBF14FE18EEF}"/>
              </a:ext>
            </a:extLst>
          </p:cNvPr>
          <p:cNvSpPr/>
          <p:nvPr/>
        </p:nvSpPr>
        <p:spPr>
          <a:xfrm>
            <a:off x="7127534" y="1117657"/>
            <a:ext cx="4905643" cy="2337637"/>
          </a:xfrm>
          <a:prstGeom prst="roundRect">
            <a:avLst>
              <a:gd name="adj" fmla="val 6886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</a:rPr>
              <a:t>9-) 9 Eylül 1922’de kurtarılan Batı Anadolu şehri.</a:t>
            </a:r>
          </a:p>
        </p:txBody>
      </p:sp>
      <p:sp>
        <p:nvSpPr>
          <p:cNvPr id="99" name="Dikdörtgen: Köşeleri Yuvarlatılmış 98">
            <a:extLst>
              <a:ext uri="{FF2B5EF4-FFF2-40B4-BE49-F238E27FC236}">
                <a16:creationId xmlns:a16="http://schemas.microsoft.com/office/drawing/2014/main" id="{A31D6751-9A6E-47FB-9F4E-333F4F01F777}"/>
              </a:ext>
            </a:extLst>
          </p:cNvPr>
          <p:cNvSpPr/>
          <p:nvPr/>
        </p:nvSpPr>
        <p:spPr>
          <a:xfrm>
            <a:off x="7121179" y="1104105"/>
            <a:ext cx="4905643" cy="2337637"/>
          </a:xfrm>
          <a:prstGeom prst="roundRect">
            <a:avLst>
              <a:gd name="adj" fmla="val 6886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</a:rPr>
              <a:t>10-) Yeni Türk Devleti’ni tanıyan ilk İtilaf Devleti.</a:t>
            </a:r>
          </a:p>
        </p:txBody>
      </p:sp>
    </p:spTree>
    <p:extLst>
      <p:ext uri="{BB962C8B-B14F-4D97-AF65-F5344CB8AC3E}">
        <p14:creationId xmlns:p14="http://schemas.microsoft.com/office/powerpoint/2010/main" val="2204900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3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3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3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3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3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3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3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3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4" dur="3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4" dur="3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64" grpId="0" animBg="1"/>
      <p:bldP spid="65" grpId="0"/>
      <p:bldP spid="66" grpId="0" animBg="1"/>
      <p:bldP spid="67" grpId="0"/>
      <p:bldP spid="68" grpId="0" animBg="1"/>
      <p:bldP spid="69" grpId="0"/>
      <p:bldP spid="70" grpId="0" animBg="1"/>
      <p:bldP spid="71" grpId="0"/>
      <p:bldP spid="72" grpId="0" animBg="1"/>
      <p:bldP spid="73" grpId="0"/>
      <p:bldP spid="74" grpId="0" animBg="1"/>
      <p:bldP spid="75" grpId="0"/>
      <p:bldP spid="76" grpId="0" animBg="1"/>
      <p:bldP spid="77" grpId="0"/>
      <p:bldP spid="78" grpId="0" animBg="1"/>
      <p:bldP spid="79" grpId="0"/>
      <p:bldP spid="80" grpId="0" animBg="1"/>
      <p:bldP spid="81" grpId="0"/>
      <p:bldP spid="8" grpId="0" animBg="1"/>
      <p:bldP spid="9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766</Words>
  <Application>Microsoft Office PowerPoint</Application>
  <PresentationFormat>Geniş ekran</PresentationFormat>
  <Paragraphs>164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Erdal Dulkadir</cp:lastModifiedBy>
  <cp:revision>22</cp:revision>
  <dcterms:created xsi:type="dcterms:W3CDTF">2021-09-26T14:18:04Z</dcterms:created>
  <dcterms:modified xsi:type="dcterms:W3CDTF">2022-02-15T19:31:18Z</dcterms:modified>
</cp:coreProperties>
</file>