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341" r:id="rId3"/>
    <p:sldId id="348" r:id="rId4"/>
    <p:sldId id="349" r:id="rId5"/>
    <p:sldId id="346" r:id="rId6"/>
    <p:sldId id="347" r:id="rId7"/>
    <p:sldId id="345" r:id="rId8"/>
    <p:sldId id="34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66CC"/>
    <a:srgbClr val="FFCCFF"/>
    <a:srgbClr val="FFE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37" autoAdjust="0"/>
  </p:normalViewPr>
  <p:slideViewPr>
    <p:cSldViewPr snapToGrid="0">
      <p:cViewPr varScale="1">
        <p:scale>
          <a:sx n="74" d="100"/>
          <a:sy n="74" d="100"/>
        </p:scale>
        <p:origin x="342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FF6C97-7A51-4054-97FA-8E2AF8113926}" type="datetimeFigureOut">
              <a:rPr lang="tr-TR" smtClean="0"/>
              <a:t>29.09.2021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41BED-B672-4799-9672-4CED604F68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692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C41BED-B672-4799-9672-4CED604F6859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2659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F151D7-170D-43FC-919A-D8FC3F1948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A89C459-F74B-42E8-8A98-49CFCF51E3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67D2521-6F21-45DF-A88B-72BF4D5F6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29.09.2021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41604AD-802D-4A1D-948A-5EDD5849E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4403A37-7E74-4FCE-B9E4-D1B62751C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3403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DCF277-A880-4659-AB0F-09D7C5C02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698539E-1DFA-4B67-B32B-2A4DA34CA3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65FB842-64A3-40FA-926E-8434A5776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29.09.2021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40D5B7D-D06B-4FEA-B92B-D9D5EF6C1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D54D1E5-ED71-4912-8999-1526FB5EA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5082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4642497-580A-4348-B7FF-E0573885A3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543E239-D934-4677-BE92-0690B5A641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519B879-66B2-48FE-8BB9-A289FF08A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29.09.2021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A0522B0-B424-4906-B665-996792560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1326A98-3282-4034-8032-0DD4442E9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084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3C669C-84C6-43B0-8053-510C63F26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63DB67-E6CA-4294-87D0-FDC0A98E2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B4C6DA9-E6AB-479C-ABE5-57409C0E8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29.09.2021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EB4CCF5-5C22-490A-B2E0-8FF5CDF1A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84ECD94-3174-45AD-A76B-91D6D841B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5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20038D-DD75-4688-9CB4-8A38627BB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BFD1274-12FE-4646-B89C-9BE4CFB24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C902572-CD8C-434D-B4B6-85CFCD18D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29.09.2021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EFA1C7D-7FC6-491A-A0EA-F8AC44D6B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483175E-3625-46A3-A815-D8FA8D753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217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2D4C9A-C0FE-4485-8E2F-ED668015D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DE64D7-E5BE-43AE-9316-AA8EA2FF9F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69D0536-06D6-459B-8632-A8D925050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F4547B0-511E-449B-B5C4-83CDCC631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29.09.2021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AA599C8-85AD-4E1F-874C-1A1D793E5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D1EFCBB-88BC-4737-832D-C0052AAA4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13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85AE61-CD15-419F-B6C1-8279692E2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797943F-3E4A-44E1-9606-968406EC0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8F2FC8D-835A-4E78-AAD5-D0F3DDBA6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A80ECCF-FB61-4765-B7C2-B3388743B6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F36922E-B131-42FF-99FE-5A9DC53424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BE72992-BC81-4761-9B5B-44549BAF5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29.09.2021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F65DFABF-E7DE-4112-A20E-0058886BA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B34D5A1-7AC9-4C1C-9DAC-CA6C3745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6023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CFD405-DF73-42B1-AB99-B463178E2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9819CEB-6CFD-4407-B46B-698A10B60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29.09.2021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C64EA7F-B68C-4676-984D-1FAD49C87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A1821B9-9647-4A8E-8A92-D6E8E8725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047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B2240632-707F-43E5-AD51-72FB633F5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29.09.2021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B2531EC-C945-4AF0-943F-89DFDD8A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32E0FD5-923D-421D-9DB7-4BE01D11E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1855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934A49-E0C8-4EBF-A509-1F359CF32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AA47D6-A27A-48B3-B686-0D98D370C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7009127-6277-4B93-846E-136F9B5EF8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FB57C64-90B9-4CAF-86E2-AAFE06E5D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29.09.2021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40439C2-DB6C-47C3-9D72-760E3D576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8B9A9B7-FBFB-4E87-A951-81A70607C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6755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9C20A0-9189-4913-8B0C-AC33BF045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66D83CC3-9FD6-4DE2-85E1-AB8BD02A4A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412FA03-D1F7-4C28-BD19-3C0EF2E713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F6C23CE-50D5-4A66-8C7C-FB4FCADD0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29.09.2021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0A8C16D-22A8-4851-994C-65426082C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91FA332-DD53-45D1-8946-453615D0C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692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B7425CE-BF7D-4365-941C-A63F155B3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9628D97-D398-4921-8A13-87D506B95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0BC404E-137D-463E-89EE-EBB4DFC3FC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39468-372D-4592-B23C-6F2C130932FA}" type="datetimeFigureOut">
              <a:rPr lang="tr-TR" smtClean="0"/>
              <a:t>29.09.2021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9BEA691-7484-43C4-87F0-FF8EAF4DDB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5CC243D-9B72-4A7D-9406-886257A5EE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7355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E67B94BF-8A54-477B-A02C-3E18D83377B8}"/>
              </a:ext>
            </a:extLst>
          </p:cNvPr>
          <p:cNvSpPr txBox="1"/>
          <p:nvPr/>
        </p:nvSpPr>
        <p:spPr>
          <a:xfrm>
            <a:off x="474364" y="1366897"/>
            <a:ext cx="11243271" cy="41242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5400" b="1" dirty="0"/>
              <a:t>T.C. İNKILAP TARİHİ VE ATATÜRKÇÜLÜK</a:t>
            </a:r>
            <a:br>
              <a:rPr lang="tr-TR" sz="4400" dirty="0"/>
            </a:br>
            <a:br>
              <a:rPr lang="tr-TR" sz="4400" dirty="0"/>
            </a:br>
            <a:br>
              <a:rPr lang="tr-TR" sz="4400" dirty="0"/>
            </a:br>
            <a:r>
              <a:rPr lang="tr-TR" sz="4400" dirty="0">
                <a:solidFill>
                  <a:srgbClr val="0070C0"/>
                </a:solidFill>
              </a:rPr>
              <a:t>MUSTAFA KEMAL’İN HAYATI</a:t>
            </a:r>
          </a:p>
          <a:p>
            <a:pPr algn="ctr"/>
            <a:br>
              <a:rPr lang="tr-TR" sz="4400" dirty="0">
                <a:solidFill>
                  <a:srgbClr val="0070C0"/>
                </a:solidFill>
              </a:rPr>
            </a:br>
            <a:r>
              <a:rPr lang="tr-TR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Soru-Cevap</a:t>
            </a:r>
            <a:endParaRPr lang="tr-TR" sz="4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01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02CBB442-191C-4A5F-83AC-314AA9B7F1B6}"/>
              </a:ext>
            </a:extLst>
          </p:cNvPr>
          <p:cNvSpPr txBox="1"/>
          <p:nvPr/>
        </p:nvSpPr>
        <p:spPr>
          <a:xfrm>
            <a:off x="0" y="632936"/>
            <a:ext cx="12192000" cy="4924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600" b="1" dirty="0"/>
              <a:t>  Aşağıdaki yargıların altına kısaca cevaplarını yazın.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5742EE46-3D3A-458C-8928-AFA08A7FCB4F}"/>
              </a:ext>
            </a:extLst>
          </p:cNvPr>
          <p:cNvSpPr/>
          <p:nvPr/>
        </p:nvSpPr>
        <p:spPr>
          <a:xfrm>
            <a:off x="11314090" y="0"/>
            <a:ext cx="877910" cy="5409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/>
              <a:t>1</a:t>
            </a:r>
          </a:p>
        </p:txBody>
      </p:sp>
      <p:sp>
        <p:nvSpPr>
          <p:cNvPr id="10" name="Dikdörtgen: Çapraz Köşeleri Yuvarlatılmış 9">
            <a:extLst>
              <a:ext uri="{FF2B5EF4-FFF2-40B4-BE49-F238E27FC236}">
                <a16:creationId xmlns:a16="http://schemas.microsoft.com/office/drawing/2014/main" id="{519D6DDE-B413-4E56-B5E5-B3B2797F9654}"/>
              </a:ext>
            </a:extLst>
          </p:cNvPr>
          <p:cNvSpPr/>
          <p:nvPr/>
        </p:nvSpPr>
        <p:spPr>
          <a:xfrm>
            <a:off x="525887" y="1419722"/>
            <a:ext cx="11387070" cy="1613253"/>
          </a:xfrm>
          <a:prstGeom prst="round2DiagRect">
            <a:avLst>
              <a:gd name="adj1" fmla="val 38618"/>
              <a:gd name="adj2" fmla="val 0"/>
            </a:avLst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1"/>
            <a:r>
              <a:rPr lang="tr-TR" sz="2600" dirty="0">
                <a:solidFill>
                  <a:schemeClr val="tx1"/>
                </a:solidFill>
              </a:rPr>
              <a:t>Mustafa Kemal’in Manastır Askeri İdadisinde öğretmeni Mehmet Tevfik Bey sayesinde ilgi duymaya başladığı alan.</a:t>
            </a:r>
          </a:p>
        </p:txBody>
      </p:sp>
      <p:sp>
        <p:nvSpPr>
          <p:cNvPr id="11" name="Dikdörtgen: Çapraz Köşeleri Yuvarlatılmış 10">
            <a:extLst>
              <a:ext uri="{FF2B5EF4-FFF2-40B4-BE49-F238E27FC236}">
                <a16:creationId xmlns:a16="http://schemas.microsoft.com/office/drawing/2014/main" id="{BD2009FC-F614-41C4-88B0-81A29818423B}"/>
              </a:ext>
            </a:extLst>
          </p:cNvPr>
          <p:cNvSpPr/>
          <p:nvPr/>
        </p:nvSpPr>
        <p:spPr>
          <a:xfrm>
            <a:off x="525887" y="3203447"/>
            <a:ext cx="11333408" cy="1613254"/>
          </a:xfrm>
          <a:prstGeom prst="round2DiagRect">
            <a:avLst>
              <a:gd name="adj1" fmla="val 38618"/>
              <a:gd name="adj2" fmla="val 0"/>
            </a:avLst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1"/>
            <a:r>
              <a:rPr lang="tr-TR" sz="2600" dirty="0">
                <a:solidFill>
                  <a:schemeClr val="tx1"/>
                </a:solidFill>
              </a:rPr>
              <a:t>Mustafa Kemal’in vatan ve millet sevgisinin oluşumunda etkili olan kişi.</a:t>
            </a:r>
          </a:p>
        </p:txBody>
      </p:sp>
      <p:sp>
        <p:nvSpPr>
          <p:cNvPr id="12" name="Dikdörtgen: Çapraz Köşeleri Yuvarlatılmış 11">
            <a:extLst>
              <a:ext uri="{FF2B5EF4-FFF2-40B4-BE49-F238E27FC236}">
                <a16:creationId xmlns:a16="http://schemas.microsoft.com/office/drawing/2014/main" id="{8B5CC5CF-6CF5-485E-BB9B-1EBCE2A6DE6E}"/>
              </a:ext>
            </a:extLst>
          </p:cNvPr>
          <p:cNvSpPr/>
          <p:nvPr/>
        </p:nvSpPr>
        <p:spPr>
          <a:xfrm>
            <a:off x="475445" y="5038687"/>
            <a:ext cx="11333408" cy="1613253"/>
          </a:xfrm>
          <a:prstGeom prst="round2DiagRect">
            <a:avLst>
              <a:gd name="adj1" fmla="val 38618"/>
              <a:gd name="adj2" fmla="val 0"/>
            </a:avLst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1"/>
            <a:r>
              <a:rPr lang="tr-TR" sz="2600" dirty="0">
                <a:solidFill>
                  <a:schemeClr val="tx1"/>
                </a:solidFill>
              </a:rPr>
              <a:t>Mustafa Kemal’in ülke sorunlarıyla daha yakından ilgilenme fırsatı bulduğu okul.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3037E3-1156-4DFE-A086-10A71547C9C6}"/>
              </a:ext>
            </a:extLst>
          </p:cNvPr>
          <p:cNvSpPr/>
          <p:nvPr/>
        </p:nvSpPr>
        <p:spPr>
          <a:xfrm>
            <a:off x="68687" y="1736190"/>
            <a:ext cx="914400" cy="856445"/>
          </a:xfrm>
          <a:prstGeom prst="ellipse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dirty="0"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DE704C7-1E9A-4BDA-B436-259BE0A5D0EF}"/>
              </a:ext>
            </a:extLst>
          </p:cNvPr>
          <p:cNvSpPr/>
          <p:nvPr/>
        </p:nvSpPr>
        <p:spPr>
          <a:xfrm>
            <a:off x="68687" y="3643786"/>
            <a:ext cx="914400" cy="85644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dirty="0"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DF6F434-2720-45C5-A596-FCD3DB4C5DA7}"/>
              </a:ext>
            </a:extLst>
          </p:cNvPr>
          <p:cNvSpPr/>
          <p:nvPr/>
        </p:nvSpPr>
        <p:spPr>
          <a:xfrm>
            <a:off x="68687" y="5501114"/>
            <a:ext cx="914400" cy="856445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dirty="0"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76B55DA5-D782-404D-8E2F-A1BDC3F53880}"/>
              </a:ext>
            </a:extLst>
          </p:cNvPr>
          <p:cNvSpPr txBox="1"/>
          <p:nvPr/>
        </p:nvSpPr>
        <p:spPr>
          <a:xfrm>
            <a:off x="1178417" y="2458241"/>
            <a:ext cx="1182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>
                <a:latin typeface="Arial Black" panose="020B0A04020102020204" pitchFamily="34" charset="0"/>
              </a:rPr>
              <a:t>Tarih</a:t>
            </a:r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A0EFA85E-1302-49F0-8DC2-A17A91AD8ED7}"/>
              </a:ext>
            </a:extLst>
          </p:cNvPr>
          <p:cNvSpPr txBox="1"/>
          <p:nvPr/>
        </p:nvSpPr>
        <p:spPr>
          <a:xfrm>
            <a:off x="1178417" y="4142864"/>
            <a:ext cx="28061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>
                <a:latin typeface="Arial Black" panose="020B0A04020102020204" pitchFamily="34" charset="0"/>
              </a:rPr>
              <a:t>Namık Kemal</a:t>
            </a: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FD8889B5-C616-4951-BA81-E3990C1C0D97}"/>
              </a:ext>
            </a:extLst>
          </p:cNvPr>
          <p:cNvSpPr txBox="1"/>
          <p:nvPr/>
        </p:nvSpPr>
        <p:spPr>
          <a:xfrm>
            <a:off x="1131194" y="6046791"/>
            <a:ext cx="46960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>
                <a:latin typeface="Arial Black" panose="020B0A04020102020204" pitchFamily="34" charset="0"/>
              </a:rPr>
              <a:t>Manastır Askeri İdadisi</a:t>
            </a:r>
          </a:p>
        </p:txBody>
      </p:sp>
    </p:spTree>
    <p:extLst>
      <p:ext uri="{BB962C8B-B14F-4D97-AF65-F5344CB8AC3E}">
        <p14:creationId xmlns:p14="http://schemas.microsoft.com/office/powerpoint/2010/main" val="171248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02CBB442-191C-4A5F-83AC-314AA9B7F1B6}"/>
              </a:ext>
            </a:extLst>
          </p:cNvPr>
          <p:cNvSpPr txBox="1"/>
          <p:nvPr/>
        </p:nvSpPr>
        <p:spPr>
          <a:xfrm>
            <a:off x="0" y="632936"/>
            <a:ext cx="12192000" cy="4924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600" b="1" dirty="0"/>
              <a:t> Aşağıdaki yargıların altına kısaca cevaplarını yazın.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5742EE46-3D3A-458C-8928-AFA08A7FCB4F}"/>
              </a:ext>
            </a:extLst>
          </p:cNvPr>
          <p:cNvSpPr/>
          <p:nvPr/>
        </p:nvSpPr>
        <p:spPr>
          <a:xfrm>
            <a:off x="11314090" y="0"/>
            <a:ext cx="877910" cy="5409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/>
              <a:t>2</a:t>
            </a:r>
          </a:p>
        </p:txBody>
      </p:sp>
      <p:sp>
        <p:nvSpPr>
          <p:cNvPr id="10" name="Dikdörtgen: Çapraz Köşeleri Yuvarlatılmış 9">
            <a:extLst>
              <a:ext uri="{FF2B5EF4-FFF2-40B4-BE49-F238E27FC236}">
                <a16:creationId xmlns:a16="http://schemas.microsoft.com/office/drawing/2014/main" id="{519D6DDE-B413-4E56-B5E5-B3B2797F9654}"/>
              </a:ext>
            </a:extLst>
          </p:cNvPr>
          <p:cNvSpPr/>
          <p:nvPr/>
        </p:nvSpPr>
        <p:spPr>
          <a:xfrm>
            <a:off x="525887" y="1419722"/>
            <a:ext cx="11387070" cy="1613253"/>
          </a:xfrm>
          <a:prstGeom prst="round2DiagRect">
            <a:avLst>
              <a:gd name="adj1" fmla="val 38618"/>
              <a:gd name="adj2" fmla="val 0"/>
            </a:avLst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1"/>
            <a:r>
              <a:rPr lang="tr-TR" sz="2600" dirty="0">
                <a:solidFill>
                  <a:schemeClr val="tx1"/>
                </a:solidFill>
              </a:rPr>
              <a:t>Osmanlı Devleti’nin Balkan topraklarında Mustafa Kemal’in doğduğu şehir.</a:t>
            </a:r>
          </a:p>
        </p:txBody>
      </p:sp>
      <p:sp>
        <p:nvSpPr>
          <p:cNvPr id="11" name="Dikdörtgen: Çapraz Köşeleri Yuvarlatılmış 10">
            <a:extLst>
              <a:ext uri="{FF2B5EF4-FFF2-40B4-BE49-F238E27FC236}">
                <a16:creationId xmlns:a16="http://schemas.microsoft.com/office/drawing/2014/main" id="{BD2009FC-F614-41C4-88B0-81A29818423B}"/>
              </a:ext>
            </a:extLst>
          </p:cNvPr>
          <p:cNvSpPr/>
          <p:nvPr/>
        </p:nvSpPr>
        <p:spPr>
          <a:xfrm>
            <a:off x="525887" y="3203447"/>
            <a:ext cx="11333408" cy="1613254"/>
          </a:xfrm>
          <a:prstGeom prst="round2DiagRect">
            <a:avLst>
              <a:gd name="adj1" fmla="val 38618"/>
              <a:gd name="adj2" fmla="val 0"/>
            </a:avLst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1"/>
            <a:r>
              <a:rPr lang="tr-TR" sz="2600" dirty="0">
                <a:solidFill>
                  <a:schemeClr val="tx1"/>
                </a:solidFill>
              </a:rPr>
              <a:t>Mustafa Kemal’in annesinin isteği ile gittiği okul.</a:t>
            </a:r>
          </a:p>
        </p:txBody>
      </p:sp>
      <p:sp>
        <p:nvSpPr>
          <p:cNvPr id="12" name="Dikdörtgen: Çapraz Köşeleri Yuvarlatılmış 11">
            <a:extLst>
              <a:ext uri="{FF2B5EF4-FFF2-40B4-BE49-F238E27FC236}">
                <a16:creationId xmlns:a16="http://schemas.microsoft.com/office/drawing/2014/main" id="{8B5CC5CF-6CF5-485E-BB9B-1EBCE2A6DE6E}"/>
              </a:ext>
            </a:extLst>
          </p:cNvPr>
          <p:cNvSpPr/>
          <p:nvPr/>
        </p:nvSpPr>
        <p:spPr>
          <a:xfrm>
            <a:off x="475445" y="5038687"/>
            <a:ext cx="11333408" cy="1613253"/>
          </a:xfrm>
          <a:prstGeom prst="round2DiagRect">
            <a:avLst>
              <a:gd name="adj1" fmla="val 38618"/>
              <a:gd name="adj2" fmla="val 0"/>
            </a:avLst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1"/>
            <a:r>
              <a:rPr lang="tr-TR" sz="2600" dirty="0">
                <a:solidFill>
                  <a:schemeClr val="tx1"/>
                </a:solidFill>
              </a:rPr>
              <a:t>Mustafa Kemal’in edebiyat ve hitabetle ilgilenmesini sağlayan arkadaşı.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565B743-43BA-4958-B6D1-C0F0F34B7661}"/>
              </a:ext>
            </a:extLst>
          </p:cNvPr>
          <p:cNvSpPr/>
          <p:nvPr/>
        </p:nvSpPr>
        <p:spPr>
          <a:xfrm>
            <a:off x="68687" y="1807787"/>
            <a:ext cx="914400" cy="856445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dirty="0"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F0E1014-9ED8-4D07-84A5-E48637EEEC10}"/>
              </a:ext>
            </a:extLst>
          </p:cNvPr>
          <p:cNvSpPr/>
          <p:nvPr/>
        </p:nvSpPr>
        <p:spPr>
          <a:xfrm>
            <a:off x="68687" y="3643027"/>
            <a:ext cx="914400" cy="856445"/>
          </a:xfrm>
          <a:prstGeom prst="ellipse">
            <a:avLst/>
          </a:prstGeom>
          <a:solidFill>
            <a:srgbClr val="FF66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dirty="0">
                <a:latin typeface="Arial Black" panose="020B0A04020102020204" pitchFamily="34" charset="0"/>
              </a:rPr>
              <a:t>5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9B47A44-2CB5-43C6-8587-A3EC290DEAF0}"/>
              </a:ext>
            </a:extLst>
          </p:cNvPr>
          <p:cNvSpPr/>
          <p:nvPr/>
        </p:nvSpPr>
        <p:spPr>
          <a:xfrm>
            <a:off x="18245" y="5541897"/>
            <a:ext cx="914400" cy="85644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dirty="0">
                <a:latin typeface="Arial Black" panose="020B0A04020102020204" pitchFamily="34" charset="0"/>
              </a:rPr>
              <a:t>6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168FA940-A00A-40D9-B356-CCAEC6A638E4}"/>
              </a:ext>
            </a:extLst>
          </p:cNvPr>
          <p:cNvSpPr txBox="1"/>
          <p:nvPr/>
        </p:nvSpPr>
        <p:spPr>
          <a:xfrm>
            <a:off x="1191295" y="2458241"/>
            <a:ext cx="1640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>
                <a:latin typeface="Arial Black" panose="020B0A04020102020204" pitchFamily="34" charset="0"/>
              </a:rPr>
              <a:t>Selanik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3F7BC7DB-B921-48A4-B65E-A9AD447A0A4F}"/>
              </a:ext>
            </a:extLst>
          </p:cNvPr>
          <p:cNvSpPr txBox="1"/>
          <p:nvPr/>
        </p:nvSpPr>
        <p:spPr>
          <a:xfrm>
            <a:off x="1191295" y="4245860"/>
            <a:ext cx="34079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>
                <a:latin typeface="Arial Black" panose="020B0A04020102020204" pitchFamily="34" charset="0"/>
              </a:rPr>
              <a:t>Mahalle Mektebi</a:t>
            </a: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1C3F03B8-DDC4-4407-85B3-28B6DA47A157}"/>
              </a:ext>
            </a:extLst>
          </p:cNvPr>
          <p:cNvSpPr txBox="1"/>
          <p:nvPr/>
        </p:nvSpPr>
        <p:spPr>
          <a:xfrm>
            <a:off x="1127496" y="6046756"/>
            <a:ext cx="22589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>
                <a:latin typeface="Arial Black" panose="020B0A04020102020204" pitchFamily="34" charset="0"/>
              </a:rPr>
              <a:t>Ömer Naci</a:t>
            </a:r>
          </a:p>
        </p:txBody>
      </p:sp>
    </p:spTree>
    <p:extLst>
      <p:ext uri="{BB962C8B-B14F-4D97-AF65-F5344CB8AC3E}">
        <p14:creationId xmlns:p14="http://schemas.microsoft.com/office/powerpoint/2010/main" val="316194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7" grpId="0" animBg="1"/>
      <p:bldP spid="8" grpId="0" animBg="1"/>
      <p:bldP spid="9" grpId="0" animBg="1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02CBB442-191C-4A5F-83AC-314AA9B7F1B6}"/>
              </a:ext>
            </a:extLst>
          </p:cNvPr>
          <p:cNvSpPr txBox="1"/>
          <p:nvPr/>
        </p:nvSpPr>
        <p:spPr>
          <a:xfrm>
            <a:off x="0" y="632936"/>
            <a:ext cx="12192000" cy="4924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600" b="1" dirty="0"/>
              <a:t> Aşağıdaki yargıların altına kısaca cevaplarını yazın.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5742EE46-3D3A-458C-8928-AFA08A7FCB4F}"/>
              </a:ext>
            </a:extLst>
          </p:cNvPr>
          <p:cNvSpPr/>
          <p:nvPr/>
        </p:nvSpPr>
        <p:spPr>
          <a:xfrm>
            <a:off x="11314090" y="0"/>
            <a:ext cx="877910" cy="5409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/>
              <a:t>3</a:t>
            </a:r>
          </a:p>
        </p:txBody>
      </p:sp>
      <p:sp>
        <p:nvSpPr>
          <p:cNvPr id="10" name="Dikdörtgen: Çapraz Köşeleri Yuvarlatılmış 9">
            <a:extLst>
              <a:ext uri="{FF2B5EF4-FFF2-40B4-BE49-F238E27FC236}">
                <a16:creationId xmlns:a16="http://schemas.microsoft.com/office/drawing/2014/main" id="{519D6DDE-B413-4E56-B5E5-B3B2797F9654}"/>
              </a:ext>
            </a:extLst>
          </p:cNvPr>
          <p:cNvSpPr/>
          <p:nvPr/>
        </p:nvSpPr>
        <p:spPr>
          <a:xfrm>
            <a:off x="525887" y="1419722"/>
            <a:ext cx="11387070" cy="1613253"/>
          </a:xfrm>
          <a:prstGeom prst="round2DiagRect">
            <a:avLst>
              <a:gd name="adj1" fmla="val 38618"/>
              <a:gd name="adj2" fmla="val 0"/>
            </a:avLst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1"/>
            <a:r>
              <a:rPr lang="tr-TR" sz="2600" dirty="0">
                <a:solidFill>
                  <a:schemeClr val="tx1"/>
                </a:solidFill>
              </a:rPr>
              <a:t>Mustafa Kemal’in babasının isteği üzerine Mahalle Mektebini bırakarak devam ettiği okul.</a:t>
            </a:r>
          </a:p>
        </p:txBody>
      </p:sp>
      <p:sp>
        <p:nvSpPr>
          <p:cNvPr id="11" name="Dikdörtgen: Çapraz Köşeleri Yuvarlatılmış 10">
            <a:extLst>
              <a:ext uri="{FF2B5EF4-FFF2-40B4-BE49-F238E27FC236}">
                <a16:creationId xmlns:a16="http://schemas.microsoft.com/office/drawing/2014/main" id="{BD2009FC-F614-41C4-88B0-81A29818423B}"/>
              </a:ext>
            </a:extLst>
          </p:cNvPr>
          <p:cNvSpPr/>
          <p:nvPr/>
        </p:nvSpPr>
        <p:spPr>
          <a:xfrm>
            <a:off x="525887" y="3203447"/>
            <a:ext cx="11333408" cy="1613254"/>
          </a:xfrm>
          <a:prstGeom prst="round2DiagRect">
            <a:avLst>
              <a:gd name="adj1" fmla="val 38618"/>
              <a:gd name="adj2" fmla="val 0"/>
            </a:avLst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1"/>
            <a:r>
              <a:rPr lang="tr-TR" sz="2600" dirty="0">
                <a:solidFill>
                  <a:schemeClr val="tx1"/>
                </a:solidFill>
              </a:rPr>
              <a:t>Mustafa Kemal’in kurmay yüzbaşı olarak mezun olduğu okul.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A755BD1-ADC4-4624-9B78-11BFBD8249E7}"/>
              </a:ext>
            </a:extLst>
          </p:cNvPr>
          <p:cNvSpPr/>
          <p:nvPr/>
        </p:nvSpPr>
        <p:spPr>
          <a:xfrm>
            <a:off x="68687" y="1798125"/>
            <a:ext cx="914400" cy="85644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dirty="0">
                <a:latin typeface="Arial Black" panose="020B0A04020102020204" pitchFamily="34" charset="0"/>
              </a:rPr>
              <a:t>7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368E5B1-071D-496B-B5AC-B9A7621AB47A}"/>
              </a:ext>
            </a:extLst>
          </p:cNvPr>
          <p:cNvSpPr/>
          <p:nvPr/>
        </p:nvSpPr>
        <p:spPr>
          <a:xfrm>
            <a:off x="51516" y="3688687"/>
            <a:ext cx="914400" cy="856445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dirty="0">
                <a:latin typeface="Arial Black" panose="020B0A04020102020204" pitchFamily="34" charset="0"/>
              </a:rPr>
              <a:t>8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7793444B-FB65-4425-8614-1ED28942704C}"/>
              </a:ext>
            </a:extLst>
          </p:cNvPr>
          <p:cNvSpPr txBox="1"/>
          <p:nvPr/>
        </p:nvSpPr>
        <p:spPr>
          <a:xfrm>
            <a:off x="1171976" y="2451800"/>
            <a:ext cx="44213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>
                <a:latin typeface="Arial Black" panose="020B0A04020102020204" pitchFamily="34" charset="0"/>
              </a:rPr>
              <a:t>Şemsi Efendi Mektebi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0D512FD8-54D7-4CBD-B2B8-97E16B2C1103}"/>
              </a:ext>
            </a:extLst>
          </p:cNvPr>
          <p:cNvSpPr txBox="1"/>
          <p:nvPr/>
        </p:nvSpPr>
        <p:spPr>
          <a:xfrm>
            <a:off x="1191295" y="4245860"/>
            <a:ext cx="5023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>
                <a:latin typeface="Arial Black" panose="020B0A04020102020204" pitchFamily="34" charset="0"/>
              </a:rPr>
              <a:t>İstanbul Harp Akademisi</a:t>
            </a:r>
          </a:p>
        </p:txBody>
      </p:sp>
    </p:spTree>
    <p:extLst>
      <p:ext uri="{BB962C8B-B14F-4D97-AF65-F5344CB8AC3E}">
        <p14:creationId xmlns:p14="http://schemas.microsoft.com/office/powerpoint/2010/main" val="61864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8" grpId="0" animBg="1"/>
      <p:bldP spid="9" grpId="0" animBg="1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>
            <a:extLst>
              <a:ext uri="{FF2B5EF4-FFF2-40B4-BE49-F238E27FC236}">
                <a16:creationId xmlns:a16="http://schemas.microsoft.com/office/drawing/2014/main" id="{5742EE46-3D3A-458C-8928-AFA08A7FCB4F}"/>
              </a:ext>
            </a:extLst>
          </p:cNvPr>
          <p:cNvSpPr/>
          <p:nvPr/>
        </p:nvSpPr>
        <p:spPr>
          <a:xfrm>
            <a:off x="11314090" y="0"/>
            <a:ext cx="877910" cy="5409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/>
              <a:t>4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E1A169AB-A92D-43E4-A6C4-9BA91C2DAFD5}"/>
              </a:ext>
            </a:extLst>
          </p:cNvPr>
          <p:cNvSpPr txBox="1"/>
          <p:nvPr/>
        </p:nvSpPr>
        <p:spPr>
          <a:xfrm>
            <a:off x="0" y="632936"/>
            <a:ext cx="12192000" cy="4924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600" b="1" dirty="0"/>
              <a:t> Aşağıdaki Mustafa Kemal ile ilgili bilgileri eşleştirin.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212CD5BC-A085-464E-AECB-857FADF13063}"/>
              </a:ext>
            </a:extLst>
          </p:cNvPr>
          <p:cNvSpPr/>
          <p:nvPr/>
        </p:nvSpPr>
        <p:spPr>
          <a:xfrm>
            <a:off x="457200" y="1591435"/>
            <a:ext cx="5969357" cy="63750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tr-TR" sz="2400" dirty="0">
                <a:solidFill>
                  <a:schemeClr val="tx1"/>
                </a:solidFill>
              </a:rPr>
              <a:t>İlk askeri görev yeri.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5C7E6AD4-BCDE-4BE1-82AD-3BC085024942}"/>
              </a:ext>
            </a:extLst>
          </p:cNvPr>
          <p:cNvSpPr/>
          <p:nvPr/>
        </p:nvSpPr>
        <p:spPr>
          <a:xfrm>
            <a:off x="457199" y="2656801"/>
            <a:ext cx="5969357" cy="63750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tr-TR" sz="2400" dirty="0">
                <a:solidFill>
                  <a:schemeClr val="tx1"/>
                </a:solidFill>
              </a:rPr>
              <a:t>İlk askeri başarısını aldığı yer.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2CB63D76-1645-42CD-B155-87843E73DE58}"/>
              </a:ext>
            </a:extLst>
          </p:cNvPr>
          <p:cNvSpPr/>
          <p:nvPr/>
        </p:nvSpPr>
        <p:spPr>
          <a:xfrm>
            <a:off x="457199" y="3722167"/>
            <a:ext cx="5969357" cy="63750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tr-TR" sz="2400" dirty="0" err="1">
                <a:solidFill>
                  <a:schemeClr val="tx1"/>
                </a:solidFill>
              </a:rPr>
              <a:t>Ataşemiliter</a:t>
            </a:r>
            <a:r>
              <a:rPr lang="tr-TR" sz="2400" dirty="0">
                <a:solidFill>
                  <a:schemeClr val="tx1"/>
                </a:solidFill>
              </a:rPr>
              <a:t> olarak görev yaptığı şehir.</a:t>
            </a:r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DC02D6E7-6175-4060-BB40-40971FAB7994}"/>
              </a:ext>
            </a:extLst>
          </p:cNvPr>
          <p:cNvSpPr/>
          <p:nvPr/>
        </p:nvSpPr>
        <p:spPr>
          <a:xfrm>
            <a:off x="457198" y="4840945"/>
            <a:ext cx="5969357" cy="63750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tr-TR" sz="2400" dirty="0" err="1">
                <a:solidFill>
                  <a:schemeClr val="tx1"/>
                </a:solidFill>
              </a:rPr>
              <a:t>Pikardi</a:t>
            </a:r>
            <a:r>
              <a:rPr lang="tr-TR" sz="2400">
                <a:solidFill>
                  <a:schemeClr val="tx1"/>
                </a:solidFill>
              </a:rPr>
              <a:t> Uçuş </a:t>
            </a:r>
            <a:r>
              <a:rPr lang="tr-TR" sz="2400" dirty="0">
                <a:solidFill>
                  <a:schemeClr val="tx1"/>
                </a:solidFill>
              </a:rPr>
              <a:t>M</a:t>
            </a:r>
            <a:r>
              <a:rPr lang="tr-TR" sz="2400">
                <a:solidFill>
                  <a:schemeClr val="tx1"/>
                </a:solidFill>
              </a:rPr>
              <a:t>anevralarını </a:t>
            </a:r>
            <a:r>
              <a:rPr lang="tr-TR" sz="2400" dirty="0">
                <a:solidFill>
                  <a:schemeClr val="tx1"/>
                </a:solidFill>
              </a:rPr>
              <a:t>izlediği ülke.</a:t>
            </a: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302D7B45-960E-4800-95E5-202388A913C6}"/>
              </a:ext>
            </a:extLst>
          </p:cNvPr>
          <p:cNvSpPr/>
          <p:nvPr/>
        </p:nvSpPr>
        <p:spPr>
          <a:xfrm>
            <a:off x="7744498" y="1315527"/>
            <a:ext cx="4181340" cy="63750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tr-TR" sz="2400" dirty="0">
                <a:solidFill>
                  <a:srgbClr val="C00000"/>
                </a:solidFill>
              </a:rPr>
              <a:t>Derne ve </a:t>
            </a:r>
            <a:r>
              <a:rPr lang="tr-TR" sz="2400" dirty="0" err="1">
                <a:solidFill>
                  <a:srgbClr val="C00000"/>
                </a:solidFill>
              </a:rPr>
              <a:t>Tobruk</a:t>
            </a:r>
            <a:endParaRPr lang="tr-TR" sz="2400" dirty="0">
              <a:solidFill>
                <a:srgbClr val="C00000"/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331FEA3-D33B-44D0-BE8A-27299A7823CF}"/>
              </a:ext>
            </a:extLst>
          </p:cNvPr>
          <p:cNvSpPr/>
          <p:nvPr/>
        </p:nvSpPr>
        <p:spPr>
          <a:xfrm>
            <a:off x="457198" y="5906311"/>
            <a:ext cx="5969357" cy="63750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tr-TR" sz="2400" dirty="0">
                <a:solidFill>
                  <a:schemeClr val="tx1"/>
                </a:solidFill>
              </a:rPr>
              <a:t>Gazeteci kimliğiyle gizli gittiği şehir.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id="{052BE280-42A6-4B90-80C5-AD7262D5FBAA}"/>
              </a:ext>
            </a:extLst>
          </p:cNvPr>
          <p:cNvSpPr/>
          <p:nvPr/>
        </p:nvSpPr>
        <p:spPr>
          <a:xfrm>
            <a:off x="7744498" y="2090935"/>
            <a:ext cx="4181340" cy="63750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tr-TR" sz="2400" dirty="0">
                <a:solidFill>
                  <a:srgbClr val="C00000"/>
                </a:solidFill>
              </a:rPr>
              <a:t>İtalya</a:t>
            </a:r>
          </a:p>
        </p:txBody>
      </p:sp>
      <p:sp>
        <p:nvSpPr>
          <p:cNvPr id="13" name="Dikdörtgen 12">
            <a:extLst>
              <a:ext uri="{FF2B5EF4-FFF2-40B4-BE49-F238E27FC236}">
                <a16:creationId xmlns:a16="http://schemas.microsoft.com/office/drawing/2014/main" id="{69D634D6-F5EC-4EF4-8E36-D560BF339857}"/>
              </a:ext>
            </a:extLst>
          </p:cNvPr>
          <p:cNvSpPr/>
          <p:nvPr/>
        </p:nvSpPr>
        <p:spPr>
          <a:xfrm>
            <a:off x="7744498" y="2887184"/>
            <a:ext cx="4181340" cy="63750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tr-TR" sz="2400" dirty="0">
                <a:solidFill>
                  <a:srgbClr val="C00000"/>
                </a:solidFill>
              </a:rPr>
              <a:t>Sofya</a:t>
            </a:r>
          </a:p>
        </p:txBody>
      </p:sp>
      <p:sp>
        <p:nvSpPr>
          <p:cNvPr id="14" name="Dikdörtgen 13">
            <a:extLst>
              <a:ext uri="{FF2B5EF4-FFF2-40B4-BE49-F238E27FC236}">
                <a16:creationId xmlns:a16="http://schemas.microsoft.com/office/drawing/2014/main" id="{5FCA2AD4-5B66-4EDB-9293-40E7A11F86C1}"/>
              </a:ext>
            </a:extLst>
          </p:cNvPr>
          <p:cNvSpPr/>
          <p:nvPr/>
        </p:nvSpPr>
        <p:spPr>
          <a:xfrm>
            <a:off x="7744498" y="3683433"/>
            <a:ext cx="4181340" cy="63750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tr-TR" sz="2400" dirty="0">
                <a:solidFill>
                  <a:srgbClr val="C00000"/>
                </a:solidFill>
              </a:rPr>
              <a:t>Trablusgarp</a:t>
            </a:r>
          </a:p>
        </p:txBody>
      </p:sp>
      <p:sp>
        <p:nvSpPr>
          <p:cNvPr id="15" name="Dikdörtgen 14">
            <a:extLst>
              <a:ext uri="{FF2B5EF4-FFF2-40B4-BE49-F238E27FC236}">
                <a16:creationId xmlns:a16="http://schemas.microsoft.com/office/drawing/2014/main" id="{C7737107-5399-4480-BB37-2F00F0277DDE}"/>
              </a:ext>
            </a:extLst>
          </p:cNvPr>
          <p:cNvSpPr/>
          <p:nvPr/>
        </p:nvSpPr>
        <p:spPr>
          <a:xfrm>
            <a:off x="7744498" y="4489991"/>
            <a:ext cx="4181340" cy="63750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tr-TR" sz="2400" dirty="0">
                <a:solidFill>
                  <a:srgbClr val="C00000"/>
                </a:solidFill>
              </a:rPr>
              <a:t>İstanbul</a:t>
            </a:r>
          </a:p>
        </p:txBody>
      </p:sp>
      <p:sp>
        <p:nvSpPr>
          <p:cNvPr id="16" name="Dikdörtgen 15">
            <a:extLst>
              <a:ext uri="{FF2B5EF4-FFF2-40B4-BE49-F238E27FC236}">
                <a16:creationId xmlns:a16="http://schemas.microsoft.com/office/drawing/2014/main" id="{4657C8CC-49F6-4DEF-94BF-4268EAAD6496}"/>
              </a:ext>
            </a:extLst>
          </p:cNvPr>
          <p:cNvSpPr/>
          <p:nvPr/>
        </p:nvSpPr>
        <p:spPr>
          <a:xfrm>
            <a:off x="7744498" y="5314471"/>
            <a:ext cx="4181340" cy="63750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tr-TR" sz="2400" dirty="0">
                <a:solidFill>
                  <a:srgbClr val="C00000"/>
                </a:solidFill>
              </a:rPr>
              <a:t>Şam</a:t>
            </a:r>
          </a:p>
        </p:txBody>
      </p:sp>
      <p:sp>
        <p:nvSpPr>
          <p:cNvPr id="17" name="Dikdörtgen 16">
            <a:extLst>
              <a:ext uri="{FF2B5EF4-FFF2-40B4-BE49-F238E27FC236}">
                <a16:creationId xmlns:a16="http://schemas.microsoft.com/office/drawing/2014/main" id="{AE3B0E3A-B586-4F93-8AF6-CF98FF97F556}"/>
              </a:ext>
            </a:extLst>
          </p:cNvPr>
          <p:cNvSpPr/>
          <p:nvPr/>
        </p:nvSpPr>
        <p:spPr>
          <a:xfrm>
            <a:off x="7744498" y="6118813"/>
            <a:ext cx="4181340" cy="63750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tr-TR" sz="2400" dirty="0">
                <a:solidFill>
                  <a:srgbClr val="C00000"/>
                </a:solidFill>
              </a:rPr>
              <a:t>Fransa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25B2305-8226-435B-8ABA-5D45AC32972A}"/>
              </a:ext>
            </a:extLst>
          </p:cNvPr>
          <p:cNvSpPr/>
          <p:nvPr/>
        </p:nvSpPr>
        <p:spPr>
          <a:xfrm>
            <a:off x="7454722" y="1353626"/>
            <a:ext cx="579552" cy="55033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C00000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1B1CC5F-71D6-45C0-A7BC-B0A823EDF01A}"/>
              </a:ext>
            </a:extLst>
          </p:cNvPr>
          <p:cNvSpPr/>
          <p:nvPr/>
        </p:nvSpPr>
        <p:spPr>
          <a:xfrm>
            <a:off x="7454722" y="2129239"/>
            <a:ext cx="579552" cy="55033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C00000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1BDEFDC-5AD5-4A61-9335-A837F9C48685}"/>
              </a:ext>
            </a:extLst>
          </p:cNvPr>
          <p:cNvSpPr/>
          <p:nvPr/>
        </p:nvSpPr>
        <p:spPr>
          <a:xfrm>
            <a:off x="7454722" y="2930769"/>
            <a:ext cx="579552" cy="55033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C00000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89158-9809-433F-A5DF-1CC5A2C95240}"/>
              </a:ext>
            </a:extLst>
          </p:cNvPr>
          <p:cNvSpPr/>
          <p:nvPr/>
        </p:nvSpPr>
        <p:spPr>
          <a:xfrm>
            <a:off x="7454722" y="3735617"/>
            <a:ext cx="579552" cy="55033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C00000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1A1FFBF-6813-4D2A-92CB-723038EEC788}"/>
              </a:ext>
            </a:extLst>
          </p:cNvPr>
          <p:cNvSpPr/>
          <p:nvPr/>
        </p:nvSpPr>
        <p:spPr>
          <a:xfrm>
            <a:off x="7454722" y="4540465"/>
            <a:ext cx="579552" cy="55033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C00000"/>
              </a:solidFill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965E54E-F5F3-4505-B18E-DB9B0A82CE04}"/>
              </a:ext>
            </a:extLst>
          </p:cNvPr>
          <p:cNvSpPr/>
          <p:nvPr/>
        </p:nvSpPr>
        <p:spPr>
          <a:xfrm>
            <a:off x="7454722" y="5343605"/>
            <a:ext cx="579552" cy="55033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C00000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6EFBD89-3256-4D12-A8A8-47DC0C9E332A}"/>
              </a:ext>
            </a:extLst>
          </p:cNvPr>
          <p:cNvSpPr/>
          <p:nvPr/>
        </p:nvSpPr>
        <p:spPr>
          <a:xfrm>
            <a:off x="7455792" y="6169830"/>
            <a:ext cx="579552" cy="55033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C00000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5C7E986-E200-42AC-8FEA-0A2AB256926E}"/>
              </a:ext>
            </a:extLst>
          </p:cNvPr>
          <p:cNvSpPr/>
          <p:nvPr/>
        </p:nvSpPr>
        <p:spPr>
          <a:xfrm>
            <a:off x="167422" y="1635020"/>
            <a:ext cx="579552" cy="55033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rgbClr val="0070C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45EE747-C657-4C31-A88F-3F85E47E59A8}"/>
              </a:ext>
            </a:extLst>
          </p:cNvPr>
          <p:cNvSpPr/>
          <p:nvPr/>
        </p:nvSpPr>
        <p:spPr>
          <a:xfrm>
            <a:off x="167422" y="2709441"/>
            <a:ext cx="579552" cy="55033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rgbClr val="0070C0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7B5055C-E3CD-4EF8-A364-DD22720F0F52}"/>
              </a:ext>
            </a:extLst>
          </p:cNvPr>
          <p:cNvSpPr/>
          <p:nvPr/>
        </p:nvSpPr>
        <p:spPr>
          <a:xfrm>
            <a:off x="167422" y="3767763"/>
            <a:ext cx="579552" cy="55033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rgbClr val="0070C0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3249C464-6C86-47F9-8983-275FF27FBF04}"/>
              </a:ext>
            </a:extLst>
          </p:cNvPr>
          <p:cNvSpPr/>
          <p:nvPr/>
        </p:nvSpPr>
        <p:spPr>
          <a:xfrm>
            <a:off x="167422" y="4884530"/>
            <a:ext cx="579552" cy="55033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rgbClr val="0070C0"/>
                </a:solidFill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23886CA-74A0-4E20-B919-4929B3F845C2}"/>
              </a:ext>
            </a:extLst>
          </p:cNvPr>
          <p:cNvSpPr/>
          <p:nvPr/>
        </p:nvSpPr>
        <p:spPr>
          <a:xfrm>
            <a:off x="167422" y="5949896"/>
            <a:ext cx="579552" cy="55033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rgbClr val="0070C0"/>
                </a:solidFill>
                <a:latin typeface="Arial Black" panose="020B0A04020102020204" pitchFamily="34" charset="0"/>
              </a:rPr>
              <a:t>5</a:t>
            </a:r>
          </a:p>
        </p:txBody>
      </p:sp>
      <p:sp>
        <p:nvSpPr>
          <p:cNvPr id="31" name="Metin kutusu 30">
            <a:extLst>
              <a:ext uri="{FF2B5EF4-FFF2-40B4-BE49-F238E27FC236}">
                <a16:creationId xmlns:a16="http://schemas.microsoft.com/office/drawing/2014/main" id="{43BA5B55-6C02-4516-982A-DEF27227847D}"/>
              </a:ext>
            </a:extLst>
          </p:cNvPr>
          <p:cNvSpPr txBox="1"/>
          <p:nvPr/>
        </p:nvSpPr>
        <p:spPr>
          <a:xfrm>
            <a:off x="7420111" y="5366690"/>
            <a:ext cx="6487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800" dirty="0">
                <a:solidFill>
                  <a:srgbClr val="0070C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34" name="Metin kutusu 33">
            <a:extLst>
              <a:ext uri="{FF2B5EF4-FFF2-40B4-BE49-F238E27FC236}">
                <a16:creationId xmlns:a16="http://schemas.microsoft.com/office/drawing/2014/main" id="{46D6FD3F-FDB4-4063-B950-59E9FF7DAED0}"/>
              </a:ext>
            </a:extLst>
          </p:cNvPr>
          <p:cNvSpPr txBox="1"/>
          <p:nvPr/>
        </p:nvSpPr>
        <p:spPr>
          <a:xfrm>
            <a:off x="7454722" y="1371996"/>
            <a:ext cx="5795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800" dirty="0">
                <a:solidFill>
                  <a:srgbClr val="0070C0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35" name="Metin kutusu 34">
            <a:extLst>
              <a:ext uri="{FF2B5EF4-FFF2-40B4-BE49-F238E27FC236}">
                <a16:creationId xmlns:a16="http://schemas.microsoft.com/office/drawing/2014/main" id="{85E22E9E-50BA-4B8C-BCE5-93404CF16417}"/>
              </a:ext>
            </a:extLst>
          </p:cNvPr>
          <p:cNvSpPr txBox="1"/>
          <p:nvPr/>
        </p:nvSpPr>
        <p:spPr>
          <a:xfrm>
            <a:off x="7454722" y="2944549"/>
            <a:ext cx="5795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800" dirty="0">
                <a:solidFill>
                  <a:srgbClr val="0070C0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36" name="Metin kutusu 35">
            <a:extLst>
              <a:ext uri="{FF2B5EF4-FFF2-40B4-BE49-F238E27FC236}">
                <a16:creationId xmlns:a16="http://schemas.microsoft.com/office/drawing/2014/main" id="{38563410-2A18-4FEE-BD86-3AC02872BC69}"/>
              </a:ext>
            </a:extLst>
          </p:cNvPr>
          <p:cNvSpPr txBox="1"/>
          <p:nvPr/>
        </p:nvSpPr>
        <p:spPr>
          <a:xfrm>
            <a:off x="7454722" y="6194343"/>
            <a:ext cx="5795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800" dirty="0">
                <a:solidFill>
                  <a:srgbClr val="0070C0"/>
                </a:solidFill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37" name="Metin kutusu 36">
            <a:extLst>
              <a:ext uri="{FF2B5EF4-FFF2-40B4-BE49-F238E27FC236}">
                <a16:creationId xmlns:a16="http://schemas.microsoft.com/office/drawing/2014/main" id="{7A77C203-3254-4091-966E-EEB84E3E57D6}"/>
              </a:ext>
            </a:extLst>
          </p:cNvPr>
          <p:cNvSpPr txBox="1"/>
          <p:nvPr/>
        </p:nvSpPr>
        <p:spPr>
          <a:xfrm>
            <a:off x="7454722" y="3749174"/>
            <a:ext cx="5795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800" dirty="0">
                <a:solidFill>
                  <a:srgbClr val="0070C0"/>
                </a:solidFill>
                <a:latin typeface="Arial Black" panose="020B0A040201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66209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1" grpId="0"/>
      <p:bldP spid="34" grpId="0"/>
      <p:bldP spid="35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>
            <a:extLst>
              <a:ext uri="{FF2B5EF4-FFF2-40B4-BE49-F238E27FC236}">
                <a16:creationId xmlns:a16="http://schemas.microsoft.com/office/drawing/2014/main" id="{5742EE46-3D3A-458C-8928-AFA08A7FCB4F}"/>
              </a:ext>
            </a:extLst>
          </p:cNvPr>
          <p:cNvSpPr/>
          <p:nvPr/>
        </p:nvSpPr>
        <p:spPr>
          <a:xfrm>
            <a:off x="11314090" y="0"/>
            <a:ext cx="877910" cy="5409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/>
              <a:t>5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066FCD2A-8219-45F9-B188-3068CE24C7BC}"/>
              </a:ext>
            </a:extLst>
          </p:cNvPr>
          <p:cNvSpPr txBox="1"/>
          <p:nvPr/>
        </p:nvSpPr>
        <p:spPr>
          <a:xfrm>
            <a:off x="0" y="632936"/>
            <a:ext cx="12192000" cy="4924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600" b="1" dirty="0"/>
              <a:t> Aşağıdaki Mustafa Kemal ile ilgili bilgileri eşleştirin.</a:t>
            </a:r>
          </a:p>
        </p:txBody>
      </p:sp>
      <p:sp>
        <p:nvSpPr>
          <p:cNvPr id="5" name="Dikdörtgen: Çapraz Köşeleri Yuvarlatılmış 4">
            <a:extLst>
              <a:ext uri="{FF2B5EF4-FFF2-40B4-BE49-F238E27FC236}">
                <a16:creationId xmlns:a16="http://schemas.microsoft.com/office/drawing/2014/main" id="{7AE39535-223F-4F87-8C08-77C24FE555E1}"/>
              </a:ext>
            </a:extLst>
          </p:cNvPr>
          <p:cNvSpPr/>
          <p:nvPr/>
        </p:nvSpPr>
        <p:spPr>
          <a:xfrm>
            <a:off x="9035603" y="1462653"/>
            <a:ext cx="2969653" cy="640897"/>
          </a:xfrm>
          <a:prstGeom prst="round2DiagRect">
            <a:avLst>
              <a:gd name="adj1" fmla="val 38618"/>
              <a:gd name="adj2" fmla="val 0"/>
            </a:avLst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tr-TR" sz="2600" dirty="0">
                <a:solidFill>
                  <a:schemeClr val="tx1"/>
                </a:solidFill>
              </a:rPr>
              <a:t>İleri görüşlülüğü</a:t>
            </a:r>
          </a:p>
        </p:txBody>
      </p:sp>
      <p:sp>
        <p:nvSpPr>
          <p:cNvPr id="6" name="Dikdörtgen: Çapraz Köşeleri Yuvarlatılmış 5">
            <a:extLst>
              <a:ext uri="{FF2B5EF4-FFF2-40B4-BE49-F238E27FC236}">
                <a16:creationId xmlns:a16="http://schemas.microsoft.com/office/drawing/2014/main" id="{A587CF10-534A-4447-A2E0-0DB92D2B0016}"/>
              </a:ext>
            </a:extLst>
          </p:cNvPr>
          <p:cNvSpPr/>
          <p:nvPr/>
        </p:nvSpPr>
        <p:spPr>
          <a:xfrm>
            <a:off x="8043929" y="1512025"/>
            <a:ext cx="816736" cy="640897"/>
          </a:xfrm>
          <a:prstGeom prst="round2DiagRect">
            <a:avLst>
              <a:gd name="adj1" fmla="val 38618"/>
              <a:gd name="adj2" fmla="val 0"/>
            </a:avLst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tr-TR" sz="2600" dirty="0">
              <a:solidFill>
                <a:schemeClr val="tx1"/>
              </a:solidFill>
            </a:endParaRP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D6AC0320-ECDC-40C0-89C2-31FC05802A46}"/>
              </a:ext>
            </a:extLst>
          </p:cNvPr>
          <p:cNvSpPr txBox="1"/>
          <p:nvPr/>
        </p:nvSpPr>
        <p:spPr>
          <a:xfrm>
            <a:off x="186744" y="1363240"/>
            <a:ext cx="6626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1. </a:t>
            </a:r>
            <a:r>
              <a:rPr lang="tr-TR" sz="2400" dirty="0"/>
              <a:t>Türklerin vatan sevgisiyle dolu olan göğüsleri,</a:t>
            </a:r>
            <a:br>
              <a:rPr lang="tr-TR" sz="2400" dirty="0"/>
            </a:br>
            <a:r>
              <a:rPr lang="tr-TR" sz="2400" dirty="0"/>
              <a:t>     düşmanların melun ihtiraslarına karşı daima </a:t>
            </a:r>
            <a:br>
              <a:rPr lang="tr-TR" sz="2400" dirty="0"/>
            </a:br>
            <a:r>
              <a:rPr lang="tr-TR" sz="2400" dirty="0"/>
              <a:t>     demirden bir duvar gibi yükselecektir. 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D9C1CC5-FD50-4C9E-AAC9-BBAE5CF8C052}"/>
              </a:ext>
            </a:extLst>
          </p:cNvPr>
          <p:cNvSpPr txBox="1"/>
          <p:nvPr/>
        </p:nvSpPr>
        <p:spPr>
          <a:xfrm>
            <a:off x="186744" y="2623223"/>
            <a:ext cx="6626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2. </a:t>
            </a:r>
            <a:r>
              <a:rPr lang="tr-TR" sz="2400" dirty="0"/>
              <a:t>Yolunda yürüyen yolcunun, ufku görmesi k</a:t>
            </a:r>
            <a:r>
              <a:rPr lang="tr-TR" sz="2400" b="0" i="0" dirty="0">
                <a:effectLst/>
              </a:rPr>
              <a:t>â</a:t>
            </a:r>
            <a:r>
              <a:rPr lang="tr-TR" sz="2400" dirty="0"/>
              <a:t>fi </a:t>
            </a:r>
            <a:br>
              <a:rPr lang="tr-TR" sz="2400" dirty="0"/>
            </a:br>
            <a:r>
              <a:rPr lang="tr-TR" sz="2400" dirty="0"/>
              <a:t>     değildir. Muhakkak ufkun ötesini de görmelidir.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9246CA19-4BF7-4AA8-9A11-3F7F9D892985}"/>
              </a:ext>
            </a:extLst>
          </p:cNvPr>
          <p:cNvSpPr txBox="1"/>
          <p:nvPr/>
        </p:nvSpPr>
        <p:spPr>
          <a:xfrm>
            <a:off x="186744" y="3513874"/>
            <a:ext cx="6626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3. </a:t>
            </a:r>
            <a:r>
              <a:rPr lang="tr-TR" sz="2400" dirty="0"/>
              <a:t>Memleket kesinlikle modern, medeni ve refah</a:t>
            </a:r>
            <a:br>
              <a:rPr lang="tr-TR" sz="2400" dirty="0"/>
            </a:br>
            <a:r>
              <a:rPr lang="tr-TR" sz="2400" dirty="0"/>
              <a:t>     içinde olacaktır. Bizim için bu hayat davasıdır.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8A6BCB9A-D799-487C-8A85-899B45554536}"/>
              </a:ext>
            </a:extLst>
          </p:cNvPr>
          <p:cNvSpPr txBox="1"/>
          <p:nvPr/>
        </p:nvSpPr>
        <p:spPr>
          <a:xfrm>
            <a:off x="186744" y="4404525"/>
            <a:ext cx="6626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4. </a:t>
            </a:r>
            <a:r>
              <a:rPr lang="tr-TR" sz="2400" dirty="0"/>
              <a:t>Birbirimize daima hakikati söyleyeceğiz. Felaket</a:t>
            </a:r>
            <a:br>
              <a:rPr lang="tr-TR" sz="2400" dirty="0"/>
            </a:br>
            <a:r>
              <a:rPr lang="tr-TR" sz="2400" dirty="0"/>
              <a:t>     veya saadet getirsin, iyi veya fena olsun, daima</a:t>
            </a:r>
            <a:br>
              <a:rPr lang="tr-TR" sz="2400" dirty="0"/>
            </a:br>
            <a:r>
              <a:rPr lang="tr-TR" sz="2400" dirty="0"/>
              <a:t>     hakikatten ayrılmayacağız.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0400507E-883D-4E59-850C-32CFEB433007}"/>
              </a:ext>
            </a:extLst>
          </p:cNvPr>
          <p:cNvSpPr txBox="1"/>
          <p:nvPr/>
        </p:nvSpPr>
        <p:spPr>
          <a:xfrm>
            <a:off x="186744" y="5664508"/>
            <a:ext cx="6626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5. </a:t>
            </a:r>
            <a:r>
              <a:rPr lang="tr-TR" sz="2400" dirty="0"/>
              <a:t>Büyük kararlar vermek k</a:t>
            </a:r>
            <a:r>
              <a:rPr lang="tr-TR" sz="2400" b="0" i="0" dirty="0">
                <a:effectLst/>
              </a:rPr>
              <a:t>â</a:t>
            </a:r>
            <a:r>
              <a:rPr lang="tr-TR" sz="2400" dirty="0"/>
              <a:t>fi değildir. Bu kararları</a:t>
            </a:r>
            <a:br>
              <a:rPr lang="tr-TR" sz="2400" dirty="0"/>
            </a:br>
            <a:r>
              <a:rPr lang="tr-TR" sz="2400" dirty="0"/>
              <a:t>     cesaret ve kesinlikle tatbik etmek lazımdır.</a:t>
            </a:r>
          </a:p>
        </p:txBody>
      </p:sp>
      <p:sp>
        <p:nvSpPr>
          <p:cNvPr id="12" name="Dikdörtgen: Çapraz Köşeleri Yuvarlatılmış 11">
            <a:extLst>
              <a:ext uri="{FF2B5EF4-FFF2-40B4-BE49-F238E27FC236}">
                <a16:creationId xmlns:a16="http://schemas.microsoft.com/office/drawing/2014/main" id="{1D7A83A0-952C-40B0-8B43-17C7BC390D65}"/>
              </a:ext>
            </a:extLst>
          </p:cNvPr>
          <p:cNvSpPr/>
          <p:nvPr/>
        </p:nvSpPr>
        <p:spPr>
          <a:xfrm>
            <a:off x="9035603" y="2543404"/>
            <a:ext cx="2969653" cy="640897"/>
          </a:xfrm>
          <a:prstGeom prst="round2DiagRect">
            <a:avLst>
              <a:gd name="adj1" fmla="val 38618"/>
              <a:gd name="adj2" fmla="val 0"/>
            </a:avLst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tr-TR" sz="2600" dirty="0">
                <a:solidFill>
                  <a:schemeClr val="tx1"/>
                </a:solidFill>
              </a:rPr>
              <a:t>Gerçekçiliği</a:t>
            </a:r>
          </a:p>
        </p:txBody>
      </p:sp>
      <p:sp>
        <p:nvSpPr>
          <p:cNvPr id="13" name="Dikdörtgen: Çapraz Köşeleri Yuvarlatılmış 12">
            <a:extLst>
              <a:ext uri="{FF2B5EF4-FFF2-40B4-BE49-F238E27FC236}">
                <a16:creationId xmlns:a16="http://schemas.microsoft.com/office/drawing/2014/main" id="{BE7F6238-2FA0-4F45-B4C9-3A86D4A44C24}"/>
              </a:ext>
            </a:extLst>
          </p:cNvPr>
          <p:cNvSpPr/>
          <p:nvPr/>
        </p:nvSpPr>
        <p:spPr>
          <a:xfrm>
            <a:off x="8043929" y="2592776"/>
            <a:ext cx="816736" cy="640897"/>
          </a:xfrm>
          <a:prstGeom prst="round2DiagRect">
            <a:avLst>
              <a:gd name="adj1" fmla="val 38618"/>
              <a:gd name="adj2" fmla="val 0"/>
            </a:avLst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tr-TR" sz="2600" dirty="0">
              <a:solidFill>
                <a:schemeClr val="tx1"/>
              </a:solidFill>
            </a:endParaRPr>
          </a:p>
        </p:txBody>
      </p:sp>
      <p:sp>
        <p:nvSpPr>
          <p:cNvPr id="14" name="Dikdörtgen: Çapraz Köşeleri Yuvarlatılmış 13">
            <a:extLst>
              <a:ext uri="{FF2B5EF4-FFF2-40B4-BE49-F238E27FC236}">
                <a16:creationId xmlns:a16="http://schemas.microsoft.com/office/drawing/2014/main" id="{2F828CBA-1846-4E83-A883-0FCA1409D15E}"/>
              </a:ext>
            </a:extLst>
          </p:cNvPr>
          <p:cNvSpPr/>
          <p:nvPr/>
        </p:nvSpPr>
        <p:spPr>
          <a:xfrm>
            <a:off x="9035603" y="3624155"/>
            <a:ext cx="2969653" cy="640897"/>
          </a:xfrm>
          <a:prstGeom prst="round2DiagRect">
            <a:avLst>
              <a:gd name="adj1" fmla="val 38618"/>
              <a:gd name="adj2" fmla="val 0"/>
            </a:avLst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tr-TR" sz="2600" dirty="0">
                <a:solidFill>
                  <a:schemeClr val="tx1"/>
                </a:solidFill>
              </a:rPr>
              <a:t>Vatanseverliği</a:t>
            </a:r>
          </a:p>
        </p:txBody>
      </p:sp>
      <p:sp>
        <p:nvSpPr>
          <p:cNvPr id="15" name="Dikdörtgen: Çapraz Köşeleri Yuvarlatılmış 14">
            <a:extLst>
              <a:ext uri="{FF2B5EF4-FFF2-40B4-BE49-F238E27FC236}">
                <a16:creationId xmlns:a16="http://schemas.microsoft.com/office/drawing/2014/main" id="{6C4BA355-F0A1-455F-86D3-EFC389C04B39}"/>
              </a:ext>
            </a:extLst>
          </p:cNvPr>
          <p:cNvSpPr/>
          <p:nvPr/>
        </p:nvSpPr>
        <p:spPr>
          <a:xfrm>
            <a:off x="8043929" y="3673527"/>
            <a:ext cx="816736" cy="640897"/>
          </a:xfrm>
          <a:prstGeom prst="round2DiagRect">
            <a:avLst>
              <a:gd name="adj1" fmla="val 38618"/>
              <a:gd name="adj2" fmla="val 0"/>
            </a:avLst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tr-TR" sz="2600" dirty="0">
              <a:solidFill>
                <a:schemeClr val="tx1"/>
              </a:solidFill>
            </a:endParaRPr>
          </a:p>
        </p:txBody>
      </p:sp>
      <p:sp>
        <p:nvSpPr>
          <p:cNvPr id="16" name="Dikdörtgen: Çapraz Köşeleri Yuvarlatılmış 15">
            <a:extLst>
              <a:ext uri="{FF2B5EF4-FFF2-40B4-BE49-F238E27FC236}">
                <a16:creationId xmlns:a16="http://schemas.microsoft.com/office/drawing/2014/main" id="{7EA7F8A1-0E17-41AB-BC2D-2ADE1841CBB4}"/>
              </a:ext>
            </a:extLst>
          </p:cNvPr>
          <p:cNvSpPr/>
          <p:nvPr/>
        </p:nvSpPr>
        <p:spPr>
          <a:xfrm>
            <a:off x="9035603" y="4754278"/>
            <a:ext cx="2969653" cy="640897"/>
          </a:xfrm>
          <a:prstGeom prst="round2DiagRect">
            <a:avLst>
              <a:gd name="adj1" fmla="val 38618"/>
              <a:gd name="adj2" fmla="val 0"/>
            </a:avLst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tr-TR" sz="2600" dirty="0">
                <a:solidFill>
                  <a:schemeClr val="tx1"/>
                </a:solidFill>
              </a:rPr>
              <a:t>Yöneticiliği</a:t>
            </a:r>
          </a:p>
        </p:txBody>
      </p:sp>
      <p:sp>
        <p:nvSpPr>
          <p:cNvPr id="17" name="Dikdörtgen: Çapraz Köşeleri Yuvarlatılmış 16">
            <a:extLst>
              <a:ext uri="{FF2B5EF4-FFF2-40B4-BE49-F238E27FC236}">
                <a16:creationId xmlns:a16="http://schemas.microsoft.com/office/drawing/2014/main" id="{D9DD0426-35A5-4B2F-BE55-916D86173A71}"/>
              </a:ext>
            </a:extLst>
          </p:cNvPr>
          <p:cNvSpPr/>
          <p:nvPr/>
        </p:nvSpPr>
        <p:spPr>
          <a:xfrm>
            <a:off x="8043929" y="4803650"/>
            <a:ext cx="816736" cy="640897"/>
          </a:xfrm>
          <a:prstGeom prst="round2DiagRect">
            <a:avLst>
              <a:gd name="adj1" fmla="val 38618"/>
              <a:gd name="adj2" fmla="val 0"/>
            </a:avLst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tr-TR" sz="2600" dirty="0">
              <a:solidFill>
                <a:schemeClr val="tx1"/>
              </a:solidFill>
            </a:endParaRPr>
          </a:p>
        </p:txBody>
      </p:sp>
      <p:sp>
        <p:nvSpPr>
          <p:cNvPr id="18" name="Dikdörtgen: Çapraz Köşeleri Yuvarlatılmış 17">
            <a:extLst>
              <a:ext uri="{FF2B5EF4-FFF2-40B4-BE49-F238E27FC236}">
                <a16:creationId xmlns:a16="http://schemas.microsoft.com/office/drawing/2014/main" id="{5B324999-0DB1-4B8D-9EB9-07D6600E70F7}"/>
              </a:ext>
            </a:extLst>
          </p:cNvPr>
          <p:cNvSpPr/>
          <p:nvPr/>
        </p:nvSpPr>
        <p:spPr>
          <a:xfrm>
            <a:off x="9035603" y="5884401"/>
            <a:ext cx="2969653" cy="640897"/>
          </a:xfrm>
          <a:prstGeom prst="round2DiagRect">
            <a:avLst>
              <a:gd name="adj1" fmla="val 38618"/>
              <a:gd name="adj2" fmla="val 0"/>
            </a:avLst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tr-TR" sz="2600" dirty="0">
                <a:solidFill>
                  <a:schemeClr val="tx1"/>
                </a:solidFill>
              </a:rPr>
              <a:t>İdealistliği</a:t>
            </a:r>
          </a:p>
        </p:txBody>
      </p:sp>
      <p:sp>
        <p:nvSpPr>
          <p:cNvPr id="19" name="Dikdörtgen: Çapraz Köşeleri Yuvarlatılmış 18">
            <a:extLst>
              <a:ext uri="{FF2B5EF4-FFF2-40B4-BE49-F238E27FC236}">
                <a16:creationId xmlns:a16="http://schemas.microsoft.com/office/drawing/2014/main" id="{C9B50F95-9538-464E-8F70-2D96AA60B89D}"/>
              </a:ext>
            </a:extLst>
          </p:cNvPr>
          <p:cNvSpPr/>
          <p:nvPr/>
        </p:nvSpPr>
        <p:spPr>
          <a:xfrm>
            <a:off x="8043929" y="5933773"/>
            <a:ext cx="816736" cy="640897"/>
          </a:xfrm>
          <a:prstGeom prst="round2DiagRect">
            <a:avLst>
              <a:gd name="adj1" fmla="val 38618"/>
              <a:gd name="adj2" fmla="val 0"/>
            </a:avLst>
          </a:prstGeom>
          <a:solidFill>
            <a:schemeClr val="bg1"/>
          </a:solidFill>
          <a:ln w="28575">
            <a:solidFill>
              <a:srgbClr val="7030A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tr-TR" sz="2600" dirty="0">
              <a:solidFill>
                <a:schemeClr val="tx1"/>
              </a:solidFill>
            </a:endParaRP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7C2B9526-1AEE-4475-8885-E3EB506B94ED}"/>
              </a:ext>
            </a:extLst>
          </p:cNvPr>
          <p:cNvSpPr txBox="1"/>
          <p:nvPr/>
        </p:nvSpPr>
        <p:spPr>
          <a:xfrm>
            <a:off x="8240540" y="3742505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23" name="Metin kutusu 22">
            <a:extLst>
              <a:ext uri="{FF2B5EF4-FFF2-40B4-BE49-F238E27FC236}">
                <a16:creationId xmlns:a16="http://schemas.microsoft.com/office/drawing/2014/main" id="{4FBC47D4-21B9-48D5-9961-DC16C8FB7651}"/>
              </a:ext>
            </a:extLst>
          </p:cNvPr>
          <p:cNvSpPr txBox="1"/>
          <p:nvPr/>
        </p:nvSpPr>
        <p:spPr>
          <a:xfrm>
            <a:off x="8240540" y="1588019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24" name="Metin kutusu 23">
            <a:extLst>
              <a:ext uri="{FF2B5EF4-FFF2-40B4-BE49-F238E27FC236}">
                <a16:creationId xmlns:a16="http://schemas.microsoft.com/office/drawing/2014/main" id="{84DF3125-DFC4-4E42-BB8C-6B4C678748B0}"/>
              </a:ext>
            </a:extLst>
          </p:cNvPr>
          <p:cNvSpPr txBox="1"/>
          <p:nvPr/>
        </p:nvSpPr>
        <p:spPr>
          <a:xfrm>
            <a:off x="8240540" y="5992611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25" name="Metin kutusu 24">
            <a:extLst>
              <a:ext uri="{FF2B5EF4-FFF2-40B4-BE49-F238E27FC236}">
                <a16:creationId xmlns:a16="http://schemas.microsoft.com/office/drawing/2014/main" id="{B98777FB-C105-4A14-B517-E3BF1538FDB3}"/>
              </a:ext>
            </a:extLst>
          </p:cNvPr>
          <p:cNvSpPr txBox="1"/>
          <p:nvPr/>
        </p:nvSpPr>
        <p:spPr>
          <a:xfrm>
            <a:off x="8240540" y="2651614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26" name="Metin kutusu 25">
            <a:extLst>
              <a:ext uri="{FF2B5EF4-FFF2-40B4-BE49-F238E27FC236}">
                <a16:creationId xmlns:a16="http://schemas.microsoft.com/office/drawing/2014/main" id="{937719F9-7B7D-4145-9D6A-DAEFB7E082FE}"/>
              </a:ext>
            </a:extLst>
          </p:cNvPr>
          <p:cNvSpPr txBox="1"/>
          <p:nvPr/>
        </p:nvSpPr>
        <p:spPr>
          <a:xfrm>
            <a:off x="8240540" y="4871955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>
                <a:latin typeface="Arial Black" panose="020B0A040201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03798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3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F04CAFE3-55DA-4AD7-9822-05A749C4B633}"/>
              </a:ext>
            </a:extLst>
          </p:cNvPr>
          <p:cNvSpPr txBox="1"/>
          <p:nvPr/>
        </p:nvSpPr>
        <p:spPr>
          <a:xfrm>
            <a:off x="862067" y="2690232"/>
            <a:ext cx="104678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6000" dirty="0">
                <a:latin typeface="Arial Black" panose="020B0A04020102020204" pitchFamily="34" charset="0"/>
              </a:rPr>
              <a:t>Etkinlik tamamlanmıştır.</a:t>
            </a:r>
          </a:p>
        </p:txBody>
      </p:sp>
    </p:spTree>
    <p:extLst>
      <p:ext uri="{BB962C8B-B14F-4D97-AF65-F5344CB8AC3E}">
        <p14:creationId xmlns:p14="http://schemas.microsoft.com/office/powerpoint/2010/main" val="2714944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2D5FC85-5A19-4BC0-907B-A888D2611CB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288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342</Words>
  <Application>Microsoft Office PowerPoint</Application>
  <PresentationFormat>Geniş ekran</PresentationFormat>
  <Paragraphs>75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11</cp:revision>
  <dcterms:created xsi:type="dcterms:W3CDTF">2021-09-26T14:18:04Z</dcterms:created>
  <dcterms:modified xsi:type="dcterms:W3CDTF">2021-09-29T20:33:23Z</dcterms:modified>
</cp:coreProperties>
</file>