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41" r:id="rId3"/>
    <p:sldId id="256" r:id="rId4"/>
    <p:sldId id="342" r:id="rId5"/>
    <p:sldId id="348" r:id="rId6"/>
    <p:sldId id="349" r:id="rId7"/>
    <p:sldId id="343" r:id="rId8"/>
    <p:sldId id="344" r:id="rId9"/>
    <p:sldId id="350" r:id="rId10"/>
    <p:sldId id="345" r:id="rId11"/>
    <p:sldId id="34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4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F151D7-170D-43FC-919A-D8FC3F194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A89C459-F74B-42E8-8A98-49CFCF51E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67D2521-6F21-45DF-A88B-72BF4D5F6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1604AD-802D-4A1D-948A-5EDD5849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403A37-7E74-4FCE-B9E4-D1B62751C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40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CF277-A880-4659-AB0F-09D7C5C0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698539E-1DFA-4B67-B32B-2A4DA34CA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65FB842-64A3-40FA-926E-8434A577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40D5B7D-D06B-4FEA-B92B-D9D5EF6C1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54D1E5-ED71-4912-8999-1526FB5EA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508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4642497-580A-4348-B7FF-E0573885A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543E239-D934-4677-BE92-0690B5A64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19B879-66B2-48FE-8BB9-A289FF08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0522B0-B424-4906-B665-996792560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1326A98-3282-4034-8032-0DD4442E9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084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3C669C-84C6-43B0-8053-510C63F2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63DB67-E6CA-4294-87D0-FDC0A98E2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4C6DA9-E6AB-479C-ABE5-57409C0E8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B4CCF5-5C22-490A-B2E0-8FF5CDF1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84ECD94-3174-45AD-A76B-91D6D841B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5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B20038D-DD75-4688-9CB4-8A38627B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BFD1274-12FE-4646-B89C-9BE4CFB24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C902572-CD8C-434D-B4B6-85CFCD18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FA1C7D-7FC6-491A-A0EA-F8AC44D6B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483175E-3625-46A3-A815-D8FA8D75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217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2D4C9A-C0FE-4485-8E2F-ED668015D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DE64D7-E5BE-43AE-9316-AA8EA2FF9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9D0536-06D6-459B-8632-A8D925050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F4547B0-511E-449B-B5C4-83CDCC631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AA599C8-85AD-4E1F-874C-1A1D793E5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D1EFCBB-88BC-4737-832D-C0052AAA4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1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85AE61-CD15-419F-B6C1-8279692E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97943F-3E4A-44E1-9606-968406EC0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8F2FC8D-835A-4E78-AAD5-D0F3DDBA6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A80ECCF-FB61-4765-B7C2-B3388743B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36922E-B131-42FF-99FE-5A9DC53424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BE72992-BC81-4761-9B5B-44549BAF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65DFABF-E7DE-4112-A20E-0058886BA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B34D5A1-7AC9-4C1C-9DAC-CA6C3745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02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CFD405-DF73-42B1-AB99-B463178E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9819CEB-6CFD-4407-B46B-698A10B6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C64EA7F-B68C-4676-984D-1FAD49C8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1821B9-9647-4A8E-8A92-D6E8E8725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47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2240632-707F-43E5-AD51-72FB633F5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B2531EC-C945-4AF0-943F-89DFDD8A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32E0FD5-923D-421D-9DB7-4BE01D11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185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0934A49-E0C8-4EBF-A509-1F359CF32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AA47D6-A27A-48B3-B686-0D98D370C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7009127-6277-4B93-846E-136F9B5EF8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FB57C64-90B9-4CAF-86E2-AAFE06E5D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40439C2-DB6C-47C3-9D72-760E3D57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8B9A9B7-FBFB-4E87-A951-81A70607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75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9C20A0-9189-4913-8B0C-AC33BF045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6D83CC3-9FD6-4DE2-85E1-AB8BD02A4A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412FA03-D1F7-4C28-BD19-3C0EF2E71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F6C23CE-50D5-4A66-8C7C-FB4FCADD0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0A8C16D-22A8-4851-994C-65426082C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91FA332-DD53-45D1-8946-453615D0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692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B7425CE-BF7D-4365-941C-A63F155B3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628D97-D398-4921-8A13-87D506B95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0BC404E-137D-463E-89EE-EBB4DFC3FC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39468-372D-4592-B23C-6F2C130932FA}" type="datetimeFigureOut">
              <a:rPr lang="tr-TR" smtClean="0"/>
              <a:t>26.09.2021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BEA691-7484-43C4-87F0-FF8EAF4DD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CC243D-9B72-4A7D-9406-886257A5E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80428-3D0F-4FEF-AB26-2EF232F68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35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E67B94BF-8A54-477B-A02C-3E18D83377B8}"/>
              </a:ext>
            </a:extLst>
          </p:cNvPr>
          <p:cNvSpPr txBox="1"/>
          <p:nvPr/>
        </p:nvSpPr>
        <p:spPr>
          <a:xfrm>
            <a:off x="474364" y="1366897"/>
            <a:ext cx="11243271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5400" b="1" dirty="0"/>
              <a:t>T.C. İNKILAP TARİHİ VE ATATÜRKÇÜLÜK</a:t>
            </a:r>
            <a:br>
              <a:rPr lang="tr-TR" sz="4400" dirty="0"/>
            </a:br>
            <a:br>
              <a:rPr lang="tr-TR" sz="4400" dirty="0"/>
            </a:br>
            <a:br>
              <a:rPr lang="tr-TR" sz="4400" dirty="0"/>
            </a:br>
            <a:r>
              <a:rPr lang="tr-TR" sz="4400" dirty="0">
                <a:solidFill>
                  <a:srgbClr val="0070C0"/>
                </a:solidFill>
              </a:rPr>
              <a:t>YENİ AVRUPA VE OSMANLI</a:t>
            </a:r>
          </a:p>
          <a:p>
            <a:pPr algn="ctr"/>
            <a:br>
              <a:rPr lang="tr-TR" sz="4400" dirty="0">
                <a:solidFill>
                  <a:srgbClr val="0070C0"/>
                </a:solidFill>
              </a:rPr>
            </a:br>
            <a:r>
              <a:rPr lang="tr-TR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Soru-Cevap</a:t>
            </a:r>
            <a:endParaRPr lang="tr-TR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13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F04CAFE3-55DA-4AD7-9822-05A749C4B633}"/>
              </a:ext>
            </a:extLst>
          </p:cNvPr>
          <p:cNvSpPr txBox="1"/>
          <p:nvPr/>
        </p:nvSpPr>
        <p:spPr>
          <a:xfrm>
            <a:off x="862067" y="2690232"/>
            <a:ext cx="104678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dirty="0">
                <a:latin typeface="Arial Black" panose="020B0A04020102020204" pitchFamily="34" charset="0"/>
              </a:rPr>
              <a:t>Etkinlik tamamlanmıştır.</a:t>
            </a:r>
          </a:p>
        </p:txBody>
      </p:sp>
    </p:spTree>
    <p:extLst>
      <p:ext uri="{BB962C8B-B14F-4D97-AF65-F5344CB8AC3E}">
        <p14:creationId xmlns:p14="http://schemas.microsoft.com/office/powerpoint/2010/main" val="2714944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2D5FC85-5A19-4BC0-907B-A888D2611CB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88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02CBB442-191C-4A5F-83AC-314AA9B7F1B6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 özellikleri verilen düşünce akımlarının adını boş bırakılan yerlere yazınız.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742EE46-3D3A-458C-8928-AFA08A7FCB4F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1</a:t>
            </a:r>
          </a:p>
        </p:txBody>
      </p:sp>
      <p:sp>
        <p:nvSpPr>
          <p:cNvPr id="4" name="Dikdörtgen: Köşeleri Yuvarlatılmış 3">
            <a:extLst>
              <a:ext uri="{FF2B5EF4-FFF2-40B4-BE49-F238E27FC236}">
                <a16:creationId xmlns:a16="http://schemas.microsoft.com/office/drawing/2014/main" id="{F4E36CE5-DEBC-4F2D-8ADD-F0607FDD9F6C}"/>
              </a:ext>
            </a:extLst>
          </p:cNvPr>
          <p:cNvSpPr/>
          <p:nvPr/>
        </p:nvSpPr>
        <p:spPr>
          <a:xfrm>
            <a:off x="437881" y="1532586"/>
            <a:ext cx="5211651" cy="5106473"/>
          </a:xfrm>
          <a:prstGeom prst="roundRect">
            <a:avLst>
              <a:gd name="adj" fmla="val 7365"/>
            </a:avLst>
          </a:prstGeom>
          <a:solidFill>
            <a:srgbClr val="FFE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600" dirty="0">
              <a:solidFill>
                <a:schemeClr val="tx1"/>
              </a:solidFill>
            </a:endParaRPr>
          </a:p>
          <a:p>
            <a:pPr algn="ctr"/>
            <a:r>
              <a:rPr lang="tr-TR" sz="2600" dirty="0">
                <a:solidFill>
                  <a:schemeClr val="tx1"/>
                </a:solidFill>
              </a:rPr>
              <a:t>Bu düşünce akımına göre Osmanlı Devleti’nin en büyük sorunu Avrupa’daki yenilikleri tam anlamıyla uygulamamasıdır. Devletin kurtuluşu ancak devrin düşünce ve ihtiyaçlarına uygun çağdaş bir millet ve devlet haline gelmesindedir.</a:t>
            </a:r>
          </a:p>
        </p:txBody>
      </p:sp>
      <p:sp>
        <p:nvSpPr>
          <p:cNvPr id="5" name="Dikdörtgen: Köşeleri Yuvarlatılmış 4">
            <a:extLst>
              <a:ext uri="{FF2B5EF4-FFF2-40B4-BE49-F238E27FC236}">
                <a16:creationId xmlns:a16="http://schemas.microsoft.com/office/drawing/2014/main" id="{0A747FF9-87C7-4762-8D27-B4A01733845C}"/>
              </a:ext>
            </a:extLst>
          </p:cNvPr>
          <p:cNvSpPr/>
          <p:nvPr/>
        </p:nvSpPr>
        <p:spPr>
          <a:xfrm>
            <a:off x="6542468" y="1516487"/>
            <a:ext cx="5211652" cy="5106473"/>
          </a:xfrm>
          <a:prstGeom prst="roundRect">
            <a:avLst>
              <a:gd name="adj" fmla="val 7365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600" dirty="0">
              <a:solidFill>
                <a:schemeClr val="tx1"/>
              </a:solidFill>
            </a:endParaRPr>
          </a:p>
          <a:p>
            <a:pPr algn="ctr"/>
            <a:r>
              <a:rPr lang="tr-TR" sz="2600" dirty="0">
                <a:solidFill>
                  <a:schemeClr val="tx1"/>
                </a:solidFill>
              </a:rPr>
              <a:t>Bu düşünce akımına göre devletin kurtuluşu ancak Müslüman milletler bir araya gelirse sağlanır. Batı’nın sadece teknolojisi alınmalıdır.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530F6EC5-97AB-48B9-A274-6BF477DCD75A}"/>
              </a:ext>
            </a:extLst>
          </p:cNvPr>
          <p:cNvSpPr/>
          <p:nvPr/>
        </p:nvSpPr>
        <p:spPr>
          <a:xfrm>
            <a:off x="1111875" y="1854557"/>
            <a:ext cx="3863662" cy="631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3653728D-50BD-486E-BD62-1C43B937C596}"/>
              </a:ext>
            </a:extLst>
          </p:cNvPr>
          <p:cNvSpPr/>
          <p:nvPr/>
        </p:nvSpPr>
        <p:spPr>
          <a:xfrm>
            <a:off x="7216463" y="1854557"/>
            <a:ext cx="3863662" cy="631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30D8B07F-5502-4848-B3CD-640A079930C3}"/>
              </a:ext>
            </a:extLst>
          </p:cNvPr>
          <p:cNvSpPr txBox="1"/>
          <p:nvPr/>
        </p:nvSpPr>
        <p:spPr>
          <a:xfrm>
            <a:off x="1940102" y="1923765"/>
            <a:ext cx="2207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latin typeface="Arial Black" panose="020B0A04020102020204" pitchFamily="34" charset="0"/>
              </a:rPr>
              <a:t>BATICILIK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1EA762E8-E10B-41BD-AD9C-E3D7C12B7B3F}"/>
              </a:ext>
            </a:extLst>
          </p:cNvPr>
          <p:cNvSpPr txBox="1"/>
          <p:nvPr/>
        </p:nvSpPr>
        <p:spPr>
          <a:xfrm>
            <a:off x="7880158" y="1904446"/>
            <a:ext cx="25362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latin typeface="Arial Black" panose="020B0A04020102020204" pitchFamily="34" charset="0"/>
              </a:rPr>
              <a:t>İSLAMCILIK</a:t>
            </a:r>
          </a:p>
        </p:txBody>
      </p:sp>
    </p:spTree>
    <p:extLst>
      <p:ext uri="{BB962C8B-B14F-4D97-AF65-F5344CB8AC3E}">
        <p14:creationId xmlns:p14="http://schemas.microsoft.com/office/powerpoint/2010/main" val="171248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: Köşeleri Yuvarlatılmış 5">
            <a:extLst>
              <a:ext uri="{FF2B5EF4-FFF2-40B4-BE49-F238E27FC236}">
                <a16:creationId xmlns:a16="http://schemas.microsoft.com/office/drawing/2014/main" id="{3E30C1A9-C5A7-4662-93F5-80B60C122B39}"/>
              </a:ext>
            </a:extLst>
          </p:cNvPr>
          <p:cNvSpPr/>
          <p:nvPr/>
        </p:nvSpPr>
        <p:spPr>
          <a:xfrm>
            <a:off x="437881" y="1532586"/>
            <a:ext cx="5211651" cy="5106473"/>
          </a:xfrm>
          <a:prstGeom prst="roundRect">
            <a:avLst>
              <a:gd name="adj" fmla="val 7365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600" dirty="0">
              <a:solidFill>
                <a:schemeClr val="tx1"/>
              </a:solidFill>
            </a:endParaRPr>
          </a:p>
          <a:p>
            <a:pPr algn="ctr"/>
            <a:r>
              <a:rPr lang="tr-TR" sz="2600" dirty="0">
                <a:solidFill>
                  <a:schemeClr val="tx1"/>
                </a:solidFill>
              </a:rPr>
              <a:t>Bu düşünce akımına göre Osmanlı Devleti’ndeki tüm uluslar Osmanlı vatandaşlığı duygusu ile Osmanlı milleti haline getirilmelidir. Böylece farklı milletlerin ayaklanması önlenecektir.</a:t>
            </a:r>
          </a:p>
        </p:txBody>
      </p:sp>
      <p:sp>
        <p:nvSpPr>
          <p:cNvPr id="7" name="Dikdörtgen: Köşeleri Yuvarlatılmış 6">
            <a:extLst>
              <a:ext uri="{FF2B5EF4-FFF2-40B4-BE49-F238E27FC236}">
                <a16:creationId xmlns:a16="http://schemas.microsoft.com/office/drawing/2014/main" id="{7ACCAB17-3912-41FE-8416-1E422E2B2C26}"/>
              </a:ext>
            </a:extLst>
          </p:cNvPr>
          <p:cNvSpPr/>
          <p:nvPr/>
        </p:nvSpPr>
        <p:spPr>
          <a:xfrm>
            <a:off x="6542468" y="1516487"/>
            <a:ext cx="5211652" cy="5106473"/>
          </a:xfrm>
          <a:prstGeom prst="roundRect">
            <a:avLst>
              <a:gd name="adj" fmla="val 7365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600" dirty="0">
                <a:solidFill>
                  <a:schemeClr val="tx1"/>
                </a:solidFill>
              </a:rPr>
              <a:t>Bu düşünce akımı diğerlerinden daha geç, azınlıkların milliyetçi ayaklanmalarına karşı ortaya çıkmıştır. Türkleri milli bir duygu ile bilinçlendirmeyi amaçlamıştır.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:a16="http://schemas.microsoft.com/office/drawing/2014/main" id="{A10EFA6C-506D-4B85-AC72-10BF6C5F3BDA}"/>
              </a:ext>
            </a:extLst>
          </p:cNvPr>
          <p:cNvSpPr/>
          <p:nvPr/>
        </p:nvSpPr>
        <p:spPr>
          <a:xfrm>
            <a:off x="1111875" y="1854557"/>
            <a:ext cx="3863662" cy="631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Dikdörtgen 8">
            <a:extLst>
              <a:ext uri="{FF2B5EF4-FFF2-40B4-BE49-F238E27FC236}">
                <a16:creationId xmlns:a16="http://schemas.microsoft.com/office/drawing/2014/main" id="{79CA8BFF-4FF3-46FC-8F94-910326F0D970}"/>
              </a:ext>
            </a:extLst>
          </p:cNvPr>
          <p:cNvSpPr/>
          <p:nvPr/>
        </p:nvSpPr>
        <p:spPr>
          <a:xfrm>
            <a:off x="7216463" y="1854557"/>
            <a:ext cx="3863662" cy="6310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A475D675-9A83-4214-B9F2-8076D39C614A}"/>
              </a:ext>
            </a:extLst>
          </p:cNvPr>
          <p:cNvSpPr txBox="1"/>
          <p:nvPr/>
        </p:nvSpPr>
        <p:spPr>
          <a:xfrm>
            <a:off x="1475808" y="1908479"/>
            <a:ext cx="3135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latin typeface="Arial Black" panose="020B0A04020102020204" pitchFamily="34" charset="0"/>
              </a:rPr>
              <a:t>OSMANLICILIK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066B9258-DE7B-46EF-B583-45D331731C9C}"/>
              </a:ext>
            </a:extLst>
          </p:cNvPr>
          <p:cNvSpPr txBox="1"/>
          <p:nvPr/>
        </p:nvSpPr>
        <p:spPr>
          <a:xfrm>
            <a:off x="7783016" y="1908479"/>
            <a:ext cx="2730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>
                <a:latin typeface="Arial Black" panose="020B0A04020102020204" pitchFamily="34" charset="0"/>
              </a:rPr>
              <a:t>TÜRKÇÜLÜK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F5EC6A07-C542-4823-8D75-BF8FD729EC94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2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95ABD4D8-FC27-4559-95F7-D89638217232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 özellikleri verilen düşünce akımlarının adını boş bırakılan yerlere yazınız.</a:t>
            </a:r>
          </a:p>
        </p:txBody>
      </p:sp>
    </p:spTree>
    <p:extLst>
      <p:ext uri="{BB962C8B-B14F-4D97-AF65-F5344CB8AC3E}">
        <p14:creationId xmlns:p14="http://schemas.microsoft.com/office/powerpoint/2010/main" val="31872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DD5C7ED9-19B1-47FE-9CB3-853F4830587E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cümleleri kutu içinde verilen ifadelerle tamamlayın.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D95CB82-9D4A-4EBC-B814-6A7EDD0C4920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3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9C9A65-1398-4C25-8C8D-77342ED98EAB}"/>
              </a:ext>
            </a:extLst>
          </p:cNvPr>
          <p:cNvSpPr txBox="1"/>
          <p:nvPr/>
        </p:nvSpPr>
        <p:spPr>
          <a:xfrm>
            <a:off x="83712" y="1332964"/>
            <a:ext cx="8522718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1. </a:t>
            </a:r>
            <a:r>
              <a:rPr lang="tr-TR" sz="2400" dirty="0"/>
              <a:t>Avrupalı devletler tarafından gerçekleştirilen …………………………….</a:t>
            </a:r>
            <a:br>
              <a:rPr lang="tr-TR" sz="2400" dirty="0"/>
            </a:br>
            <a:r>
              <a:rPr lang="tr-TR" sz="2400" dirty="0"/>
              <a:t>    sonucunda Osmanlı Devleti’nin kontrolündeki İpek ve Baharat</a:t>
            </a:r>
            <a:br>
              <a:rPr lang="tr-TR" sz="2400" dirty="0"/>
            </a:br>
            <a:r>
              <a:rPr lang="tr-TR" sz="2400" dirty="0"/>
              <a:t>    Yolları önemini, Akdeniz ticareti de canlılığını yitirdi.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E4CFD13E-CDD4-41A2-86A9-947911EF5FD5}"/>
              </a:ext>
            </a:extLst>
          </p:cNvPr>
          <p:cNvSpPr txBox="1"/>
          <p:nvPr/>
        </p:nvSpPr>
        <p:spPr>
          <a:xfrm>
            <a:off x="6096000" y="1391267"/>
            <a:ext cx="2257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Coğrafi Keşifler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F10FFD53-B704-4510-88CC-918FF9BAA3AA}"/>
              </a:ext>
            </a:extLst>
          </p:cNvPr>
          <p:cNvSpPr txBox="1"/>
          <p:nvPr/>
        </p:nvSpPr>
        <p:spPr>
          <a:xfrm>
            <a:off x="83712" y="3420001"/>
            <a:ext cx="8635286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2. </a:t>
            </a:r>
            <a:r>
              <a:rPr lang="tr-TR" sz="2400" dirty="0"/>
              <a:t>XVIII. Yüzyılda akılcılığa dayalı düşünce sisteminin egemen ol-</a:t>
            </a:r>
            <a:br>
              <a:rPr lang="tr-TR" sz="2400" dirty="0"/>
            </a:br>
            <a:r>
              <a:rPr lang="tr-TR" sz="2400" dirty="0"/>
              <a:t>    </a:t>
            </a:r>
            <a:r>
              <a:rPr lang="tr-TR" sz="2400" dirty="0" err="1"/>
              <a:t>duğu</a:t>
            </a:r>
            <a:r>
              <a:rPr lang="tr-TR" sz="2400" dirty="0"/>
              <a:t> bu dönemde ortaya çıkan dünya görüşüne ……………………..</a:t>
            </a:r>
            <a:br>
              <a:rPr lang="tr-TR" sz="2400" dirty="0"/>
            </a:br>
            <a:r>
              <a:rPr lang="tr-TR" sz="2400" dirty="0"/>
              <a:t>    ……………………… adı verilmiştir. Özgürlük, eşitlik insan hakları gibi</a:t>
            </a:r>
            <a:br>
              <a:rPr lang="tr-TR" sz="2400" dirty="0"/>
            </a:br>
            <a:r>
              <a:rPr lang="tr-TR" sz="2400" dirty="0"/>
              <a:t>    kavramların düşünce hayatına girmesi …………………………………….</a:t>
            </a:r>
            <a:br>
              <a:rPr lang="tr-TR" sz="2400" dirty="0"/>
            </a:br>
            <a:r>
              <a:rPr lang="tr-TR" sz="2400" dirty="0"/>
              <a:t>    ortam hazırlamıştır.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B6F643C6-85D3-46A4-92B9-86BEE0DD805E}"/>
              </a:ext>
            </a:extLst>
          </p:cNvPr>
          <p:cNvSpPr txBox="1"/>
          <p:nvPr/>
        </p:nvSpPr>
        <p:spPr>
          <a:xfrm>
            <a:off x="6171127" y="3997828"/>
            <a:ext cx="2257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Aydınlanma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22CDEBC8-D723-40D6-9F1E-AA94FEDD3F5F}"/>
              </a:ext>
            </a:extLst>
          </p:cNvPr>
          <p:cNvSpPr txBox="1"/>
          <p:nvPr/>
        </p:nvSpPr>
        <p:spPr>
          <a:xfrm>
            <a:off x="221087" y="4549834"/>
            <a:ext cx="2257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Felsefesi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D7D72BB7-D425-4401-B485-F76891BF5CBF}"/>
              </a:ext>
            </a:extLst>
          </p:cNvPr>
          <p:cNvSpPr txBox="1"/>
          <p:nvPr/>
        </p:nvSpPr>
        <p:spPr>
          <a:xfrm>
            <a:off x="5134378" y="5111446"/>
            <a:ext cx="2824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Fransız İhtilali’ne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DE01F50E-FDD7-4FC5-BC2A-A0AF4AAC0F5E}"/>
              </a:ext>
            </a:extLst>
          </p:cNvPr>
          <p:cNvSpPr/>
          <p:nvPr/>
        </p:nvSpPr>
        <p:spPr>
          <a:xfrm>
            <a:off x="8912181" y="1217401"/>
            <a:ext cx="3196107" cy="5692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2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Tanzimat Fermanı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Islahat Fermanı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Sanayi İnkılabı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Coğrafi Keşifler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Milliyetçilik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Kanuni Esasi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Fransız İhtilali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Aydınlanma Felsefesi</a:t>
            </a:r>
          </a:p>
        </p:txBody>
      </p:sp>
    </p:spTree>
    <p:extLst>
      <p:ext uri="{BB962C8B-B14F-4D97-AF65-F5344CB8AC3E}">
        <p14:creationId xmlns:p14="http://schemas.microsoft.com/office/powerpoint/2010/main" val="178757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DD5C7ED9-19B1-47FE-9CB3-853F4830587E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cümleleri kutu içinde verilen ifadelerle tamamlayın.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D95CB82-9D4A-4EBC-B814-6A7EDD0C4920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4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837E4F1-D980-4A7D-AB69-7EE6EC4FC047}"/>
              </a:ext>
            </a:extLst>
          </p:cNvPr>
          <p:cNvSpPr/>
          <p:nvPr/>
        </p:nvSpPr>
        <p:spPr>
          <a:xfrm>
            <a:off x="8912181" y="1217401"/>
            <a:ext cx="3196107" cy="5692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2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Tanzimat Fermanı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Islahat Fermanı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Sanayi İnkılabı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Coğrafi Keşifler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Milliyetçilik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Kanuni Esasi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Fransız İhtilali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Aydınlanma Felsefesi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9C9A65-1398-4C25-8C8D-77342ED98EAB}"/>
              </a:ext>
            </a:extLst>
          </p:cNvPr>
          <p:cNvSpPr txBox="1"/>
          <p:nvPr/>
        </p:nvSpPr>
        <p:spPr>
          <a:xfrm>
            <a:off x="83712" y="1332964"/>
            <a:ext cx="8374216" cy="28050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3. </a:t>
            </a:r>
            <a:r>
              <a:rPr lang="tr-TR" sz="2400" dirty="0"/>
              <a:t>XVIII. yüzyılda ortaya çıkan …………………………………… ile yayılan</a:t>
            </a:r>
            <a:br>
              <a:rPr lang="tr-TR" sz="2400" dirty="0"/>
            </a:br>
            <a:r>
              <a:rPr lang="tr-TR" sz="2400" dirty="0"/>
              <a:t>     düşünceler çok uluslu Osmanlı İmparatorluğu’nu olumsuz</a:t>
            </a:r>
            <a:br>
              <a:rPr lang="tr-TR" sz="2400" dirty="0"/>
            </a:br>
            <a:r>
              <a:rPr lang="tr-TR" sz="2400" dirty="0"/>
              <a:t>     etkilemiştir. ………………………… akımının etkisiyle ülke sınırları</a:t>
            </a:r>
            <a:br>
              <a:rPr lang="tr-TR" sz="2400" dirty="0"/>
            </a:br>
            <a:r>
              <a:rPr lang="tr-TR" sz="2400" dirty="0"/>
              <a:t>     içinde farklı milletler kendi devletlerini kurma isteğiyle ayaklan-</a:t>
            </a:r>
          </a:p>
          <a:p>
            <a:pPr>
              <a:lnSpc>
                <a:spcPct val="150000"/>
              </a:lnSpc>
            </a:pPr>
            <a:r>
              <a:rPr lang="tr-TR" sz="2400" dirty="0"/>
              <a:t>     </a:t>
            </a:r>
            <a:r>
              <a:rPr lang="tr-TR" sz="2400" dirty="0" err="1"/>
              <a:t>malar</a:t>
            </a:r>
            <a:r>
              <a:rPr lang="tr-TR" sz="2400" dirty="0"/>
              <a:t> başlatarak Osmanlı’dan ayrılmışlardır.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E4CFD13E-CDD4-41A2-86A9-947911EF5FD5}"/>
              </a:ext>
            </a:extLst>
          </p:cNvPr>
          <p:cNvSpPr txBox="1"/>
          <p:nvPr/>
        </p:nvSpPr>
        <p:spPr>
          <a:xfrm>
            <a:off x="4054699" y="1381144"/>
            <a:ext cx="2257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Fransız İhtilali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F10FFD53-B704-4510-88CC-918FF9BAA3AA}"/>
              </a:ext>
            </a:extLst>
          </p:cNvPr>
          <p:cNvSpPr txBox="1"/>
          <p:nvPr/>
        </p:nvSpPr>
        <p:spPr>
          <a:xfrm>
            <a:off x="83712" y="4308156"/>
            <a:ext cx="8635286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4. </a:t>
            </a:r>
            <a:r>
              <a:rPr lang="tr-TR" sz="2400" dirty="0"/>
              <a:t>Osmanlı’nın dağılmasını önlemek ve Batılı devletlerin Osmanlı’nın</a:t>
            </a:r>
            <a:br>
              <a:rPr lang="tr-TR" sz="2400" dirty="0"/>
            </a:br>
            <a:r>
              <a:rPr lang="tr-TR" sz="2400" dirty="0"/>
              <a:t>     iç işlerine karışmasını engellemek amacıyla ………………………………</a:t>
            </a:r>
            <a:br>
              <a:rPr lang="tr-TR" sz="2400" dirty="0"/>
            </a:br>
            <a:r>
              <a:rPr lang="tr-TR" sz="2400" dirty="0"/>
              <a:t>     ilan edilmiştir. Din, dil, ırk ayrımı gözetmeksizin tüm Osmanlı</a:t>
            </a:r>
            <a:br>
              <a:rPr lang="tr-TR" sz="2400" dirty="0"/>
            </a:br>
            <a:r>
              <a:rPr lang="tr-TR" sz="2400" dirty="0"/>
              <a:t>     vatandaşlarının eşit olduğu ilk kez kabul edilmiştir.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8EAA13C9-7641-4F70-BB6D-506C7D639796}"/>
              </a:ext>
            </a:extLst>
          </p:cNvPr>
          <p:cNvSpPr txBox="1"/>
          <p:nvPr/>
        </p:nvSpPr>
        <p:spPr>
          <a:xfrm>
            <a:off x="2013798" y="2485935"/>
            <a:ext cx="2257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milliyetçilik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C5AD2CA5-8615-45FB-A0BA-EFF19C3994F5}"/>
              </a:ext>
            </a:extLst>
          </p:cNvPr>
          <p:cNvSpPr txBox="1"/>
          <p:nvPr/>
        </p:nvSpPr>
        <p:spPr>
          <a:xfrm>
            <a:off x="5633161" y="4875088"/>
            <a:ext cx="28247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Tanzimat Fermanı</a:t>
            </a:r>
          </a:p>
        </p:txBody>
      </p:sp>
    </p:spTree>
    <p:extLst>
      <p:ext uri="{BB962C8B-B14F-4D97-AF65-F5344CB8AC3E}">
        <p14:creationId xmlns:p14="http://schemas.microsoft.com/office/powerpoint/2010/main" val="249600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DD5C7ED9-19B1-47FE-9CB3-853F4830587E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cümleleri kutu içinde verilen ifadelerle tamamlayın.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D95CB82-9D4A-4EBC-B814-6A7EDD0C4920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5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8837E4F1-D980-4A7D-AB69-7EE6EC4FC047}"/>
              </a:ext>
            </a:extLst>
          </p:cNvPr>
          <p:cNvSpPr/>
          <p:nvPr/>
        </p:nvSpPr>
        <p:spPr>
          <a:xfrm>
            <a:off x="8912181" y="1217401"/>
            <a:ext cx="3196107" cy="5692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2">
                <a:lumMod val="60000"/>
                <a:lumOff val="4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Tanzimat Fermanı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Islahat Fermanı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Sanayi İnkılabı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Coğrafi Keşifler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Milliyetçilik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Kanuni Esasi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Fransız İhtilali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dirty="0">
                <a:solidFill>
                  <a:schemeClr val="tx1"/>
                </a:solidFill>
              </a:rPr>
              <a:t>Aydınlanma Felsefesi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A39C9A65-1398-4C25-8C8D-77342ED98EAB}"/>
              </a:ext>
            </a:extLst>
          </p:cNvPr>
          <p:cNvSpPr txBox="1"/>
          <p:nvPr/>
        </p:nvSpPr>
        <p:spPr>
          <a:xfrm>
            <a:off x="83712" y="1332964"/>
            <a:ext cx="8429295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solidFill>
                  <a:srgbClr val="C00000"/>
                </a:solidFill>
              </a:rPr>
              <a:t>5. </a:t>
            </a:r>
            <a:r>
              <a:rPr lang="tr-TR" sz="2400" dirty="0"/>
              <a:t>II. Abdülhamit Jön Türklere meşrutiyete geçişle ilgili verdiği sözü</a:t>
            </a:r>
            <a:br>
              <a:rPr lang="tr-TR" sz="2400" dirty="0"/>
            </a:br>
            <a:r>
              <a:rPr lang="tr-TR" sz="2400" dirty="0"/>
              <a:t>     tutmuş ……………………………… adıyla Türk tarihinin ilk anayasasını</a:t>
            </a:r>
            <a:br>
              <a:rPr lang="tr-TR" sz="2400" dirty="0"/>
            </a:br>
            <a:r>
              <a:rPr lang="tr-TR" sz="2400" dirty="0"/>
              <a:t>     hazırlatarak meşrutiyeti ilan etmiştir.</a:t>
            </a:r>
            <a:r>
              <a:rPr lang="tr-TR" sz="2400" b="1" dirty="0">
                <a:solidFill>
                  <a:srgbClr val="C00000"/>
                </a:solidFill>
              </a:rPr>
              <a:t> </a:t>
            </a:r>
            <a:endParaRPr lang="tr-TR" sz="2400" dirty="0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E4CFD13E-CDD4-41A2-86A9-947911EF5FD5}"/>
              </a:ext>
            </a:extLst>
          </p:cNvPr>
          <p:cNvSpPr txBox="1"/>
          <p:nvPr/>
        </p:nvSpPr>
        <p:spPr>
          <a:xfrm>
            <a:off x="1637090" y="1946858"/>
            <a:ext cx="2257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/>
              <a:t>Kanuni Esasi</a:t>
            </a:r>
          </a:p>
        </p:txBody>
      </p:sp>
    </p:spTree>
    <p:extLst>
      <p:ext uri="{BB962C8B-B14F-4D97-AF65-F5344CB8AC3E}">
        <p14:creationId xmlns:p14="http://schemas.microsoft.com/office/powerpoint/2010/main" val="141979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5BB7C8FE-B593-4BA8-8770-BE9CD0952259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soruları yanıtlayın.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46EF438E-C3FD-4BF1-B5C2-742B1B1C03A2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6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C9F1DFC3-8A85-416D-9763-9407A99057B8}"/>
              </a:ext>
            </a:extLst>
          </p:cNvPr>
          <p:cNvSpPr txBox="1"/>
          <p:nvPr/>
        </p:nvSpPr>
        <p:spPr>
          <a:xfrm>
            <a:off x="199622" y="1750658"/>
            <a:ext cx="4326762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latin typeface="Arial Black" panose="020B0A04020102020204" pitchFamily="34" charset="0"/>
              </a:rPr>
              <a:t>1. </a:t>
            </a:r>
            <a:r>
              <a:rPr lang="tr-TR" sz="2400" dirty="0"/>
              <a:t>Sömürgecilik hangi gelişmeyle</a:t>
            </a:r>
            <a:br>
              <a:rPr lang="tr-TR" sz="2400" dirty="0"/>
            </a:br>
            <a:r>
              <a:rPr lang="tr-TR" sz="2400" dirty="0"/>
              <a:t>    ortaya çıkmıştır.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C1F36FC3-E197-4F0F-8D38-23C3C13268B7}"/>
              </a:ext>
            </a:extLst>
          </p:cNvPr>
          <p:cNvSpPr txBox="1"/>
          <p:nvPr/>
        </p:nvSpPr>
        <p:spPr>
          <a:xfrm>
            <a:off x="5123645" y="1750658"/>
            <a:ext cx="6947736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…………………………………………………………………………………</a:t>
            </a:r>
            <a:br>
              <a:rPr lang="tr-TR" sz="2400" dirty="0"/>
            </a:br>
            <a:r>
              <a:rPr lang="tr-TR" sz="2400" dirty="0"/>
              <a:t>…………………………………………………………………………………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FD7EFB6D-118F-4844-A41B-85E2D345A247}"/>
              </a:ext>
            </a:extLst>
          </p:cNvPr>
          <p:cNvSpPr txBox="1"/>
          <p:nvPr/>
        </p:nvSpPr>
        <p:spPr>
          <a:xfrm>
            <a:off x="199622" y="3416326"/>
            <a:ext cx="4179221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latin typeface="Arial Black" panose="020B0A04020102020204" pitchFamily="34" charset="0"/>
              </a:rPr>
              <a:t>2. </a:t>
            </a:r>
            <a:r>
              <a:rPr lang="tr-TR" sz="2400" dirty="0"/>
              <a:t>Sömürgeciliğin ortaya çıkma-</a:t>
            </a:r>
            <a:br>
              <a:rPr lang="tr-TR" sz="2400" dirty="0"/>
            </a:br>
            <a:r>
              <a:rPr lang="tr-TR" sz="2400" dirty="0"/>
              <a:t>      sının nedenleri nelerdir?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693F41D9-DE3B-43FB-8BFA-F04C1D36873A}"/>
              </a:ext>
            </a:extLst>
          </p:cNvPr>
          <p:cNvSpPr txBox="1"/>
          <p:nvPr/>
        </p:nvSpPr>
        <p:spPr>
          <a:xfrm>
            <a:off x="199621" y="5081994"/>
            <a:ext cx="3995389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>
                <a:latin typeface="Arial Black" panose="020B0A04020102020204" pitchFamily="34" charset="0"/>
              </a:rPr>
              <a:t>3. </a:t>
            </a:r>
            <a:r>
              <a:rPr lang="tr-TR" sz="2400" dirty="0"/>
              <a:t>Sanayi İnkılabının Osmanlı</a:t>
            </a:r>
            <a:br>
              <a:rPr lang="tr-TR" sz="2400" dirty="0"/>
            </a:br>
            <a:r>
              <a:rPr lang="tr-TR" sz="2400" dirty="0"/>
              <a:t>      Devleti’ne etkileri nelerdir?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55C06545-2E0D-4362-BAD0-DA5A3FC6DFF8}"/>
              </a:ext>
            </a:extLst>
          </p:cNvPr>
          <p:cNvSpPr txBox="1"/>
          <p:nvPr/>
        </p:nvSpPr>
        <p:spPr>
          <a:xfrm>
            <a:off x="5179454" y="3416326"/>
            <a:ext cx="6947736" cy="114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…………………………………………………………………………………</a:t>
            </a:r>
            <a:br>
              <a:rPr lang="tr-TR" sz="2400" dirty="0"/>
            </a:br>
            <a:r>
              <a:rPr lang="tr-TR" sz="2400" dirty="0"/>
              <a:t>…………………………………………………………………………………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6B40018C-5436-4BE2-94A7-8ACF149C0E54}"/>
              </a:ext>
            </a:extLst>
          </p:cNvPr>
          <p:cNvSpPr txBox="1"/>
          <p:nvPr/>
        </p:nvSpPr>
        <p:spPr>
          <a:xfrm>
            <a:off x="5123645" y="5081994"/>
            <a:ext cx="6793848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/>
              <a:t>…………………………………………………………………………………</a:t>
            </a:r>
            <a:br>
              <a:rPr lang="tr-TR" sz="2400" dirty="0"/>
            </a:br>
            <a:r>
              <a:rPr lang="tr-TR" sz="2400" dirty="0"/>
              <a:t>…………………………………………………………………………………</a:t>
            </a:r>
            <a:br>
              <a:rPr lang="tr-TR" sz="2400" dirty="0"/>
            </a:br>
            <a:r>
              <a:rPr lang="tr-TR" sz="2400" dirty="0"/>
              <a:t>…………………………………………………………………………………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69739E2D-F0F1-4EC8-B5F0-F76828E97239}"/>
              </a:ext>
            </a:extLst>
          </p:cNvPr>
          <p:cNvSpPr txBox="1"/>
          <p:nvPr/>
        </p:nvSpPr>
        <p:spPr>
          <a:xfrm>
            <a:off x="5139482" y="1535852"/>
            <a:ext cx="6679457" cy="13181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/>
              <a:t>Sanayi İnkılabının gerçekleşmesinin ardından</a:t>
            </a:r>
            <a:br>
              <a:rPr lang="tr-TR" sz="2800" dirty="0"/>
            </a:br>
            <a:r>
              <a:rPr lang="tr-TR" sz="2800" dirty="0"/>
              <a:t>sömürgecilik ortaya çıkmıştır.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E438AB89-2BCD-4E57-97A4-9B1280325AAB}"/>
              </a:ext>
            </a:extLst>
          </p:cNvPr>
          <p:cNvSpPr txBox="1"/>
          <p:nvPr/>
        </p:nvSpPr>
        <p:spPr>
          <a:xfrm>
            <a:off x="5179454" y="3161172"/>
            <a:ext cx="6148158" cy="13181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/>
              <a:t>Avrupalı devletlerin sanayi fabrikaları için</a:t>
            </a:r>
            <a:br>
              <a:rPr lang="tr-TR" sz="2800" dirty="0"/>
            </a:br>
            <a:r>
              <a:rPr lang="tr-TR" sz="2800" dirty="0"/>
              <a:t>gereken ham maddeye ulaşma isteği.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A4323EDA-C27C-4D4C-8C2D-9F31668D663D}"/>
              </a:ext>
            </a:extLst>
          </p:cNvPr>
          <p:cNvSpPr txBox="1"/>
          <p:nvPr/>
        </p:nvSpPr>
        <p:spPr>
          <a:xfrm>
            <a:off x="5123643" y="4780305"/>
            <a:ext cx="6711133" cy="19645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/>
              <a:t>Osmanlı üreticileri fabrikalarda üretilen ucuz </a:t>
            </a:r>
            <a:br>
              <a:rPr lang="tr-TR" sz="2800" dirty="0"/>
            </a:br>
            <a:r>
              <a:rPr lang="tr-TR" sz="2800" dirty="0"/>
              <a:t>ve kaliteli Avrupa malları ile yarışamamıştır.</a:t>
            </a:r>
            <a:br>
              <a:rPr lang="tr-TR" sz="2800" dirty="0"/>
            </a:br>
            <a:r>
              <a:rPr lang="tr-TR" sz="2800" dirty="0"/>
              <a:t>Osmanlı ekonomisi bozulmuştur.</a:t>
            </a:r>
          </a:p>
        </p:txBody>
      </p:sp>
    </p:spTree>
    <p:extLst>
      <p:ext uri="{BB962C8B-B14F-4D97-AF65-F5344CB8AC3E}">
        <p14:creationId xmlns:p14="http://schemas.microsoft.com/office/powerpoint/2010/main" val="238627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AE0F981D-2041-4B9E-A76E-389D2929C04A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soruları yanıtlayın.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8D31A4E8-50B5-4988-8FB5-5603F0A48DCB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7</a:t>
            </a:r>
          </a:p>
        </p:txBody>
      </p:sp>
      <p:sp>
        <p:nvSpPr>
          <p:cNvPr id="5" name="Dikdörtgen: Üst Köşelerinden Biri Yuvarlatılmış, Biri Kesik 4">
            <a:extLst>
              <a:ext uri="{FF2B5EF4-FFF2-40B4-BE49-F238E27FC236}">
                <a16:creationId xmlns:a16="http://schemas.microsoft.com/office/drawing/2014/main" id="{91398822-2F68-4F7A-817E-A83A3C72E90C}"/>
              </a:ext>
            </a:extLst>
          </p:cNvPr>
          <p:cNvSpPr/>
          <p:nvPr/>
        </p:nvSpPr>
        <p:spPr>
          <a:xfrm>
            <a:off x="268309" y="1564783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1789’da Avrupa’da yaşanan hangi gelişme azınlıkların ayaklanması bağlamında Osmanlı Devleti’ni olumsuz etkilemiştir?</a:t>
            </a:r>
          </a:p>
        </p:txBody>
      </p:sp>
      <p:sp>
        <p:nvSpPr>
          <p:cNvPr id="8" name="Dikdörtgen: Üst Köşelerinden Biri Yuvarlatılmış, Biri Kesik 7">
            <a:extLst>
              <a:ext uri="{FF2B5EF4-FFF2-40B4-BE49-F238E27FC236}">
                <a16:creationId xmlns:a16="http://schemas.microsoft.com/office/drawing/2014/main" id="{4531F150-2BDC-4476-9F8A-4EECAA82199B}"/>
              </a:ext>
            </a:extLst>
          </p:cNvPr>
          <p:cNvSpPr/>
          <p:nvPr/>
        </p:nvSpPr>
        <p:spPr>
          <a:xfrm>
            <a:off x="268309" y="4404574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Ham madde ve pazar ihtiyacının artması ve böylece sömürgeciliğin yayılmasına etki eden gelişme nedir?</a:t>
            </a:r>
          </a:p>
        </p:txBody>
      </p:sp>
      <p:sp>
        <p:nvSpPr>
          <p:cNvPr id="10" name="Dikdörtgen: Üst Köşelerinden Biri Yuvarlatılmış, Biri Kesik 9">
            <a:extLst>
              <a:ext uri="{FF2B5EF4-FFF2-40B4-BE49-F238E27FC236}">
                <a16:creationId xmlns:a16="http://schemas.microsoft.com/office/drawing/2014/main" id="{73A299E6-42AB-4D3D-8DCA-1AFF38373D44}"/>
              </a:ext>
            </a:extLst>
          </p:cNvPr>
          <p:cNvSpPr/>
          <p:nvPr/>
        </p:nvSpPr>
        <p:spPr>
          <a:xfrm>
            <a:off x="6499538" y="1564783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Fransız İhtilali ile ortaya çıkan hangi akım Osmanlı Devleti’nin çok uluslu yapısını etkilemiştir?</a:t>
            </a:r>
          </a:p>
        </p:txBody>
      </p:sp>
      <p:sp>
        <p:nvSpPr>
          <p:cNvPr id="11" name="Dikdörtgen: Üst Köşelerinden Biri Yuvarlatılmış, Biri Kesik 10">
            <a:extLst>
              <a:ext uri="{FF2B5EF4-FFF2-40B4-BE49-F238E27FC236}">
                <a16:creationId xmlns:a16="http://schemas.microsoft.com/office/drawing/2014/main" id="{03883F1F-865B-4B8F-8784-B92952AC1FB6}"/>
              </a:ext>
            </a:extLst>
          </p:cNvPr>
          <p:cNvSpPr/>
          <p:nvPr/>
        </p:nvSpPr>
        <p:spPr>
          <a:xfrm>
            <a:off x="6499538" y="4404574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b="1" dirty="0">
                <a:solidFill>
                  <a:schemeClr val="tx1"/>
                </a:solidFill>
              </a:rPr>
              <a:t>Tarih: </a:t>
            </a:r>
            <a:r>
              <a:rPr lang="tr-TR" sz="2600" dirty="0">
                <a:solidFill>
                  <a:schemeClr val="tx1"/>
                </a:solidFill>
              </a:rPr>
              <a:t>3 Kasım 1839</a:t>
            </a:r>
            <a:br>
              <a:rPr lang="tr-TR" sz="2600" dirty="0">
                <a:solidFill>
                  <a:schemeClr val="tx1"/>
                </a:solidFill>
              </a:rPr>
            </a:br>
            <a:r>
              <a:rPr lang="tr-TR" sz="2600" b="1" dirty="0">
                <a:solidFill>
                  <a:schemeClr val="tx1"/>
                </a:solidFill>
              </a:rPr>
              <a:t>Amaç: </a:t>
            </a:r>
            <a:r>
              <a:rPr lang="tr-TR" sz="2600" dirty="0">
                <a:solidFill>
                  <a:schemeClr val="tx1"/>
                </a:solidFill>
              </a:rPr>
              <a:t>Osmanlı Devleti’nin dağılmasını önlemek.</a:t>
            </a:r>
            <a:br>
              <a:rPr lang="tr-TR" sz="2600" dirty="0">
                <a:solidFill>
                  <a:schemeClr val="tx1"/>
                </a:solidFill>
              </a:rPr>
            </a:br>
            <a:r>
              <a:rPr lang="tr-TR" sz="2600" dirty="0">
                <a:solidFill>
                  <a:schemeClr val="tx1"/>
                </a:solidFill>
              </a:rPr>
              <a:t>İlan tarihi ve amacı verilen gelişme nedir?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F99E55AB-2545-40BC-800B-BE2400C6E62D}"/>
              </a:ext>
            </a:extLst>
          </p:cNvPr>
          <p:cNvSpPr txBox="1"/>
          <p:nvPr/>
        </p:nvSpPr>
        <p:spPr>
          <a:xfrm>
            <a:off x="334851" y="3288926"/>
            <a:ext cx="528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Fransız İhtilali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BA3231F7-67E2-4B6C-9793-B613E55DF909}"/>
              </a:ext>
            </a:extLst>
          </p:cNvPr>
          <p:cNvSpPr txBox="1"/>
          <p:nvPr/>
        </p:nvSpPr>
        <p:spPr>
          <a:xfrm>
            <a:off x="6570372" y="3167390"/>
            <a:ext cx="528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Milliyetçilik akımı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799E604D-5DF5-48B7-91D4-B488C3371744}"/>
              </a:ext>
            </a:extLst>
          </p:cNvPr>
          <p:cNvSpPr txBox="1"/>
          <p:nvPr/>
        </p:nvSpPr>
        <p:spPr>
          <a:xfrm>
            <a:off x="268309" y="6036419"/>
            <a:ext cx="528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Sanayi İnkılabı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7B3F09B0-0059-46B4-8C22-EA815D789C28}"/>
              </a:ext>
            </a:extLst>
          </p:cNvPr>
          <p:cNvSpPr txBox="1"/>
          <p:nvPr/>
        </p:nvSpPr>
        <p:spPr>
          <a:xfrm>
            <a:off x="6789312" y="6128717"/>
            <a:ext cx="528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Tanzimat Fermanı</a:t>
            </a:r>
          </a:p>
        </p:txBody>
      </p:sp>
    </p:spTree>
    <p:extLst>
      <p:ext uri="{BB962C8B-B14F-4D97-AF65-F5344CB8AC3E}">
        <p14:creationId xmlns:p14="http://schemas.microsoft.com/office/powerpoint/2010/main" val="116997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1" grpId="0" animBg="1"/>
      <p:bldP spid="12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AE0F981D-2041-4B9E-A76E-389D2929C04A}"/>
              </a:ext>
            </a:extLst>
          </p:cNvPr>
          <p:cNvSpPr txBox="1"/>
          <p:nvPr/>
        </p:nvSpPr>
        <p:spPr>
          <a:xfrm>
            <a:off x="0" y="632936"/>
            <a:ext cx="12192000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600" b="1" dirty="0"/>
              <a:t> Aşağıdaki soruları yanıtlayın.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8D31A4E8-50B5-4988-8FB5-5603F0A48DCB}"/>
              </a:ext>
            </a:extLst>
          </p:cNvPr>
          <p:cNvSpPr/>
          <p:nvPr/>
        </p:nvSpPr>
        <p:spPr>
          <a:xfrm>
            <a:off x="11314090" y="0"/>
            <a:ext cx="877910" cy="5409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/>
              <a:t>8</a:t>
            </a:r>
          </a:p>
        </p:txBody>
      </p:sp>
      <p:sp>
        <p:nvSpPr>
          <p:cNvPr id="5" name="Dikdörtgen: Üst Köşelerinden Biri Yuvarlatılmış, Biri Kesik 4">
            <a:extLst>
              <a:ext uri="{FF2B5EF4-FFF2-40B4-BE49-F238E27FC236}">
                <a16:creationId xmlns:a16="http://schemas.microsoft.com/office/drawing/2014/main" id="{91398822-2F68-4F7A-817E-A83A3C72E90C}"/>
              </a:ext>
            </a:extLst>
          </p:cNvPr>
          <p:cNvSpPr/>
          <p:nvPr/>
        </p:nvSpPr>
        <p:spPr>
          <a:xfrm>
            <a:off x="268309" y="1564783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I. Meşrutiyet’in ilanında etkili olan aydın kitlesinin genel adı nedir?</a:t>
            </a:r>
          </a:p>
        </p:txBody>
      </p:sp>
      <p:sp>
        <p:nvSpPr>
          <p:cNvPr id="8" name="Dikdörtgen: Üst Köşelerinden Biri Yuvarlatılmış, Biri Kesik 7">
            <a:extLst>
              <a:ext uri="{FF2B5EF4-FFF2-40B4-BE49-F238E27FC236}">
                <a16:creationId xmlns:a16="http://schemas.microsoft.com/office/drawing/2014/main" id="{4531F150-2BDC-4476-9F8A-4EECAA82199B}"/>
              </a:ext>
            </a:extLst>
          </p:cNvPr>
          <p:cNvSpPr/>
          <p:nvPr/>
        </p:nvSpPr>
        <p:spPr>
          <a:xfrm>
            <a:off x="268309" y="4404574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Osmanlı Devleti Kuzey Afrika’daki son toprak parçasını hangi savaşla kaybetmiştir?</a:t>
            </a:r>
          </a:p>
        </p:txBody>
      </p:sp>
      <p:sp>
        <p:nvSpPr>
          <p:cNvPr id="10" name="Dikdörtgen: Üst Köşelerinden Biri Yuvarlatılmış, Biri Kesik 9">
            <a:extLst>
              <a:ext uri="{FF2B5EF4-FFF2-40B4-BE49-F238E27FC236}">
                <a16:creationId xmlns:a16="http://schemas.microsoft.com/office/drawing/2014/main" id="{73A299E6-42AB-4D3D-8DCA-1AFF38373D44}"/>
              </a:ext>
            </a:extLst>
          </p:cNvPr>
          <p:cNvSpPr/>
          <p:nvPr/>
        </p:nvSpPr>
        <p:spPr>
          <a:xfrm>
            <a:off x="6499538" y="1564783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Türk tarihinin ilk anayasası nedir?</a:t>
            </a:r>
          </a:p>
        </p:txBody>
      </p:sp>
      <p:sp>
        <p:nvSpPr>
          <p:cNvPr id="11" name="Dikdörtgen: Üst Köşelerinden Biri Yuvarlatılmış, Biri Kesik 10">
            <a:extLst>
              <a:ext uri="{FF2B5EF4-FFF2-40B4-BE49-F238E27FC236}">
                <a16:creationId xmlns:a16="http://schemas.microsoft.com/office/drawing/2014/main" id="{03883F1F-865B-4B8F-8784-B92952AC1FB6}"/>
              </a:ext>
            </a:extLst>
          </p:cNvPr>
          <p:cNvSpPr/>
          <p:nvPr/>
        </p:nvSpPr>
        <p:spPr>
          <a:xfrm>
            <a:off x="6499538" y="4404574"/>
            <a:ext cx="5424153" cy="2247363"/>
          </a:xfrm>
          <a:prstGeom prst="snipRoundRect">
            <a:avLst>
              <a:gd name="adj1" fmla="val 10982"/>
              <a:gd name="adj2" fmla="val 14172"/>
            </a:avLst>
          </a:prstGeom>
          <a:noFill/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tr-TR" sz="2600" dirty="0">
                <a:solidFill>
                  <a:schemeClr val="tx1"/>
                </a:solidFill>
              </a:rPr>
              <a:t>Edirne ve Kırklareli hangi savaşla Osmanlı tarafından geri alınmıştır?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FE11386-644E-4754-8B4D-32D4229DEF32}"/>
              </a:ext>
            </a:extLst>
          </p:cNvPr>
          <p:cNvSpPr txBox="1"/>
          <p:nvPr/>
        </p:nvSpPr>
        <p:spPr>
          <a:xfrm>
            <a:off x="336996" y="3167390"/>
            <a:ext cx="528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Jön(Genç) Türkler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761A74D0-55DD-4972-83BE-5EE0C2E3BEA2}"/>
              </a:ext>
            </a:extLst>
          </p:cNvPr>
          <p:cNvSpPr txBox="1"/>
          <p:nvPr/>
        </p:nvSpPr>
        <p:spPr>
          <a:xfrm>
            <a:off x="6568225" y="3167390"/>
            <a:ext cx="528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Kanuni Esasi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E8486B9C-175B-4A53-843D-2345E6059236}"/>
              </a:ext>
            </a:extLst>
          </p:cNvPr>
          <p:cNvSpPr txBox="1"/>
          <p:nvPr/>
        </p:nvSpPr>
        <p:spPr>
          <a:xfrm>
            <a:off x="336995" y="5963454"/>
            <a:ext cx="528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Trablusgarp Savaşı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DD8DC6A9-20A4-4761-B6F1-3520BBCADCDE}"/>
              </a:ext>
            </a:extLst>
          </p:cNvPr>
          <p:cNvSpPr txBox="1"/>
          <p:nvPr/>
        </p:nvSpPr>
        <p:spPr>
          <a:xfrm>
            <a:off x="6568225" y="5963454"/>
            <a:ext cx="528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latin typeface="Arial Black" panose="020B0A04020102020204" pitchFamily="34" charset="0"/>
              </a:rPr>
              <a:t>İkinci Balkan Savaşı</a:t>
            </a:r>
          </a:p>
        </p:txBody>
      </p:sp>
    </p:spTree>
    <p:extLst>
      <p:ext uri="{BB962C8B-B14F-4D97-AF65-F5344CB8AC3E}">
        <p14:creationId xmlns:p14="http://schemas.microsoft.com/office/powerpoint/2010/main" val="168160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1" grpId="0" animBg="1"/>
      <p:bldP spid="9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640</Words>
  <Application>Microsoft Office PowerPoint</Application>
  <PresentationFormat>Geniş ekran</PresentationFormat>
  <Paragraphs>93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7</cp:revision>
  <dcterms:created xsi:type="dcterms:W3CDTF">2021-09-26T14:18:04Z</dcterms:created>
  <dcterms:modified xsi:type="dcterms:W3CDTF">2021-09-26T17:27:55Z</dcterms:modified>
</cp:coreProperties>
</file>