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1" r:id="rId2"/>
    <p:sldId id="341" r:id="rId3"/>
    <p:sldId id="342" r:id="rId4"/>
    <p:sldId id="343" r:id="rId5"/>
    <p:sldId id="344" r:id="rId6"/>
    <p:sldId id="345" r:id="rId7"/>
    <p:sldId id="346" r:id="rId8"/>
    <p:sldId id="347" r:id="rId9"/>
    <p:sldId id="349" r:id="rId10"/>
    <p:sldId id="348" r:id="rId11"/>
    <p:sldId id="350" r:id="rId12"/>
    <p:sldId id="351" r:id="rId13"/>
    <p:sldId id="352" r:id="rId14"/>
    <p:sldId id="354" r:id="rId15"/>
    <p:sldId id="355" r:id="rId16"/>
    <p:sldId id="356" r:id="rId17"/>
    <p:sldId id="340"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8E6"/>
    <a:srgbClr val="F3A595"/>
    <a:srgbClr val="FBE9F8"/>
    <a:srgbClr val="FCFDFE"/>
    <a:srgbClr val="99D6EF"/>
    <a:srgbClr val="F4F6EE"/>
    <a:srgbClr val="E6F0FA"/>
    <a:srgbClr val="FDF4E7"/>
    <a:srgbClr val="00FFFF"/>
    <a:srgbClr val="97C7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42"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870DC5-4E55-43AB-828B-0177D39B4E42}" type="datetimeFigureOut">
              <a:rPr lang="tr-TR" smtClean="0"/>
              <a:t>6.02.2022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4E48E2-F0C0-4BD9-9DAB-811DFBA620DF}" type="slidenum">
              <a:rPr lang="tr-TR" smtClean="0"/>
              <a:t>‹#›</a:t>
            </a:fld>
            <a:endParaRPr lang="tr-TR"/>
          </a:p>
        </p:txBody>
      </p:sp>
    </p:spTree>
    <p:extLst>
      <p:ext uri="{BB962C8B-B14F-4D97-AF65-F5344CB8AC3E}">
        <p14:creationId xmlns:p14="http://schemas.microsoft.com/office/powerpoint/2010/main" val="3371356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03A610-5911-44B5-85A5-EDAB6115825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AF8A35C-26CB-4EC8-A1B7-74EEC41D2D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E408416-81F5-4D99-A0CB-281610C0E478}"/>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5" name="Alt Bilgi Yer Tutucusu 4">
            <a:extLst>
              <a:ext uri="{FF2B5EF4-FFF2-40B4-BE49-F238E27FC236}">
                <a16:creationId xmlns:a16="http://schemas.microsoft.com/office/drawing/2014/main" id="{305FD98A-E0E9-4D46-88DA-7EF4E19DC3D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4444323-EC6E-4BD6-9C74-78A06CB1B57A}"/>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1100406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80C458-89E7-4541-B09B-0C8A9E36E87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1082521-E629-4D08-9A8C-388A99C1B94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B3461E8-496B-411F-844B-5024F2289553}"/>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5" name="Alt Bilgi Yer Tutucusu 4">
            <a:extLst>
              <a:ext uri="{FF2B5EF4-FFF2-40B4-BE49-F238E27FC236}">
                <a16:creationId xmlns:a16="http://schemas.microsoft.com/office/drawing/2014/main" id="{9A278C29-60E4-40AF-B770-6EBE16769B0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B41E7A2-0417-4842-8551-FD1C21638BAE}"/>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1461467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8584B9E-082B-4158-84C3-CE17F092D40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6C5B8E8-CE3E-4313-8056-AA65713F952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FDF9906-4924-4246-A3E8-A29AAD1E2B2B}"/>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5" name="Alt Bilgi Yer Tutucusu 4">
            <a:extLst>
              <a:ext uri="{FF2B5EF4-FFF2-40B4-BE49-F238E27FC236}">
                <a16:creationId xmlns:a16="http://schemas.microsoft.com/office/drawing/2014/main" id="{B6E2CFF1-4812-406D-9A15-75252A49079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11C2E1E-C49B-4152-95D9-FCA9C4F18DC2}"/>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357284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8FBF2F-AEDA-4543-A01C-D926E421CCC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DB04B9F-28F9-4A57-AC0C-B6C55E34056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E77842F-F9C5-4C9E-80FC-A3F122016DF5}"/>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5" name="Alt Bilgi Yer Tutucusu 4">
            <a:extLst>
              <a:ext uri="{FF2B5EF4-FFF2-40B4-BE49-F238E27FC236}">
                <a16:creationId xmlns:a16="http://schemas.microsoft.com/office/drawing/2014/main" id="{837DFDD3-EFA5-4FD0-B751-A6EE4D633C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5E57759-94B1-43B7-8499-642C7ACB0DCA}"/>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3054736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8AF75E-AE1B-4FCB-8D37-4D04E7A7E71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3A4E44F-62A2-42F9-A720-74B9EC00B9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BC97696-E801-40EC-B238-41A8AC2D2BA3}"/>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5" name="Alt Bilgi Yer Tutucusu 4">
            <a:extLst>
              <a:ext uri="{FF2B5EF4-FFF2-40B4-BE49-F238E27FC236}">
                <a16:creationId xmlns:a16="http://schemas.microsoft.com/office/drawing/2014/main" id="{9B7C3128-40DD-4C1B-9DD2-02074816BD4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8ED0E5A-CF7C-495B-A53A-F518C2FE1BBB}"/>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970545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4F3AE3-208B-4A24-A394-4D7C02C7750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4C4C2C4-E3A7-4186-A9FC-6492687646E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451DCB2-A86F-4C6D-8EF6-3CADD96E7D2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B0AB5ED-23C2-4118-995B-5B6CCAB34597}"/>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6" name="Alt Bilgi Yer Tutucusu 5">
            <a:extLst>
              <a:ext uri="{FF2B5EF4-FFF2-40B4-BE49-F238E27FC236}">
                <a16:creationId xmlns:a16="http://schemas.microsoft.com/office/drawing/2014/main" id="{5606F536-9402-4BBC-B7D5-88F610FC72D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9103B28-BFD0-4135-8553-DB3AE2DABAEF}"/>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41145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48B0A7-57B5-49FD-8C86-2DD31392F3D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8511A9E-F4C2-49C0-842E-8563DAF1C4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024512D-AC26-426D-BD60-F9AC4E021A2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345E89C-B99C-4B79-84EF-8A2C55ECF4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F922858-766C-4129-8419-43FA1263D57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19760A3-110E-403B-AD4A-9CE054A4A3CA}"/>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8" name="Alt Bilgi Yer Tutucusu 7">
            <a:extLst>
              <a:ext uri="{FF2B5EF4-FFF2-40B4-BE49-F238E27FC236}">
                <a16:creationId xmlns:a16="http://schemas.microsoft.com/office/drawing/2014/main" id="{6C976EF1-D1A8-4461-AAF3-B57A0088AF9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D2DC8E7-AED4-41DA-B034-BBEF3254B251}"/>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3366094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C771F-4005-4A90-BAD2-3A9CFE7F841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7A7F6BB-C7E1-4C05-B963-39307C25E2BD}"/>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4" name="Alt Bilgi Yer Tutucusu 3">
            <a:extLst>
              <a:ext uri="{FF2B5EF4-FFF2-40B4-BE49-F238E27FC236}">
                <a16:creationId xmlns:a16="http://schemas.microsoft.com/office/drawing/2014/main" id="{DAB6A475-17D3-4E2E-B6EF-5963EEFC6B9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5FF1ED3-ACE6-4C77-A982-1F48AA05216C}"/>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1989597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7099BAA-47B7-4A88-88F2-56A35CEB3EA2}"/>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3" name="Alt Bilgi Yer Tutucusu 2">
            <a:extLst>
              <a:ext uri="{FF2B5EF4-FFF2-40B4-BE49-F238E27FC236}">
                <a16:creationId xmlns:a16="http://schemas.microsoft.com/office/drawing/2014/main" id="{4A407579-63F4-4212-B1C2-FC9AEBE3DFA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3C30B9A-A84F-48EF-AF38-CA64B232406A}"/>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17835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3567F3-6530-47F3-87E3-E87328D7373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0A11282D-382E-42B2-B34A-F564B68A0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4D0945D-D255-4019-810C-55AC59F585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AEC6961-4F80-4638-8820-A55DE415CC39}"/>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6" name="Alt Bilgi Yer Tutucusu 5">
            <a:extLst>
              <a:ext uri="{FF2B5EF4-FFF2-40B4-BE49-F238E27FC236}">
                <a16:creationId xmlns:a16="http://schemas.microsoft.com/office/drawing/2014/main" id="{0AFCE653-9A27-432B-92D3-DE486284E0A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67F59AC-A5C2-457E-BB1C-9675CC116F3E}"/>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3798397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B3E1FA-5FCA-44A3-96A1-97F4926FF7B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D477AA0-F8BA-4F30-BA59-A21535495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5503567-4240-44CF-B033-F51939A5DE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22CD1A7-7E12-4847-BD66-82854DDFDA64}"/>
              </a:ext>
            </a:extLst>
          </p:cNvPr>
          <p:cNvSpPr>
            <a:spLocks noGrp="1"/>
          </p:cNvSpPr>
          <p:nvPr>
            <p:ph type="dt" sz="half" idx="10"/>
          </p:nvPr>
        </p:nvSpPr>
        <p:spPr/>
        <p:txBody>
          <a:bodyPr/>
          <a:lstStyle/>
          <a:p>
            <a:fld id="{FC2C68AC-C48C-4607-886B-2061D2F31F7B}" type="datetimeFigureOut">
              <a:rPr lang="tr-TR" smtClean="0"/>
              <a:t>6.02.2022</a:t>
            </a:fld>
            <a:endParaRPr lang="tr-TR"/>
          </a:p>
        </p:txBody>
      </p:sp>
      <p:sp>
        <p:nvSpPr>
          <p:cNvPr id="6" name="Alt Bilgi Yer Tutucusu 5">
            <a:extLst>
              <a:ext uri="{FF2B5EF4-FFF2-40B4-BE49-F238E27FC236}">
                <a16:creationId xmlns:a16="http://schemas.microsoft.com/office/drawing/2014/main" id="{D4513D27-9A09-4899-AB6A-9E9E67D0832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AB62AF1-19D7-4D6C-961A-FF5532E3A341}"/>
              </a:ext>
            </a:extLst>
          </p:cNvPr>
          <p:cNvSpPr>
            <a:spLocks noGrp="1"/>
          </p:cNvSpPr>
          <p:nvPr>
            <p:ph type="sldNum" sz="quarter" idx="12"/>
          </p:nvPr>
        </p:nvSpPr>
        <p:spPr/>
        <p:txBody>
          <a:bodyPr/>
          <a:lstStyle/>
          <a:p>
            <a:fld id="{359DF85A-AD6E-42BA-8FF0-1EDEE8A050D9}" type="slidenum">
              <a:rPr lang="tr-TR" smtClean="0"/>
              <a:t>‹#›</a:t>
            </a:fld>
            <a:endParaRPr lang="tr-TR"/>
          </a:p>
        </p:txBody>
      </p:sp>
    </p:spTree>
    <p:extLst>
      <p:ext uri="{BB962C8B-B14F-4D97-AF65-F5344CB8AC3E}">
        <p14:creationId xmlns:p14="http://schemas.microsoft.com/office/powerpoint/2010/main" val="267462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DCC0FCB-C389-4AA9-BC45-0D6FA5C77A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666D320-7BD8-44F8-8DCC-548F798CF4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CEAC603-95EA-4570-A44B-921A82EDC6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2C68AC-C48C-4607-886B-2061D2F31F7B}" type="datetimeFigureOut">
              <a:rPr lang="tr-TR" smtClean="0"/>
              <a:t>6.02.2022</a:t>
            </a:fld>
            <a:endParaRPr lang="tr-TR"/>
          </a:p>
        </p:txBody>
      </p:sp>
      <p:sp>
        <p:nvSpPr>
          <p:cNvPr id="5" name="Alt Bilgi Yer Tutucusu 4">
            <a:extLst>
              <a:ext uri="{FF2B5EF4-FFF2-40B4-BE49-F238E27FC236}">
                <a16:creationId xmlns:a16="http://schemas.microsoft.com/office/drawing/2014/main" id="{24C4C9AA-325B-4DA6-BADE-2E7893599A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34D5545-5702-474C-90FA-36DC816A2A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9DF85A-AD6E-42BA-8FF0-1EDEE8A050D9}" type="slidenum">
              <a:rPr lang="tr-TR" smtClean="0"/>
              <a:t>‹#›</a:t>
            </a:fld>
            <a:endParaRPr lang="tr-TR"/>
          </a:p>
        </p:txBody>
      </p:sp>
    </p:spTree>
    <p:extLst>
      <p:ext uri="{BB962C8B-B14F-4D97-AF65-F5344CB8AC3E}">
        <p14:creationId xmlns:p14="http://schemas.microsoft.com/office/powerpoint/2010/main" val="2116377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32E77E-F535-4F78-A723-801AA6EB77DC}"/>
              </a:ext>
            </a:extLst>
          </p:cNvPr>
          <p:cNvSpPr>
            <a:spLocks noGrp="1"/>
          </p:cNvSpPr>
          <p:nvPr>
            <p:ph type="ctrTitle"/>
          </p:nvPr>
        </p:nvSpPr>
        <p:spPr>
          <a:xfrm>
            <a:off x="1524000" y="1122363"/>
            <a:ext cx="9144000" cy="1794702"/>
          </a:xfrm>
          <a:ln w="76200">
            <a:solidFill>
              <a:schemeClr val="accent6">
                <a:lumMod val="75000"/>
              </a:schemeClr>
            </a:solidFill>
          </a:ln>
        </p:spPr>
        <p:txBody>
          <a:bodyPr/>
          <a:lstStyle/>
          <a:p>
            <a:r>
              <a:rPr lang="tr-TR" b="1" dirty="0"/>
              <a:t>SOSYAL BİLGİLER </a:t>
            </a:r>
            <a:br>
              <a:rPr lang="tr-TR" b="1" dirty="0"/>
            </a:br>
            <a:r>
              <a:rPr lang="tr-TR" b="1" dirty="0"/>
              <a:t>7. SINIF</a:t>
            </a:r>
          </a:p>
        </p:txBody>
      </p:sp>
      <p:sp>
        <p:nvSpPr>
          <p:cNvPr id="3" name="Alt Başlık 2">
            <a:extLst>
              <a:ext uri="{FF2B5EF4-FFF2-40B4-BE49-F238E27FC236}">
                <a16:creationId xmlns:a16="http://schemas.microsoft.com/office/drawing/2014/main" id="{9D482BC6-5CDC-467A-8A61-909F7CDD6653}"/>
              </a:ext>
            </a:extLst>
          </p:cNvPr>
          <p:cNvSpPr>
            <a:spLocks noGrp="1"/>
          </p:cNvSpPr>
          <p:nvPr>
            <p:ph type="subTitle" idx="1"/>
          </p:nvPr>
        </p:nvSpPr>
        <p:spPr>
          <a:xfrm>
            <a:off x="1524000" y="3602037"/>
            <a:ext cx="9513194" cy="2650656"/>
          </a:xfrm>
        </p:spPr>
        <p:txBody>
          <a:bodyPr>
            <a:normAutofit/>
          </a:bodyPr>
          <a:lstStyle/>
          <a:p>
            <a:r>
              <a:rPr lang="tr-TR" sz="4800" b="1" dirty="0">
                <a:solidFill>
                  <a:srgbClr val="C00000"/>
                </a:solidFill>
                <a:latin typeface="Arial Black" panose="020B0A04020102020204" pitchFamily="34" charset="0"/>
              </a:rPr>
              <a:t>ÜNİTE: </a:t>
            </a:r>
            <a:r>
              <a:rPr lang="tr-TR" sz="4800" b="1" dirty="0">
                <a:solidFill>
                  <a:srgbClr val="0070C0"/>
                </a:solidFill>
              </a:rPr>
              <a:t>Ülkemizde Nüfus</a:t>
            </a:r>
          </a:p>
          <a:p>
            <a:endParaRPr lang="tr-TR" sz="4800" b="1" dirty="0">
              <a:solidFill>
                <a:srgbClr val="0070C0"/>
              </a:solidFill>
            </a:endParaRPr>
          </a:p>
          <a:p>
            <a:r>
              <a:rPr lang="tr-TR" sz="3200" b="1" dirty="0">
                <a:solidFill>
                  <a:srgbClr val="C00000"/>
                </a:solidFill>
                <a:latin typeface="Arial Black" panose="020B0A04020102020204" pitchFamily="34" charset="0"/>
              </a:rPr>
              <a:t>KONU: </a:t>
            </a:r>
            <a:r>
              <a:rPr lang="tr-TR" sz="3200" b="1" dirty="0"/>
              <a:t>Ünite Sonu Değerlendirme Soruları</a:t>
            </a:r>
          </a:p>
        </p:txBody>
      </p:sp>
    </p:spTree>
    <p:extLst>
      <p:ext uri="{BB962C8B-B14F-4D97-AF65-F5344CB8AC3E}">
        <p14:creationId xmlns:p14="http://schemas.microsoft.com/office/powerpoint/2010/main" val="1039787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3C48524-1F69-4A9C-9020-D3F7CFE5BE23}"/>
              </a:ext>
            </a:extLst>
          </p:cNvPr>
          <p:cNvSpPr txBox="1"/>
          <p:nvPr/>
        </p:nvSpPr>
        <p:spPr>
          <a:xfrm>
            <a:off x="323582" y="1536174"/>
            <a:ext cx="10050351" cy="3785652"/>
          </a:xfrm>
          <a:prstGeom prst="rect">
            <a:avLst/>
          </a:prstGeom>
          <a:noFill/>
        </p:spPr>
        <p:txBody>
          <a:bodyPr wrap="square">
            <a:spAutoFit/>
          </a:bodyPr>
          <a:lstStyle/>
          <a:p>
            <a:pPr algn="l"/>
            <a:r>
              <a:rPr lang="tr-TR" sz="2400" b="1" i="0" u="none" strike="noStrike" baseline="0" dirty="0"/>
              <a:t>Aşağıdaki seçeneklerden hangisinde göç ile ilgili neden-sonuç ilişkisi vardır?</a:t>
            </a:r>
            <a:br>
              <a:rPr lang="tr-TR" sz="2400" b="1" i="0" u="none" strike="noStrike" baseline="0" dirty="0"/>
            </a:br>
            <a:br>
              <a:rPr lang="tr-TR" sz="2400" b="1" i="0" u="none" strike="noStrike" baseline="0" dirty="0"/>
            </a:br>
            <a:endParaRPr lang="tr-TR" sz="2400" b="1" i="0" u="none" strike="noStrike" baseline="0" dirty="0"/>
          </a:p>
          <a:p>
            <a:pPr algn="l"/>
            <a:r>
              <a:rPr lang="tr-TR" sz="2400" b="0" i="0" u="none" strike="noStrike" baseline="0" dirty="0"/>
              <a:t>A) Savaş - İnsan hakları ihlali</a:t>
            </a:r>
            <a:br>
              <a:rPr lang="tr-TR" sz="2400" b="0" i="0" u="none" strike="noStrike" baseline="0" dirty="0"/>
            </a:br>
            <a:endParaRPr lang="tr-TR" sz="2400" b="0" i="0" u="none" strike="noStrike" baseline="0" dirty="0"/>
          </a:p>
          <a:p>
            <a:pPr algn="l"/>
            <a:r>
              <a:rPr lang="tr-TR" sz="2400" b="0" i="0" u="none" strike="noStrike" baseline="0" dirty="0"/>
              <a:t>B) Tarımda makineleşmenin artması - Kır-kent nüfus oranının değişmesi</a:t>
            </a:r>
            <a:br>
              <a:rPr lang="tr-TR" sz="2400" b="0" i="0" u="none" strike="noStrike" baseline="0" dirty="0"/>
            </a:br>
            <a:endParaRPr lang="tr-TR" sz="2400" b="0" i="0" u="none" strike="noStrike" baseline="0" dirty="0"/>
          </a:p>
          <a:p>
            <a:pPr algn="l"/>
            <a:r>
              <a:rPr lang="tr-TR" sz="2400" b="0" i="0" u="none" strike="noStrike" baseline="0" dirty="0"/>
              <a:t>C) Doğal afet yaşanması - Arama kurtarma</a:t>
            </a:r>
            <a:br>
              <a:rPr lang="tr-TR" sz="2400" b="0" i="0" u="none" strike="noStrike" baseline="0" dirty="0"/>
            </a:br>
            <a:endParaRPr lang="tr-TR" sz="2400" b="0" i="0" u="none" strike="noStrike" baseline="0" dirty="0"/>
          </a:p>
          <a:p>
            <a:pPr algn="l"/>
            <a:r>
              <a:rPr lang="tr-TR" sz="2400" b="0" i="0" u="none" strike="noStrike" baseline="0" dirty="0"/>
              <a:t>D) Doğum oranının ölüm oranından yüksek olması - Nüfusun artması</a:t>
            </a:r>
            <a:endParaRPr lang="tr-TR" sz="2400" dirty="0"/>
          </a:p>
        </p:txBody>
      </p:sp>
      <p:sp>
        <p:nvSpPr>
          <p:cNvPr id="4" name="Metin kutusu 3">
            <a:extLst>
              <a:ext uri="{FF2B5EF4-FFF2-40B4-BE49-F238E27FC236}">
                <a16:creationId xmlns:a16="http://schemas.microsoft.com/office/drawing/2014/main" id="{398E1E7E-8550-4C40-9E72-3AB867E34642}"/>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Doğru cevabın bulunduğu seçeneği işaretleyiniz.</a:t>
            </a:r>
            <a:endParaRPr lang="tr-TR" sz="3200" dirty="0"/>
          </a:p>
        </p:txBody>
      </p:sp>
      <p:sp>
        <p:nvSpPr>
          <p:cNvPr id="5" name="Oval 4">
            <a:extLst>
              <a:ext uri="{FF2B5EF4-FFF2-40B4-BE49-F238E27FC236}">
                <a16:creationId xmlns:a16="http://schemas.microsoft.com/office/drawing/2014/main" id="{1AEBDC74-E396-42CE-AE6C-96F13FFB8953}"/>
              </a:ext>
            </a:extLst>
          </p:cNvPr>
          <p:cNvSpPr/>
          <p:nvPr/>
        </p:nvSpPr>
        <p:spPr>
          <a:xfrm>
            <a:off x="72444" y="3316309"/>
            <a:ext cx="643944" cy="564697"/>
          </a:xfrm>
          <a:prstGeom prst="ellipse">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671328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9820C79-BFEE-4DF9-B49E-10F676C6CAFC}"/>
              </a:ext>
            </a:extLst>
          </p:cNvPr>
          <p:cNvSpPr txBox="1"/>
          <p:nvPr/>
        </p:nvSpPr>
        <p:spPr>
          <a:xfrm>
            <a:off x="304264" y="1623055"/>
            <a:ext cx="11125736" cy="4154984"/>
          </a:xfrm>
          <a:prstGeom prst="rect">
            <a:avLst/>
          </a:prstGeom>
          <a:noFill/>
        </p:spPr>
        <p:txBody>
          <a:bodyPr wrap="square">
            <a:spAutoFit/>
          </a:bodyPr>
          <a:lstStyle/>
          <a:p>
            <a:pPr algn="l"/>
            <a:r>
              <a:rPr lang="tr-TR" sz="2400" b="1" i="0" u="none" strike="noStrike" baseline="0" dirty="0"/>
              <a:t>Aşağıdaki seçeneklerden hangisi vatandaşın yerleşme ve seyahat özgürlüğünün haksız yere kısıtlanmasına bir örnektir?</a:t>
            </a:r>
            <a:br>
              <a:rPr lang="tr-TR" sz="2400" b="1" i="0" u="none" strike="noStrike" baseline="0" dirty="0"/>
            </a:br>
            <a:br>
              <a:rPr lang="tr-TR" sz="2400" b="1" i="0" u="none" strike="noStrike" baseline="0" dirty="0"/>
            </a:br>
            <a:endParaRPr lang="tr-TR" sz="2400" b="1" i="0" u="none" strike="noStrike" baseline="0" dirty="0"/>
          </a:p>
          <a:p>
            <a:pPr algn="l"/>
            <a:r>
              <a:rPr lang="tr-TR" sz="2400" b="0" i="0" u="none" strike="noStrike" baseline="0" dirty="0"/>
              <a:t>A) Hakkında yurt dışına çıkış yasağı kararı olmak</a:t>
            </a:r>
            <a:br>
              <a:rPr lang="tr-TR" sz="2400" b="0" i="0" u="none" strike="noStrike" baseline="0" dirty="0"/>
            </a:br>
            <a:endParaRPr lang="tr-TR" sz="2400" b="0" i="0" u="none" strike="noStrike" baseline="0" dirty="0"/>
          </a:p>
          <a:p>
            <a:pPr algn="l"/>
            <a:r>
              <a:rPr lang="tr-TR" sz="2400" b="0" i="0" u="none" strike="noStrike" baseline="0" dirty="0"/>
              <a:t>B) Salgın hastalık nedeniyle bulunduğu kasabadan çıkamamak</a:t>
            </a:r>
            <a:br>
              <a:rPr lang="tr-TR" sz="2400" b="0" i="0" u="none" strike="noStrike" baseline="0" dirty="0"/>
            </a:br>
            <a:endParaRPr lang="tr-TR" sz="2400" b="0" i="0" u="none" strike="noStrike" baseline="0" dirty="0"/>
          </a:p>
          <a:p>
            <a:pPr algn="l"/>
            <a:r>
              <a:rPr lang="tr-TR" sz="2400" b="0" i="0" u="none" strike="noStrike" baseline="0" dirty="0"/>
              <a:t>C) İşlediği bir suçtan dolayı tutuklanmak</a:t>
            </a:r>
            <a:br>
              <a:rPr lang="tr-TR" sz="2400" b="0" i="0" u="none" strike="noStrike" baseline="0" dirty="0"/>
            </a:br>
            <a:endParaRPr lang="tr-TR" sz="2400" b="0" i="0" u="none" strike="noStrike" baseline="0" dirty="0"/>
          </a:p>
          <a:p>
            <a:pPr algn="l"/>
            <a:r>
              <a:rPr lang="tr-TR" sz="2400" b="0" i="0" u="none" strike="noStrike" baseline="0" dirty="0"/>
              <a:t>D) Terör baskısı nedeniyle yaylaya gidememek</a:t>
            </a:r>
            <a:endParaRPr lang="tr-TR" sz="2400" dirty="0"/>
          </a:p>
        </p:txBody>
      </p:sp>
      <p:sp>
        <p:nvSpPr>
          <p:cNvPr id="4" name="Metin kutusu 3">
            <a:extLst>
              <a:ext uri="{FF2B5EF4-FFF2-40B4-BE49-F238E27FC236}">
                <a16:creationId xmlns:a16="http://schemas.microsoft.com/office/drawing/2014/main" id="{79BA8D57-9980-46B0-B046-C125043A93C8}"/>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Doğru cevabın bulunduğu seçeneği işaretleyiniz.</a:t>
            </a:r>
            <a:endParaRPr lang="tr-TR" sz="3200" dirty="0"/>
          </a:p>
        </p:txBody>
      </p:sp>
      <p:sp>
        <p:nvSpPr>
          <p:cNvPr id="5" name="Oval 4">
            <a:extLst>
              <a:ext uri="{FF2B5EF4-FFF2-40B4-BE49-F238E27FC236}">
                <a16:creationId xmlns:a16="http://schemas.microsoft.com/office/drawing/2014/main" id="{850648D2-282E-46AF-83A1-3649824C6670}"/>
              </a:ext>
            </a:extLst>
          </p:cNvPr>
          <p:cNvSpPr/>
          <p:nvPr/>
        </p:nvSpPr>
        <p:spPr>
          <a:xfrm>
            <a:off x="72444" y="5234945"/>
            <a:ext cx="643944" cy="564697"/>
          </a:xfrm>
          <a:prstGeom prst="ellipse">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3000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575C5300-39E8-4343-AB50-2A26CFE6ED16}"/>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Klasik soruları cevaplayalım</a:t>
            </a:r>
            <a:endParaRPr lang="tr-TR" sz="3200" dirty="0"/>
          </a:p>
        </p:txBody>
      </p:sp>
      <p:sp>
        <p:nvSpPr>
          <p:cNvPr id="4" name="Metin kutusu 3">
            <a:extLst>
              <a:ext uri="{FF2B5EF4-FFF2-40B4-BE49-F238E27FC236}">
                <a16:creationId xmlns:a16="http://schemas.microsoft.com/office/drawing/2014/main" id="{818816C7-A869-489E-8D20-B431C3E25B18}"/>
              </a:ext>
            </a:extLst>
          </p:cNvPr>
          <p:cNvSpPr txBox="1"/>
          <p:nvPr/>
        </p:nvSpPr>
        <p:spPr>
          <a:xfrm>
            <a:off x="72444" y="816665"/>
            <a:ext cx="6457145" cy="430887"/>
          </a:xfrm>
          <a:prstGeom prst="rect">
            <a:avLst/>
          </a:prstGeom>
          <a:noFill/>
        </p:spPr>
        <p:txBody>
          <a:bodyPr wrap="square">
            <a:spAutoFit/>
          </a:bodyPr>
          <a:lstStyle/>
          <a:p>
            <a:r>
              <a:rPr lang="tr-TR" sz="2200" b="1" u="none" strike="noStrike" baseline="0" dirty="0">
                <a:solidFill>
                  <a:srgbClr val="FF0000"/>
                </a:solidFill>
              </a:rPr>
              <a:t>18. </a:t>
            </a:r>
            <a:r>
              <a:rPr lang="tr-TR" sz="2200" b="1" u="none" strike="noStrike" baseline="0" dirty="0"/>
              <a:t>Nüfus sayımları neden önemlidir? Açıklayınız.</a:t>
            </a:r>
            <a:endParaRPr lang="tr-TR" sz="2200" b="1" dirty="0"/>
          </a:p>
        </p:txBody>
      </p:sp>
      <p:sp>
        <p:nvSpPr>
          <p:cNvPr id="5" name="Metin kutusu 4">
            <a:extLst>
              <a:ext uri="{FF2B5EF4-FFF2-40B4-BE49-F238E27FC236}">
                <a16:creationId xmlns:a16="http://schemas.microsoft.com/office/drawing/2014/main" id="{6EB88873-C046-4EC2-A100-285E3BA21CAA}"/>
              </a:ext>
            </a:extLst>
          </p:cNvPr>
          <p:cNvSpPr txBox="1"/>
          <p:nvPr/>
        </p:nvSpPr>
        <p:spPr>
          <a:xfrm>
            <a:off x="72444" y="1654935"/>
            <a:ext cx="11855003" cy="3594702"/>
          </a:xfrm>
          <a:prstGeom prst="rect">
            <a:avLst/>
          </a:prstGeom>
          <a:noFill/>
        </p:spPr>
        <p:txBody>
          <a:bodyPr wrap="square" rtlCol="0">
            <a:spAutoFit/>
          </a:bodyPr>
          <a:lstStyle/>
          <a:p>
            <a:pPr>
              <a:lnSpc>
                <a:spcPct val="150000"/>
              </a:lnSpc>
            </a:pPr>
            <a:r>
              <a:rPr lang="tr-TR" sz="2200" dirty="0"/>
              <a:t>Nüfus sayımları ile öncelikle ülkedeki vatandaş sayısı tespit edilir ve politikalar yatırımlar yapılırken bu sayı dikkate alınır. Ülkedeki çocuk, genç ve yaşlı oranları, çalışan, çalışmayan ve emekli oranları, kadın erkek nüfus oranları, okuma yazma bilen bilmeyen oranları, nüfusun iş kollarına göre dağılımı vb. nüfus özellikleri tespit edilir. Mevcut durum önceki yıllarla karşılaştırılır. Eksik noksan bir durum varsa giderilmeye çalışılır. İyi bir gidişat varsa desteklenir. Kötü bir gidişat varsa önüne geçilmeye çalışılır. Görüldüğü üzere nüfus sadece vatandaş sayısını değil, ülkedeki halk ile ilgili birçok bilgiyi edinmeyi sağlar.</a:t>
            </a:r>
          </a:p>
        </p:txBody>
      </p:sp>
    </p:spTree>
    <p:extLst>
      <p:ext uri="{BB962C8B-B14F-4D97-AF65-F5344CB8AC3E}">
        <p14:creationId xmlns:p14="http://schemas.microsoft.com/office/powerpoint/2010/main" val="189835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446AC29B-42A9-41E0-AFD3-61AEDC6809D9}"/>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Klasik soruları cevaplayalım</a:t>
            </a:r>
            <a:endParaRPr lang="tr-TR" sz="3200" dirty="0"/>
          </a:p>
        </p:txBody>
      </p:sp>
      <p:sp>
        <p:nvSpPr>
          <p:cNvPr id="4" name="Metin kutusu 3">
            <a:extLst>
              <a:ext uri="{FF2B5EF4-FFF2-40B4-BE49-F238E27FC236}">
                <a16:creationId xmlns:a16="http://schemas.microsoft.com/office/drawing/2014/main" id="{34C02B3E-0163-4659-93FE-ED6FED1D2BF7}"/>
              </a:ext>
            </a:extLst>
          </p:cNvPr>
          <p:cNvSpPr txBox="1"/>
          <p:nvPr/>
        </p:nvSpPr>
        <p:spPr>
          <a:xfrm>
            <a:off x="72444" y="774759"/>
            <a:ext cx="10771567" cy="430887"/>
          </a:xfrm>
          <a:prstGeom prst="rect">
            <a:avLst/>
          </a:prstGeom>
          <a:noFill/>
        </p:spPr>
        <p:txBody>
          <a:bodyPr wrap="square">
            <a:spAutoFit/>
          </a:bodyPr>
          <a:lstStyle/>
          <a:p>
            <a:r>
              <a:rPr lang="tr-TR" sz="2200" b="1" i="0" u="none" strike="noStrike" baseline="0" dirty="0">
                <a:solidFill>
                  <a:srgbClr val="FF0000"/>
                </a:solidFill>
              </a:rPr>
              <a:t>19. </a:t>
            </a:r>
            <a:r>
              <a:rPr lang="tr-TR" sz="2200" b="1" i="0" u="none" strike="noStrike" baseline="0" dirty="0"/>
              <a:t>İnsanlar geçmiş dönemlerde yerleşim yeri olarak nereleri tercih etmişlerdir? Açıklayınız.</a:t>
            </a:r>
            <a:endParaRPr lang="tr-TR" sz="2200" b="1" dirty="0"/>
          </a:p>
        </p:txBody>
      </p:sp>
      <p:sp>
        <p:nvSpPr>
          <p:cNvPr id="5" name="Metin kutusu 4">
            <a:extLst>
              <a:ext uri="{FF2B5EF4-FFF2-40B4-BE49-F238E27FC236}">
                <a16:creationId xmlns:a16="http://schemas.microsoft.com/office/drawing/2014/main" id="{B62256D0-C385-40B8-A524-3D30B293D6AE}"/>
              </a:ext>
            </a:extLst>
          </p:cNvPr>
          <p:cNvSpPr txBox="1"/>
          <p:nvPr/>
        </p:nvSpPr>
        <p:spPr>
          <a:xfrm>
            <a:off x="72444" y="1513268"/>
            <a:ext cx="11647331" cy="2579039"/>
          </a:xfrm>
          <a:prstGeom prst="rect">
            <a:avLst/>
          </a:prstGeom>
          <a:noFill/>
        </p:spPr>
        <p:txBody>
          <a:bodyPr wrap="square" rtlCol="0">
            <a:spAutoFit/>
          </a:bodyPr>
          <a:lstStyle/>
          <a:p>
            <a:pPr>
              <a:lnSpc>
                <a:spcPct val="150000"/>
              </a:lnSpc>
            </a:pPr>
            <a:r>
              <a:rPr lang="tr-TR" sz="2200" dirty="0"/>
              <a:t>Eski zamanlarda temel geçim kaynağı tarım ve hayvancılık olduğu için insanlar yakınında su bulunan verimli toprakları, hayvanlarını otlatabilecekleri arazileri, balıkçılık yapılan göl, deniz ve okyanus kıyılarını sıklıkla tercih etmişlerdir. Bunlardan daha az olacak şekilde de ticaret yolları, ticaret yapılan şehir merkezleri ve ticari liman çevresi de insanların yerleşmek için tercih ettiği yerler arasında olmuştur.</a:t>
            </a:r>
          </a:p>
        </p:txBody>
      </p:sp>
    </p:spTree>
    <p:extLst>
      <p:ext uri="{BB962C8B-B14F-4D97-AF65-F5344CB8AC3E}">
        <p14:creationId xmlns:p14="http://schemas.microsoft.com/office/powerpoint/2010/main" val="2522168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446AC29B-42A9-41E0-AFD3-61AEDC6809D9}"/>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Klasik soruları cevaplayalım</a:t>
            </a:r>
            <a:endParaRPr lang="tr-TR" sz="3200" dirty="0"/>
          </a:p>
        </p:txBody>
      </p:sp>
      <p:sp>
        <p:nvSpPr>
          <p:cNvPr id="4" name="Metin kutusu 3">
            <a:extLst>
              <a:ext uri="{FF2B5EF4-FFF2-40B4-BE49-F238E27FC236}">
                <a16:creationId xmlns:a16="http://schemas.microsoft.com/office/drawing/2014/main" id="{DF530317-5B0F-4922-9DC5-7EA8132D7A9D}"/>
              </a:ext>
            </a:extLst>
          </p:cNvPr>
          <p:cNvSpPr txBox="1"/>
          <p:nvPr/>
        </p:nvSpPr>
        <p:spPr>
          <a:xfrm>
            <a:off x="72444" y="816666"/>
            <a:ext cx="6094926" cy="430887"/>
          </a:xfrm>
          <a:prstGeom prst="rect">
            <a:avLst/>
          </a:prstGeom>
          <a:noFill/>
        </p:spPr>
        <p:txBody>
          <a:bodyPr wrap="square">
            <a:spAutoFit/>
          </a:bodyPr>
          <a:lstStyle/>
          <a:p>
            <a:r>
              <a:rPr lang="tr-TR" sz="2200" b="1" i="0" u="none" strike="noStrike" baseline="0" dirty="0">
                <a:solidFill>
                  <a:srgbClr val="FF0000"/>
                </a:solidFill>
              </a:rPr>
              <a:t>20. </a:t>
            </a:r>
            <a:r>
              <a:rPr lang="tr-TR" sz="2200" b="1" i="0" u="none" strike="noStrike" baseline="0" dirty="0"/>
              <a:t>Ülkemiz nüfusunu artıran sebepler nelerdir?</a:t>
            </a:r>
            <a:endParaRPr lang="tr-TR" sz="2200" b="1" dirty="0"/>
          </a:p>
        </p:txBody>
      </p:sp>
      <p:sp>
        <p:nvSpPr>
          <p:cNvPr id="5" name="Metin kutusu 4">
            <a:extLst>
              <a:ext uri="{FF2B5EF4-FFF2-40B4-BE49-F238E27FC236}">
                <a16:creationId xmlns:a16="http://schemas.microsoft.com/office/drawing/2014/main" id="{0A60A4EA-B065-4D2E-B495-9EDD01CA11B3}"/>
              </a:ext>
            </a:extLst>
          </p:cNvPr>
          <p:cNvSpPr txBox="1"/>
          <p:nvPr/>
        </p:nvSpPr>
        <p:spPr>
          <a:xfrm>
            <a:off x="72444" y="1513268"/>
            <a:ext cx="11647331" cy="1563377"/>
          </a:xfrm>
          <a:prstGeom prst="rect">
            <a:avLst/>
          </a:prstGeom>
          <a:noFill/>
        </p:spPr>
        <p:txBody>
          <a:bodyPr wrap="square" rtlCol="0">
            <a:spAutoFit/>
          </a:bodyPr>
          <a:lstStyle/>
          <a:p>
            <a:pPr>
              <a:lnSpc>
                <a:spcPct val="150000"/>
              </a:lnSpc>
            </a:pPr>
            <a:r>
              <a:rPr lang="tr-TR" sz="2200" dirty="0"/>
              <a:t>Ülkemizin nüfusunu arttıran birinci sebep doğurganlık oranının fazla olmasıdır. Bunun dışında ortalama yaşam süresinin artması, doğum esnasında ölümlerin az olması da nüfusumuzu arttıran sebepler arasındadır.</a:t>
            </a:r>
          </a:p>
        </p:txBody>
      </p:sp>
    </p:spTree>
    <p:extLst>
      <p:ext uri="{BB962C8B-B14F-4D97-AF65-F5344CB8AC3E}">
        <p14:creationId xmlns:p14="http://schemas.microsoft.com/office/powerpoint/2010/main" val="246718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446AC29B-42A9-41E0-AFD3-61AEDC6809D9}"/>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Klasik soruları cevaplayalım</a:t>
            </a:r>
            <a:endParaRPr lang="tr-TR" sz="3200" dirty="0"/>
          </a:p>
        </p:txBody>
      </p:sp>
      <p:sp>
        <p:nvSpPr>
          <p:cNvPr id="4" name="Metin kutusu 3">
            <a:extLst>
              <a:ext uri="{FF2B5EF4-FFF2-40B4-BE49-F238E27FC236}">
                <a16:creationId xmlns:a16="http://schemas.microsoft.com/office/drawing/2014/main" id="{BB3CAC1E-46DB-4E28-B68A-856C755D9274}"/>
              </a:ext>
            </a:extLst>
          </p:cNvPr>
          <p:cNvSpPr txBox="1"/>
          <p:nvPr/>
        </p:nvSpPr>
        <p:spPr>
          <a:xfrm>
            <a:off x="72444" y="871350"/>
            <a:ext cx="9052238" cy="430887"/>
          </a:xfrm>
          <a:prstGeom prst="rect">
            <a:avLst/>
          </a:prstGeom>
          <a:noFill/>
        </p:spPr>
        <p:txBody>
          <a:bodyPr wrap="square">
            <a:spAutoFit/>
          </a:bodyPr>
          <a:lstStyle/>
          <a:p>
            <a:r>
              <a:rPr lang="tr-TR" sz="2200" b="1" i="0" u="none" strike="noStrike" baseline="0" dirty="0">
                <a:solidFill>
                  <a:srgbClr val="FF0000"/>
                </a:solidFill>
              </a:rPr>
              <a:t>21. </a:t>
            </a:r>
            <a:r>
              <a:rPr lang="tr-TR" sz="2200" b="1" i="0" u="none" strike="noStrike" baseline="0" dirty="0"/>
              <a:t>Büyük şehirlerin yoğun göç alıyor olmasının sebepleri nelerdir?</a:t>
            </a:r>
            <a:endParaRPr lang="tr-TR" sz="2200" b="1" dirty="0"/>
          </a:p>
        </p:txBody>
      </p:sp>
      <p:sp>
        <p:nvSpPr>
          <p:cNvPr id="5" name="Metin kutusu 4">
            <a:extLst>
              <a:ext uri="{FF2B5EF4-FFF2-40B4-BE49-F238E27FC236}">
                <a16:creationId xmlns:a16="http://schemas.microsoft.com/office/drawing/2014/main" id="{FAC76BD0-D33E-4B7D-BD44-2513F867DD67}"/>
              </a:ext>
            </a:extLst>
          </p:cNvPr>
          <p:cNvSpPr txBox="1"/>
          <p:nvPr/>
        </p:nvSpPr>
        <p:spPr>
          <a:xfrm>
            <a:off x="72444" y="1635997"/>
            <a:ext cx="11647331" cy="4102533"/>
          </a:xfrm>
          <a:prstGeom prst="rect">
            <a:avLst/>
          </a:prstGeom>
          <a:noFill/>
        </p:spPr>
        <p:txBody>
          <a:bodyPr wrap="square" rtlCol="0">
            <a:spAutoFit/>
          </a:bodyPr>
          <a:lstStyle/>
          <a:p>
            <a:pPr>
              <a:lnSpc>
                <a:spcPct val="150000"/>
              </a:lnSpc>
            </a:pPr>
            <a:r>
              <a:rPr lang="tr-TR" sz="2200" dirty="0"/>
              <a:t>Büyük şehirlere göçün sebepleri;</a:t>
            </a:r>
            <a:br>
              <a:rPr lang="tr-TR" sz="2200" dirty="0"/>
            </a:br>
            <a:br>
              <a:rPr lang="tr-TR" sz="2200" dirty="0"/>
            </a:br>
            <a:r>
              <a:rPr lang="tr-TR" sz="2200" dirty="0"/>
              <a:t>- İş imkanının daha çok olması</a:t>
            </a:r>
            <a:br>
              <a:rPr lang="tr-TR" sz="2200" dirty="0"/>
            </a:br>
            <a:r>
              <a:rPr lang="tr-TR" sz="2200" dirty="0"/>
              <a:t>- Daha çok para kazanma isteği</a:t>
            </a:r>
            <a:br>
              <a:rPr lang="tr-TR" sz="2200" dirty="0"/>
            </a:br>
            <a:r>
              <a:rPr lang="tr-TR" sz="2200" dirty="0"/>
              <a:t>- Sosyal yaşantı çeşitliliği</a:t>
            </a:r>
            <a:br>
              <a:rPr lang="tr-TR" sz="2200" dirty="0"/>
            </a:br>
            <a:r>
              <a:rPr lang="tr-TR" sz="2200" dirty="0"/>
              <a:t>- Eğitim, sağlık gibi hizmetlerden daha iyi yararlanma isteği</a:t>
            </a:r>
            <a:br>
              <a:rPr lang="tr-TR" sz="2200" dirty="0"/>
            </a:br>
            <a:br>
              <a:rPr lang="tr-TR" sz="2200" dirty="0"/>
            </a:br>
            <a:r>
              <a:rPr lang="tr-TR" sz="2200" dirty="0"/>
              <a:t>şeklinde özetlenebilir.</a:t>
            </a:r>
          </a:p>
        </p:txBody>
      </p:sp>
    </p:spTree>
    <p:extLst>
      <p:ext uri="{BB962C8B-B14F-4D97-AF65-F5344CB8AC3E}">
        <p14:creationId xmlns:p14="http://schemas.microsoft.com/office/powerpoint/2010/main" val="412073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446AC29B-42A9-41E0-AFD3-61AEDC6809D9}"/>
              </a:ext>
            </a:extLst>
          </p:cNvPr>
          <p:cNvSpPr txBox="1"/>
          <p:nvPr/>
        </p:nvSpPr>
        <p:spPr>
          <a:xfrm>
            <a:off x="7237927" y="0"/>
            <a:ext cx="4954074" cy="461665"/>
          </a:xfrm>
          <a:prstGeom prst="rect">
            <a:avLst/>
          </a:prstGeom>
          <a:solidFill>
            <a:srgbClr val="FEE8E6"/>
          </a:solidFill>
        </p:spPr>
        <p:txBody>
          <a:bodyPr wrap="square">
            <a:spAutoFit/>
          </a:bodyPr>
          <a:lstStyle/>
          <a:p>
            <a:pPr algn="ctr"/>
            <a:r>
              <a:rPr lang="tr-TR" sz="2400" b="1" i="0" u="none" strike="noStrike" baseline="0" dirty="0"/>
              <a:t>Bulmacamızı çözelim</a:t>
            </a:r>
            <a:endParaRPr lang="tr-TR" sz="3200" dirty="0"/>
          </a:p>
        </p:txBody>
      </p:sp>
      <p:pic>
        <p:nvPicPr>
          <p:cNvPr id="4" name="Resim 3">
            <a:extLst>
              <a:ext uri="{FF2B5EF4-FFF2-40B4-BE49-F238E27FC236}">
                <a16:creationId xmlns:a16="http://schemas.microsoft.com/office/drawing/2014/main" id="{BF962408-5544-4051-9AA9-D1D8BC656188}"/>
              </a:ext>
            </a:extLst>
          </p:cNvPr>
          <p:cNvPicPr>
            <a:picLocks noChangeAspect="1"/>
          </p:cNvPicPr>
          <p:nvPr/>
        </p:nvPicPr>
        <p:blipFill rotWithShape="1">
          <a:blip r:embed="rId2"/>
          <a:srcRect l="741" t="1616" r="2296" b="1419"/>
          <a:stretch/>
        </p:blipFill>
        <p:spPr>
          <a:xfrm>
            <a:off x="51514" y="73590"/>
            <a:ext cx="7134897" cy="6616986"/>
          </a:xfrm>
          <a:prstGeom prst="rect">
            <a:avLst/>
          </a:prstGeom>
        </p:spPr>
      </p:pic>
      <p:sp>
        <p:nvSpPr>
          <p:cNvPr id="7" name="Metin kutusu 6">
            <a:extLst>
              <a:ext uri="{FF2B5EF4-FFF2-40B4-BE49-F238E27FC236}">
                <a16:creationId xmlns:a16="http://schemas.microsoft.com/office/drawing/2014/main" id="{BAFA298B-D845-481C-9A34-2F4093DE9F5C}"/>
              </a:ext>
            </a:extLst>
          </p:cNvPr>
          <p:cNvSpPr txBox="1"/>
          <p:nvPr/>
        </p:nvSpPr>
        <p:spPr>
          <a:xfrm>
            <a:off x="5101283" y="419558"/>
            <a:ext cx="1372492" cy="461665"/>
          </a:xfrm>
          <a:prstGeom prst="rect">
            <a:avLst/>
          </a:prstGeom>
          <a:noFill/>
        </p:spPr>
        <p:txBody>
          <a:bodyPr wrap="none" rtlCol="0">
            <a:spAutoFit/>
          </a:bodyPr>
          <a:lstStyle/>
          <a:p>
            <a:r>
              <a:rPr lang="tr-TR" sz="2400" b="1" dirty="0">
                <a:solidFill>
                  <a:srgbClr val="0070C0"/>
                </a:solidFill>
              </a:rPr>
              <a:t>G    Ö     Ç</a:t>
            </a:r>
          </a:p>
        </p:txBody>
      </p:sp>
      <p:sp>
        <p:nvSpPr>
          <p:cNvPr id="8" name="Metin kutusu 7">
            <a:extLst>
              <a:ext uri="{FF2B5EF4-FFF2-40B4-BE49-F238E27FC236}">
                <a16:creationId xmlns:a16="http://schemas.microsoft.com/office/drawing/2014/main" id="{FA9CC94F-A956-4243-B333-1870F56EEB77}"/>
              </a:ext>
            </a:extLst>
          </p:cNvPr>
          <p:cNvSpPr txBox="1"/>
          <p:nvPr/>
        </p:nvSpPr>
        <p:spPr>
          <a:xfrm>
            <a:off x="6132234" y="731697"/>
            <a:ext cx="393056" cy="5021055"/>
          </a:xfrm>
          <a:prstGeom prst="rect">
            <a:avLst/>
          </a:prstGeom>
          <a:noFill/>
        </p:spPr>
        <p:txBody>
          <a:bodyPr wrap="none" rtlCol="0">
            <a:spAutoFit/>
          </a:bodyPr>
          <a:lstStyle/>
          <a:p>
            <a:pPr algn="ctr">
              <a:lnSpc>
                <a:spcPct val="150000"/>
              </a:lnSpc>
            </a:pPr>
            <a:r>
              <a:rPr lang="tr-TR" sz="2400" b="1" dirty="0">
                <a:solidFill>
                  <a:srgbClr val="0070C0"/>
                </a:solidFill>
              </a:rPr>
              <a:t>A</a:t>
            </a:r>
            <a:br>
              <a:rPr lang="tr-TR" sz="2400" b="1" dirty="0">
                <a:solidFill>
                  <a:srgbClr val="0070C0"/>
                </a:solidFill>
              </a:rPr>
            </a:br>
            <a:r>
              <a:rPr lang="tr-TR" sz="2400" b="1" dirty="0">
                <a:solidFill>
                  <a:srgbClr val="0070C0"/>
                </a:solidFill>
              </a:rPr>
              <a:t>T</a:t>
            </a:r>
            <a:br>
              <a:rPr lang="tr-TR" sz="2400" b="1" dirty="0">
                <a:solidFill>
                  <a:srgbClr val="0070C0"/>
                </a:solidFill>
              </a:rPr>
            </a:br>
            <a:r>
              <a:rPr lang="tr-TR" sz="2400" b="1" dirty="0">
                <a:solidFill>
                  <a:srgbClr val="0070C0"/>
                </a:solidFill>
              </a:rPr>
              <a:t>A</a:t>
            </a:r>
            <a:br>
              <a:rPr lang="tr-TR" sz="2400" b="1" dirty="0">
                <a:solidFill>
                  <a:srgbClr val="0070C0"/>
                </a:solidFill>
              </a:rPr>
            </a:br>
            <a:r>
              <a:rPr lang="tr-TR" sz="2400" b="1" dirty="0">
                <a:solidFill>
                  <a:srgbClr val="0070C0"/>
                </a:solidFill>
              </a:rPr>
              <a:t>L</a:t>
            </a:r>
            <a:br>
              <a:rPr lang="tr-TR" sz="2400" b="1" dirty="0">
                <a:solidFill>
                  <a:srgbClr val="0070C0"/>
                </a:solidFill>
              </a:rPr>
            </a:br>
            <a:r>
              <a:rPr lang="tr-TR" sz="2400" b="1" dirty="0">
                <a:solidFill>
                  <a:srgbClr val="0070C0"/>
                </a:solidFill>
              </a:rPr>
              <a:t>H</a:t>
            </a:r>
            <a:br>
              <a:rPr lang="tr-TR" sz="2400" b="1" dirty="0">
                <a:solidFill>
                  <a:srgbClr val="0070C0"/>
                </a:solidFill>
              </a:rPr>
            </a:br>
            <a:r>
              <a:rPr lang="tr-TR" sz="2400" b="1" dirty="0">
                <a:solidFill>
                  <a:srgbClr val="0070C0"/>
                </a:solidFill>
              </a:rPr>
              <a:t>Ö</a:t>
            </a:r>
            <a:br>
              <a:rPr lang="tr-TR" sz="2400" b="1" dirty="0">
                <a:solidFill>
                  <a:srgbClr val="0070C0"/>
                </a:solidFill>
              </a:rPr>
            </a:br>
            <a:r>
              <a:rPr lang="tr-TR" sz="2400" b="1" dirty="0">
                <a:solidFill>
                  <a:srgbClr val="0070C0"/>
                </a:solidFill>
              </a:rPr>
              <a:t>Y</a:t>
            </a:r>
            <a:br>
              <a:rPr lang="tr-TR" sz="2400" b="1" dirty="0">
                <a:solidFill>
                  <a:srgbClr val="0070C0"/>
                </a:solidFill>
              </a:rPr>
            </a:br>
            <a:r>
              <a:rPr lang="tr-TR" sz="2400" b="1" dirty="0">
                <a:solidFill>
                  <a:srgbClr val="0070C0"/>
                </a:solidFill>
              </a:rPr>
              <a:t>Ü</a:t>
            </a:r>
            <a:br>
              <a:rPr lang="tr-TR" sz="2400" b="1" dirty="0">
                <a:solidFill>
                  <a:srgbClr val="0070C0"/>
                </a:solidFill>
              </a:rPr>
            </a:br>
            <a:r>
              <a:rPr lang="tr-TR" sz="2400" b="1" dirty="0">
                <a:solidFill>
                  <a:srgbClr val="0070C0"/>
                </a:solidFill>
              </a:rPr>
              <a:t>K</a:t>
            </a:r>
          </a:p>
        </p:txBody>
      </p:sp>
      <p:sp>
        <p:nvSpPr>
          <p:cNvPr id="9" name="Metin kutusu 8">
            <a:extLst>
              <a:ext uri="{FF2B5EF4-FFF2-40B4-BE49-F238E27FC236}">
                <a16:creationId xmlns:a16="http://schemas.microsoft.com/office/drawing/2014/main" id="{5156270C-0A2D-4048-9BB5-B9F955BC1293}"/>
              </a:ext>
            </a:extLst>
          </p:cNvPr>
          <p:cNvSpPr txBox="1"/>
          <p:nvPr/>
        </p:nvSpPr>
        <p:spPr>
          <a:xfrm>
            <a:off x="926381" y="964763"/>
            <a:ext cx="3456395" cy="461665"/>
          </a:xfrm>
          <a:prstGeom prst="rect">
            <a:avLst/>
          </a:prstGeom>
          <a:noFill/>
        </p:spPr>
        <p:txBody>
          <a:bodyPr wrap="none" rtlCol="0">
            <a:spAutoFit/>
          </a:bodyPr>
          <a:lstStyle/>
          <a:p>
            <a:r>
              <a:rPr lang="tr-TR" sz="2400" b="1" dirty="0">
                <a:solidFill>
                  <a:srgbClr val="0070C0"/>
                </a:solidFill>
              </a:rPr>
              <a:t>M    Ü     L      T     E     C      İ</a:t>
            </a:r>
          </a:p>
        </p:txBody>
      </p:sp>
      <p:sp>
        <p:nvSpPr>
          <p:cNvPr id="10" name="Metin kutusu 9">
            <a:extLst>
              <a:ext uri="{FF2B5EF4-FFF2-40B4-BE49-F238E27FC236}">
                <a16:creationId xmlns:a16="http://schemas.microsoft.com/office/drawing/2014/main" id="{C4DAE18D-47BA-450A-87E8-51EB39D0FA49}"/>
              </a:ext>
            </a:extLst>
          </p:cNvPr>
          <p:cNvSpPr txBox="1"/>
          <p:nvPr/>
        </p:nvSpPr>
        <p:spPr>
          <a:xfrm>
            <a:off x="2968325" y="1289780"/>
            <a:ext cx="453970" cy="3359061"/>
          </a:xfrm>
          <a:prstGeom prst="rect">
            <a:avLst/>
          </a:prstGeom>
          <a:noFill/>
        </p:spPr>
        <p:txBody>
          <a:bodyPr wrap="none" rtlCol="0">
            <a:spAutoFit/>
          </a:bodyPr>
          <a:lstStyle/>
          <a:p>
            <a:pPr algn="ctr">
              <a:lnSpc>
                <a:spcPct val="150000"/>
              </a:lnSpc>
            </a:pPr>
            <a:r>
              <a:rPr lang="tr-TR" sz="2400" b="1" dirty="0">
                <a:solidFill>
                  <a:srgbClr val="0070C0"/>
                </a:solidFill>
              </a:rPr>
              <a:t>K</a:t>
            </a:r>
            <a:br>
              <a:rPr lang="tr-TR" sz="2400" b="1" dirty="0">
                <a:solidFill>
                  <a:srgbClr val="0070C0"/>
                </a:solidFill>
              </a:rPr>
            </a:br>
            <a:r>
              <a:rPr lang="tr-TR" sz="2400" b="1" dirty="0">
                <a:solidFill>
                  <a:srgbClr val="0070C0"/>
                </a:solidFill>
              </a:rPr>
              <a:t>O</a:t>
            </a:r>
            <a:br>
              <a:rPr lang="tr-TR" sz="2400" b="1" dirty="0">
                <a:solidFill>
                  <a:srgbClr val="0070C0"/>
                </a:solidFill>
              </a:rPr>
            </a:br>
            <a:r>
              <a:rPr lang="tr-TR" sz="2400" b="1" dirty="0">
                <a:solidFill>
                  <a:srgbClr val="0070C0"/>
                </a:solidFill>
              </a:rPr>
              <a:t>N</a:t>
            </a:r>
            <a:br>
              <a:rPr lang="tr-TR" sz="2400" b="1" dirty="0">
                <a:solidFill>
                  <a:srgbClr val="0070C0"/>
                </a:solidFill>
              </a:rPr>
            </a:br>
            <a:r>
              <a:rPr lang="tr-TR" sz="2400" b="1" dirty="0">
                <a:solidFill>
                  <a:srgbClr val="0070C0"/>
                </a:solidFill>
              </a:rPr>
              <a:t>O</a:t>
            </a:r>
            <a:br>
              <a:rPr lang="tr-TR" sz="2400" b="1" dirty="0">
                <a:solidFill>
                  <a:srgbClr val="0070C0"/>
                </a:solidFill>
              </a:rPr>
            </a:br>
            <a:r>
              <a:rPr lang="tr-TR" sz="2400" b="1" dirty="0">
                <a:solidFill>
                  <a:srgbClr val="0070C0"/>
                </a:solidFill>
              </a:rPr>
              <a:t>M</a:t>
            </a:r>
            <a:br>
              <a:rPr lang="tr-TR" sz="2400" b="1" dirty="0">
                <a:solidFill>
                  <a:srgbClr val="0070C0"/>
                </a:solidFill>
              </a:rPr>
            </a:br>
            <a:r>
              <a:rPr lang="tr-TR" sz="2400" b="1" dirty="0">
                <a:solidFill>
                  <a:srgbClr val="0070C0"/>
                </a:solidFill>
              </a:rPr>
              <a:t>İ</a:t>
            </a:r>
          </a:p>
        </p:txBody>
      </p:sp>
      <p:sp>
        <p:nvSpPr>
          <p:cNvPr id="11" name="Metin kutusu 10">
            <a:extLst>
              <a:ext uri="{FF2B5EF4-FFF2-40B4-BE49-F238E27FC236}">
                <a16:creationId xmlns:a16="http://schemas.microsoft.com/office/drawing/2014/main" id="{7A917F31-3936-4DF5-BFA7-37CCCBA58992}"/>
              </a:ext>
            </a:extLst>
          </p:cNvPr>
          <p:cNvSpPr txBox="1"/>
          <p:nvPr/>
        </p:nvSpPr>
        <p:spPr>
          <a:xfrm>
            <a:off x="5083597" y="1257585"/>
            <a:ext cx="393056" cy="4467057"/>
          </a:xfrm>
          <a:prstGeom prst="rect">
            <a:avLst/>
          </a:prstGeom>
          <a:noFill/>
        </p:spPr>
        <p:txBody>
          <a:bodyPr wrap="none" rtlCol="0">
            <a:spAutoFit/>
          </a:bodyPr>
          <a:lstStyle/>
          <a:p>
            <a:pPr algn="ctr">
              <a:lnSpc>
                <a:spcPct val="150000"/>
              </a:lnSpc>
            </a:pPr>
            <a:r>
              <a:rPr lang="tr-TR" sz="2400" b="1" dirty="0">
                <a:solidFill>
                  <a:srgbClr val="0070C0"/>
                </a:solidFill>
              </a:rPr>
              <a:t>P</a:t>
            </a:r>
            <a:br>
              <a:rPr lang="tr-TR" sz="2400" b="1" dirty="0">
                <a:solidFill>
                  <a:srgbClr val="0070C0"/>
                </a:solidFill>
              </a:rPr>
            </a:br>
            <a:r>
              <a:rPr lang="tr-TR" sz="2400" b="1" dirty="0">
                <a:solidFill>
                  <a:srgbClr val="0070C0"/>
                </a:solidFill>
              </a:rPr>
              <a:t>A</a:t>
            </a:r>
            <a:br>
              <a:rPr lang="tr-TR" sz="2400" b="1" dirty="0">
                <a:solidFill>
                  <a:srgbClr val="0070C0"/>
                </a:solidFill>
              </a:rPr>
            </a:br>
            <a:r>
              <a:rPr lang="tr-TR" sz="2400" b="1" dirty="0">
                <a:solidFill>
                  <a:srgbClr val="0070C0"/>
                </a:solidFill>
              </a:rPr>
              <a:t>S</a:t>
            </a:r>
            <a:br>
              <a:rPr lang="tr-TR" sz="2400" b="1" dirty="0">
                <a:solidFill>
                  <a:srgbClr val="0070C0"/>
                </a:solidFill>
              </a:rPr>
            </a:br>
            <a:r>
              <a:rPr lang="tr-TR" sz="2400" b="1" dirty="0">
                <a:solidFill>
                  <a:srgbClr val="0070C0"/>
                </a:solidFill>
              </a:rPr>
              <a:t>A</a:t>
            </a:r>
            <a:br>
              <a:rPr lang="tr-TR" sz="2400" b="1" dirty="0">
                <a:solidFill>
                  <a:srgbClr val="0070C0"/>
                </a:solidFill>
              </a:rPr>
            </a:br>
            <a:r>
              <a:rPr lang="tr-TR" sz="2400" b="1" dirty="0">
                <a:solidFill>
                  <a:srgbClr val="0070C0"/>
                </a:solidFill>
              </a:rPr>
              <a:t>P</a:t>
            </a:r>
            <a:br>
              <a:rPr lang="tr-TR" sz="2400" b="1" dirty="0">
                <a:solidFill>
                  <a:srgbClr val="0070C0"/>
                </a:solidFill>
              </a:rPr>
            </a:br>
            <a:r>
              <a:rPr lang="tr-TR" sz="2400" b="1" dirty="0">
                <a:solidFill>
                  <a:srgbClr val="0070C0"/>
                </a:solidFill>
              </a:rPr>
              <a:t>O</a:t>
            </a:r>
          </a:p>
          <a:p>
            <a:pPr algn="ctr">
              <a:lnSpc>
                <a:spcPct val="150000"/>
              </a:lnSpc>
            </a:pPr>
            <a:r>
              <a:rPr lang="tr-TR" sz="2400" b="1" dirty="0">
                <a:solidFill>
                  <a:srgbClr val="0070C0"/>
                </a:solidFill>
              </a:rPr>
              <a:t>R</a:t>
            </a:r>
          </a:p>
          <a:p>
            <a:pPr algn="ctr">
              <a:lnSpc>
                <a:spcPct val="150000"/>
              </a:lnSpc>
            </a:pPr>
            <a:r>
              <a:rPr lang="tr-TR" sz="2400" b="1" dirty="0">
                <a:solidFill>
                  <a:srgbClr val="0070C0"/>
                </a:solidFill>
              </a:rPr>
              <a:t>T</a:t>
            </a:r>
          </a:p>
        </p:txBody>
      </p:sp>
      <p:sp>
        <p:nvSpPr>
          <p:cNvPr id="12" name="Metin kutusu 11">
            <a:extLst>
              <a:ext uri="{FF2B5EF4-FFF2-40B4-BE49-F238E27FC236}">
                <a16:creationId xmlns:a16="http://schemas.microsoft.com/office/drawing/2014/main" id="{AE20B7E6-A03B-4F8F-BEE0-AD87FBCB0ED2}"/>
              </a:ext>
            </a:extLst>
          </p:cNvPr>
          <p:cNvSpPr txBox="1"/>
          <p:nvPr/>
        </p:nvSpPr>
        <p:spPr>
          <a:xfrm>
            <a:off x="3566700" y="2507645"/>
            <a:ext cx="1415772" cy="461665"/>
          </a:xfrm>
          <a:prstGeom prst="rect">
            <a:avLst/>
          </a:prstGeom>
          <a:noFill/>
        </p:spPr>
        <p:txBody>
          <a:bodyPr wrap="none" rtlCol="0">
            <a:spAutoFit/>
          </a:bodyPr>
          <a:lstStyle/>
          <a:p>
            <a:r>
              <a:rPr lang="tr-TR" sz="2400" b="1" dirty="0">
                <a:solidFill>
                  <a:srgbClr val="0070C0"/>
                </a:solidFill>
              </a:rPr>
              <a:t>Ü     F     U</a:t>
            </a:r>
          </a:p>
        </p:txBody>
      </p:sp>
      <p:sp>
        <p:nvSpPr>
          <p:cNvPr id="13" name="Metin kutusu 12">
            <a:extLst>
              <a:ext uri="{FF2B5EF4-FFF2-40B4-BE49-F238E27FC236}">
                <a16:creationId xmlns:a16="http://schemas.microsoft.com/office/drawing/2014/main" id="{EE76DE87-1462-4E30-BA8E-019385A8EF66}"/>
              </a:ext>
            </a:extLst>
          </p:cNvPr>
          <p:cNvSpPr txBox="1"/>
          <p:nvPr/>
        </p:nvSpPr>
        <p:spPr>
          <a:xfrm>
            <a:off x="900625" y="2852034"/>
            <a:ext cx="378629" cy="3913059"/>
          </a:xfrm>
          <a:prstGeom prst="rect">
            <a:avLst/>
          </a:prstGeom>
          <a:noFill/>
        </p:spPr>
        <p:txBody>
          <a:bodyPr wrap="none" rtlCol="0">
            <a:spAutoFit/>
          </a:bodyPr>
          <a:lstStyle/>
          <a:p>
            <a:pPr algn="ctr">
              <a:lnSpc>
                <a:spcPct val="150000"/>
              </a:lnSpc>
            </a:pPr>
            <a:r>
              <a:rPr lang="tr-TR" sz="2400" b="1" dirty="0">
                <a:solidFill>
                  <a:srgbClr val="0070C0"/>
                </a:solidFill>
              </a:rPr>
              <a:t>S</a:t>
            </a:r>
            <a:br>
              <a:rPr lang="tr-TR" sz="2400" b="1" dirty="0">
                <a:solidFill>
                  <a:srgbClr val="0070C0"/>
                </a:solidFill>
              </a:rPr>
            </a:br>
            <a:r>
              <a:rPr lang="tr-TR" sz="2400" b="1" dirty="0">
                <a:solidFill>
                  <a:srgbClr val="0070C0"/>
                </a:solidFill>
              </a:rPr>
              <a:t>E</a:t>
            </a:r>
            <a:br>
              <a:rPr lang="tr-TR" sz="2400" b="1" dirty="0">
                <a:solidFill>
                  <a:srgbClr val="0070C0"/>
                </a:solidFill>
              </a:rPr>
            </a:br>
            <a:r>
              <a:rPr lang="tr-TR" sz="2400" b="1" dirty="0">
                <a:solidFill>
                  <a:srgbClr val="0070C0"/>
                </a:solidFill>
              </a:rPr>
              <a:t>Y</a:t>
            </a:r>
            <a:br>
              <a:rPr lang="tr-TR" sz="2400" b="1" dirty="0">
                <a:solidFill>
                  <a:srgbClr val="0070C0"/>
                </a:solidFill>
              </a:rPr>
            </a:br>
            <a:r>
              <a:rPr lang="tr-TR" sz="2400" b="1" dirty="0">
                <a:solidFill>
                  <a:srgbClr val="0070C0"/>
                </a:solidFill>
              </a:rPr>
              <a:t>A</a:t>
            </a:r>
            <a:br>
              <a:rPr lang="tr-TR" sz="2400" b="1" dirty="0">
                <a:solidFill>
                  <a:srgbClr val="0070C0"/>
                </a:solidFill>
              </a:rPr>
            </a:br>
            <a:r>
              <a:rPr lang="tr-TR" sz="2400" b="1" dirty="0">
                <a:solidFill>
                  <a:srgbClr val="0070C0"/>
                </a:solidFill>
              </a:rPr>
              <a:t>H</a:t>
            </a:r>
            <a:br>
              <a:rPr lang="tr-TR" sz="2400" b="1" dirty="0">
                <a:solidFill>
                  <a:srgbClr val="0070C0"/>
                </a:solidFill>
              </a:rPr>
            </a:br>
            <a:r>
              <a:rPr lang="tr-TR" sz="2400" b="1" dirty="0">
                <a:solidFill>
                  <a:srgbClr val="0070C0"/>
                </a:solidFill>
              </a:rPr>
              <a:t>A</a:t>
            </a:r>
          </a:p>
          <a:p>
            <a:pPr algn="ctr">
              <a:lnSpc>
                <a:spcPct val="150000"/>
              </a:lnSpc>
            </a:pPr>
            <a:r>
              <a:rPr lang="tr-TR" sz="2400" b="1" dirty="0">
                <a:solidFill>
                  <a:srgbClr val="0070C0"/>
                </a:solidFill>
              </a:rPr>
              <a:t>T</a:t>
            </a:r>
          </a:p>
        </p:txBody>
      </p:sp>
      <p:sp>
        <p:nvSpPr>
          <p:cNvPr id="14" name="Metin kutusu 13">
            <a:extLst>
              <a:ext uri="{FF2B5EF4-FFF2-40B4-BE49-F238E27FC236}">
                <a16:creationId xmlns:a16="http://schemas.microsoft.com/office/drawing/2014/main" id="{75AC78FE-85BB-4293-A17E-E6847C73C81D}"/>
              </a:ext>
            </a:extLst>
          </p:cNvPr>
          <p:cNvSpPr txBox="1"/>
          <p:nvPr/>
        </p:nvSpPr>
        <p:spPr>
          <a:xfrm>
            <a:off x="4538629" y="4125918"/>
            <a:ext cx="2497800" cy="461665"/>
          </a:xfrm>
          <a:prstGeom prst="rect">
            <a:avLst/>
          </a:prstGeom>
          <a:noFill/>
        </p:spPr>
        <p:txBody>
          <a:bodyPr wrap="none" rtlCol="0">
            <a:spAutoFit/>
          </a:bodyPr>
          <a:lstStyle/>
          <a:p>
            <a:r>
              <a:rPr lang="tr-TR" sz="2400" b="1" dirty="0">
                <a:solidFill>
                  <a:srgbClr val="0070C0"/>
                </a:solidFill>
              </a:rPr>
              <a:t>T              K            O</a:t>
            </a:r>
          </a:p>
        </p:txBody>
      </p:sp>
      <p:sp>
        <p:nvSpPr>
          <p:cNvPr id="5" name="Metin kutusu 4">
            <a:extLst>
              <a:ext uri="{FF2B5EF4-FFF2-40B4-BE49-F238E27FC236}">
                <a16:creationId xmlns:a16="http://schemas.microsoft.com/office/drawing/2014/main" id="{9CD5C6BD-6FF1-4801-A647-7A25FBCAA661}"/>
              </a:ext>
            </a:extLst>
          </p:cNvPr>
          <p:cNvSpPr txBox="1"/>
          <p:nvPr/>
        </p:nvSpPr>
        <p:spPr>
          <a:xfrm>
            <a:off x="7226111" y="674400"/>
            <a:ext cx="4954073" cy="5509200"/>
          </a:xfrm>
          <a:prstGeom prst="rect">
            <a:avLst/>
          </a:prstGeom>
          <a:solidFill>
            <a:srgbClr val="FEE8E6"/>
          </a:solidFill>
        </p:spPr>
        <p:txBody>
          <a:bodyPr wrap="square" rtlCol="0">
            <a:spAutoFit/>
          </a:bodyPr>
          <a:lstStyle/>
          <a:p>
            <a:pPr algn="l"/>
            <a:r>
              <a:rPr lang="tr-TR" sz="2200" b="1" i="0" u="none" strike="noStrike" baseline="0" dirty="0"/>
              <a:t>1. </a:t>
            </a:r>
            <a:r>
              <a:rPr lang="tr-TR" sz="2200" b="0" i="0" u="none" strike="noStrike" baseline="0" dirty="0"/>
              <a:t>Bireylerin veya toplulukların bir ülkeden başka bir ülkeye, bir yerleşim yerinden başka bir yerleşim yerine gitme işi, taşınma.</a:t>
            </a:r>
            <a:br>
              <a:rPr lang="tr-TR" sz="2200" b="0" i="0" u="none" strike="noStrike" baseline="0" dirty="0"/>
            </a:br>
            <a:endParaRPr lang="tr-TR" sz="2200" b="0" i="0" u="none" strike="noStrike" baseline="0" dirty="0"/>
          </a:p>
          <a:p>
            <a:pPr algn="l"/>
            <a:r>
              <a:rPr lang="tr-TR" sz="2200" b="1" i="0" u="none" strike="noStrike" baseline="0" dirty="0"/>
              <a:t>2. </a:t>
            </a:r>
            <a:r>
              <a:rPr lang="tr-TR" sz="2200" b="0" i="0" u="none" strike="noStrike" baseline="0" dirty="0"/>
              <a:t>Konya’nın Çumra ilçesindeki en eski yerleşim yerlerinden biri.</a:t>
            </a:r>
            <a:br>
              <a:rPr lang="tr-TR" sz="2200" b="0" i="0" u="none" strike="noStrike" baseline="0" dirty="0"/>
            </a:br>
            <a:endParaRPr lang="tr-TR" sz="2200" b="0" i="0" u="none" strike="noStrike" baseline="0" dirty="0"/>
          </a:p>
          <a:p>
            <a:pPr algn="l"/>
            <a:r>
              <a:rPr lang="tr-TR" sz="2200" b="1" i="0" u="none" strike="noStrike" baseline="0" dirty="0"/>
              <a:t>3. </a:t>
            </a:r>
            <a:r>
              <a:rPr lang="tr-TR" sz="2200" b="0" i="0" u="none" strike="noStrike" baseline="0" dirty="0"/>
              <a:t>Sığınmacı, savaş ya da başka nedenlerle başka bir ülkeye sığınanlar.</a:t>
            </a:r>
            <a:br>
              <a:rPr lang="tr-TR" sz="2200" b="0" i="0" u="none" strike="noStrike" baseline="0" dirty="0"/>
            </a:br>
            <a:endParaRPr lang="tr-TR" sz="2200" b="0" i="0" u="none" strike="noStrike" baseline="0" dirty="0"/>
          </a:p>
          <a:p>
            <a:pPr algn="l"/>
            <a:r>
              <a:rPr lang="tr-TR" sz="2200" b="1" i="0" u="none" strike="noStrike" baseline="0" dirty="0"/>
              <a:t>4. </a:t>
            </a:r>
            <a:r>
              <a:rPr lang="tr-TR" sz="2200" b="0" i="0" u="none" strike="noStrike" baseline="0" dirty="0"/>
              <a:t>İnsanların ihtiyaçlarını karşılamak için yaptıkları faaliyetlerin tümü.</a:t>
            </a:r>
            <a:br>
              <a:rPr lang="tr-TR" sz="2200" b="0" i="0" u="none" strike="noStrike" baseline="0" dirty="0"/>
            </a:br>
            <a:endParaRPr lang="tr-TR" sz="2200" b="0" i="0" u="none" strike="noStrike" baseline="0" dirty="0"/>
          </a:p>
          <a:p>
            <a:pPr algn="l"/>
            <a:r>
              <a:rPr lang="tr-TR" sz="2200" b="1" i="0" u="none" strike="noStrike" baseline="0" dirty="0"/>
              <a:t>5. </a:t>
            </a:r>
            <a:r>
              <a:rPr lang="tr-TR" sz="2200" b="0" i="0" u="none" strike="noStrike" baseline="0" dirty="0"/>
              <a:t>Yurt dışına çıkışta gerekli olan belge.</a:t>
            </a:r>
            <a:br>
              <a:rPr lang="tr-TR" sz="2200" b="0" i="0" u="none" strike="noStrike" baseline="0" dirty="0"/>
            </a:br>
            <a:endParaRPr lang="tr-TR" sz="2200" b="0" i="0" u="none" strike="noStrike" baseline="0" dirty="0"/>
          </a:p>
        </p:txBody>
      </p:sp>
      <p:sp>
        <p:nvSpPr>
          <p:cNvPr id="6" name="Metin kutusu 5">
            <a:extLst>
              <a:ext uri="{FF2B5EF4-FFF2-40B4-BE49-F238E27FC236}">
                <a16:creationId xmlns:a16="http://schemas.microsoft.com/office/drawing/2014/main" id="{64EAEFB8-B95D-4153-AA7C-FCF900458A43}"/>
              </a:ext>
            </a:extLst>
          </p:cNvPr>
          <p:cNvSpPr txBox="1"/>
          <p:nvPr/>
        </p:nvSpPr>
        <p:spPr>
          <a:xfrm>
            <a:off x="7237926" y="650391"/>
            <a:ext cx="4954073" cy="6186309"/>
          </a:xfrm>
          <a:prstGeom prst="rect">
            <a:avLst/>
          </a:prstGeom>
          <a:solidFill>
            <a:srgbClr val="FEE8E6"/>
          </a:solidFill>
        </p:spPr>
        <p:txBody>
          <a:bodyPr wrap="square" rtlCol="0">
            <a:spAutoFit/>
          </a:bodyPr>
          <a:lstStyle/>
          <a:p>
            <a:pPr algn="l"/>
            <a:r>
              <a:rPr lang="tr-TR" sz="2200" b="1" i="0" u="none" strike="noStrike" baseline="0" dirty="0"/>
              <a:t>6. </a:t>
            </a:r>
            <a:r>
              <a:rPr lang="tr-TR" sz="2200" b="0" i="0" u="none" strike="noStrike" baseline="0" dirty="0"/>
              <a:t>Yeryüzünde, sınırları belli geniş ya da küçük bir bölgedeki insanların toplam sayısı.</a:t>
            </a:r>
          </a:p>
          <a:p>
            <a:pPr algn="l"/>
            <a:endParaRPr lang="tr-TR" sz="2200" b="0" i="0" u="none" strike="noStrike" baseline="0" dirty="0"/>
          </a:p>
          <a:p>
            <a:pPr algn="l"/>
            <a:r>
              <a:rPr lang="tr-TR" sz="2200" b="1" i="0" u="none" strike="noStrike" baseline="0" dirty="0"/>
              <a:t>7. </a:t>
            </a:r>
            <a:r>
              <a:rPr lang="tr-TR" sz="2200" b="0" i="0" u="none" strike="noStrike" baseline="0" dirty="0"/>
              <a:t>Bir yerden bir yere kısa süreliğine gitme.</a:t>
            </a:r>
          </a:p>
          <a:p>
            <a:pPr algn="l"/>
            <a:endParaRPr lang="tr-TR" sz="2200" b="0" i="0" u="none" strike="noStrike" baseline="0" dirty="0"/>
          </a:p>
          <a:p>
            <a:pPr algn="l"/>
            <a:r>
              <a:rPr lang="tr-TR" sz="2200" b="1" i="0" u="none" strike="noStrike" baseline="0" dirty="0"/>
              <a:t>8. </a:t>
            </a:r>
            <a:r>
              <a:rPr lang="tr-TR" sz="2200" b="0" i="0" u="none" strike="noStrike" baseline="0" dirty="0"/>
              <a:t>Göç nedenlerinden biri.</a:t>
            </a:r>
          </a:p>
          <a:p>
            <a:pPr algn="l"/>
            <a:endParaRPr lang="tr-TR" sz="2200" b="0" i="0" u="none" strike="noStrike" baseline="0" dirty="0"/>
          </a:p>
          <a:p>
            <a:pPr algn="l"/>
            <a:r>
              <a:rPr lang="tr-TR" sz="2200" b="1" i="0" u="none" strike="noStrike" baseline="0" dirty="0"/>
              <a:t>9. </a:t>
            </a:r>
            <a:r>
              <a:rPr lang="tr-TR" sz="2200" b="0" i="0" u="none" strike="noStrike" baseline="0" dirty="0"/>
              <a:t>Japonya’nın ve dünyanın en kalabalık şehri.</a:t>
            </a:r>
          </a:p>
          <a:p>
            <a:pPr algn="l"/>
            <a:endParaRPr lang="tr-TR" sz="2200" b="0" i="0" u="none" strike="noStrike" baseline="0" dirty="0"/>
          </a:p>
          <a:p>
            <a:pPr algn="l"/>
            <a:r>
              <a:rPr lang="tr-TR" sz="2200" b="1" i="0" u="none" strike="noStrike" baseline="0" dirty="0"/>
              <a:t>10. </a:t>
            </a:r>
            <a:r>
              <a:rPr lang="tr-TR" sz="2200" b="0" i="0" u="none" strike="noStrike" baseline="0" dirty="0"/>
              <a:t>Ülkemizde, nüfus miktarı gibi resmî istatistikleri hazırlayan kurumun kısa adı.</a:t>
            </a:r>
          </a:p>
          <a:p>
            <a:pPr algn="l"/>
            <a:endParaRPr lang="tr-TR" sz="2200" dirty="0"/>
          </a:p>
          <a:p>
            <a:pPr algn="l"/>
            <a:endParaRPr lang="tr-TR" sz="2200" dirty="0"/>
          </a:p>
          <a:p>
            <a:pPr algn="l"/>
            <a:endParaRPr lang="tr-TR" sz="2200" dirty="0"/>
          </a:p>
          <a:p>
            <a:pPr algn="l"/>
            <a:endParaRPr lang="tr-TR" sz="2200" dirty="0"/>
          </a:p>
        </p:txBody>
      </p:sp>
      <p:sp>
        <p:nvSpPr>
          <p:cNvPr id="15" name="Metin kutusu 14">
            <a:extLst>
              <a:ext uri="{FF2B5EF4-FFF2-40B4-BE49-F238E27FC236}">
                <a16:creationId xmlns:a16="http://schemas.microsoft.com/office/drawing/2014/main" id="{25489C00-C91A-4D3A-B4B0-9BE74B778198}"/>
              </a:ext>
            </a:extLst>
          </p:cNvPr>
          <p:cNvSpPr txBox="1"/>
          <p:nvPr/>
        </p:nvSpPr>
        <p:spPr>
          <a:xfrm>
            <a:off x="444918" y="3596836"/>
            <a:ext cx="2451312" cy="461665"/>
          </a:xfrm>
          <a:prstGeom prst="rect">
            <a:avLst/>
          </a:prstGeom>
          <a:noFill/>
        </p:spPr>
        <p:txBody>
          <a:bodyPr wrap="none" rtlCol="0">
            <a:spAutoFit/>
          </a:bodyPr>
          <a:lstStyle/>
          <a:p>
            <a:r>
              <a:rPr lang="tr-TR" sz="2400" b="1" dirty="0">
                <a:solidFill>
                  <a:srgbClr val="0070C0"/>
                </a:solidFill>
              </a:rPr>
              <a:t>D             P     R    E</a:t>
            </a:r>
          </a:p>
        </p:txBody>
      </p:sp>
      <p:sp>
        <p:nvSpPr>
          <p:cNvPr id="16" name="Metin kutusu 15">
            <a:extLst>
              <a:ext uri="{FF2B5EF4-FFF2-40B4-BE49-F238E27FC236}">
                <a16:creationId xmlns:a16="http://schemas.microsoft.com/office/drawing/2014/main" id="{8E7A48EA-FDAC-4C3E-81D8-62EB063F7577}"/>
              </a:ext>
            </a:extLst>
          </p:cNvPr>
          <p:cNvSpPr txBox="1"/>
          <p:nvPr/>
        </p:nvSpPr>
        <p:spPr>
          <a:xfrm>
            <a:off x="1405678" y="6228909"/>
            <a:ext cx="2013693" cy="461665"/>
          </a:xfrm>
          <a:prstGeom prst="rect">
            <a:avLst/>
          </a:prstGeom>
          <a:noFill/>
        </p:spPr>
        <p:txBody>
          <a:bodyPr wrap="none" rtlCol="0">
            <a:spAutoFit/>
          </a:bodyPr>
          <a:lstStyle/>
          <a:p>
            <a:r>
              <a:rPr lang="tr-TR" sz="2400" b="1" dirty="0">
                <a:solidFill>
                  <a:srgbClr val="0070C0"/>
                </a:solidFill>
              </a:rPr>
              <a:t>Ü      İ      K        </a:t>
            </a:r>
          </a:p>
        </p:txBody>
      </p:sp>
    </p:spTree>
    <p:extLst>
      <p:ext uri="{BB962C8B-B14F-4D97-AF65-F5344CB8AC3E}">
        <p14:creationId xmlns:p14="http://schemas.microsoft.com/office/powerpoint/2010/main" val="1959181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275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up)">
                                      <p:cBhvr>
                                        <p:cTn id="29" dur="275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275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up)">
                                      <p:cBhvr>
                                        <p:cTn id="39" dur="275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up)">
                                      <p:cBhvr>
                                        <p:cTn id="44" dur="275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fade">
                                      <p:cBhvr>
                                        <p:cTn id="49" dur="500"/>
                                        <p:tgtEl>
                                          <p:spTgt spid="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left)">
                                      <p:cBhvr>
                                        <p:cTn id="54" dur="2000"/>
                                        <p:tgtEl>
                                          <p:spTgt spid="12"/>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wipe(up)">
                                      <p:cBhvr>
                                        <p:cTn id="59" dur="2500"/>
                                        <p:tgtEl>
                                          <p:spTgt spid="13"/>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wipe(left)">
                                      <p:cBhvr>
                                        <p:cTn id="64" dur="2000"/>
                                        <p:tgtEl>
                                          <p:spTgt spid="15"/>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left)">
                                      <p:cBhvr>
                                        <p:cTn id="69" dur="2750"/>
                                        <p:tgtEl>
                                          <p:spTgt spid="14"/>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wipe(left)">
                                      <p:cBhvr>
                                        <p:cTn id="74" dur="2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8" grpId="0"/>
      <p:bldP spid="9" grpId="0"/>
      <p:bldP spid="10" grpId="0"/>
      <p:bldP spid="11" grpId="0"/>
      <p:bldP spid="12" grpId="0"/>
      <p:bldP spid="13" grpId="0"/>
      <p:bldP spid="14" grpId="0"/>
      <p:bldP spid="5" grpId="0" animBg="1"/>
      <p:bldP spid="6" grpId="0" animBg="1"/>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2D5FC85-5A19-4BC0-907B-A888D2611CB8}"/>
              </a:ext>
            </a:extLst>
          </p:cNvPr>
          <p:cNvSpPr/>
          <p:nvPr/>
        </p:nvSpPr>
        <p:spPr>
          <a:xfrm>
            <a:off x="0" y="0"/>
            <a:ext cx="12192000" cy="6858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76288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5730A49-C101-4F34-98D2-7054368B84B7}"/>
              </a:ext>
            </a:extLst>
          </p:cNvPr>
          <p:cNvSpPr txBox="1"/>
          <p:nvPr/>
        </p:nvSpPr>
        <p:spPr>
          <a:xfrm>
            <a:off x="72444" y="75925"/>
            <a:ext cx="12020818" cy="1200329"/>
          </a:xfrm>
          <a:prstGeom prst="rect">
            <a:avLst/>
          </a:prstGeom>
          <a:solidFill>
            <a:srgbClr val="FEE8E6"/>
          </a:solidFill>
        </p:spPr>
        <p:txBody>
          <a:bodyPr wrap="square">
            <a:spAutoFit/>
          </a:bodyPr>
          <a:lstStyle/>
          <a:p>
            <a:pPr algn="ctr"/>
            <a:r>
              <a:rPr lang="tr-TR" sz="2400" b="1" i="0" u="none" strike="noStrike" baseline="0" dirty="0"/>
              <a:t>Cümlelerde belirtilen yargıların doğru mu yoksa yanlış mı olduğunu cümlelerin başındaki</a:t>
            </a:r>
          </a:p>
          <a:p>
            <a:pPr algn="ctr"/>
            <a:r>
              <a:rPr lang="tr-TR" sz="2400" b="1" i="0" u="none" strike="noStrike" baseline="0" dirty="0"/>
              <a:t>kutulara “</a:t>
            </a:r>
            <a:r>
              <a:rPr lang="tr-TR" sz="2400" b="1" i="0" u="none" strike="noStrike" baseline="0" dirty="0">
                <a:solidFill>
                  <a:srgbClr val="00B050"/>
                </a:solidFill>
              </a:rPr>
              <a:t>D</a:t>
            </a:r>
            <a:r>
              <a:rPr lang="tr-TR" sz="2400" b="1" i="0" u="none" strike="noStrike" baseline="0" dirty="0"/>
              <a:t>” ya da “</a:t>
            </a:r>
            <a:r>
              <a:rPr lang="tr-TR" sz="2400" b="1" i="0" u="none" strike="noStrike" baseline="0" dirty="0">
                <a:solidFill>
                  <a:srgbClr val="FF0000"/>
                </a:solidFill>
              </a:rPr>
              <a:t>Y</a:t>
            </a:r>
            <a:r>
              <a:rPr lang="tr-TR" sz="2400" b="1" i="0" u="none" strike="noStrike" baseline="0" dirty="0"/>
              <a:t>” yazarak belirtiniz. Yanlış olduğunu düşündüğünüz yargıların doğrularını cümlelerin altlarındaki boşluklara yazınız.</a:t>
            </a:r>
            <a:endParaRPr lang="tr-TR" sz="2400" dirty="0"/>
          </a:p>
        </p:txBody>
      </p:sp>
      <p:sp>
        <p:nvSpPr>
          <p:cNvPr id="7" name="Metin kutusu 6">
            <a:extLst>
              <a:ext uri="{FF2B5EF4-FFF2-40B4-BE49-F238E27FC236}">
                <a16:creationId xmlns:a16="http://schemas.microsoft.com/office/drawing/2014/main" id="{27C3681C-AE63-4B72-89FE-90D0C55FB3F6}"/>
              </a:ext>
            </a:extLst>
          </p:cNvPr>
          <p:cNvSpPr txBox="1"/>
          <p:nvPr/>
        </p:nvSpPr>
        <p:spPr>
          <a:xfrm>
            <a:off x="1080213" y="1489778"/>
            <a:ext cx="10639561" cy="769441"/>
          </a:xfrm>
          <a:prstGeom prst="rect">
            <a:avLst/>
          </a:prstGeom>
          <a:noFill/>
        </p:spPr>
        <p:txBody>
          <a:bodyPr wrap="square">
            <a:spAutoFit/>
          </a:bodyPr>
          <a:lstStyle/>
          <a:p>
            <a:pPr algn="l"/>
            <a:r>
              <a:rPr lang="tr-TR" sz="2200" b="1" i="0" u="none" strike="noStrike" baseline="0" dirty="0">
                <a:latin typeface="Arial Black" panose="020B0A04020102020204" pitchFamily="34" charset="0"/>
              </a:rPr>
              <a:t>1. </a:t>
            </a:r>
            <a:r>
              <a:rPr lang="tr-TR" sz="2200" b="0" i="0" u="none" strike="noStrike" baseline="0" dirty="0"/>
              <a:t>İnsanların sivil toplum kuruluşlarında çalışma özgürlüğünün olması yerleşmeyi etkileyen</a:t>
            </a:r>
            <a:br>
              <a:rPr lang="tr-TR" sz="2200" b="0" i="0" u="none" strike="noStrike" baseline="0" dirty="0"/>
            </a:br>
            <a:r>
              <a:rPr lang="tr-TR" sz="2200" b="0" i="0" u="none" strike="noStrike" baseline="0" dirty="0"/>
              <a:t>      etmenlerden</a:t>
            </a:r>
            <a:r>
              <a:rPr lang="tr-TR" sz="2200" dirty="0"/>
              <a:t> </a:t>
            </a:r>
            <a:r>
              <a:rPr lang="tr-TR" sz="2200" b="0" i="0" u="none" strike="noStrike" baseline="0" dirty="0"/>
              <a:t>biridir.</a:t>
            </a:r>
            <a:endParaRPr lang="tr-TR" sz="2200" dirty="0"/>
          </a:p>
        </p:txBody>
      </p:sp>
      <p:sp>
        <p:nvSpPr>
          <p:cNvPr id="8" name="Oval 7">
            <a:extLst>
              <a:ext uri="{FF2B5EF4-FFF2-40B4-BE49-F238E27FC236}">
                <a16:creationId xmlns:a16="http://schemas.microsoft.com/office/drawing/2014/main" id="{7CCAA80A-1B32-48E5-8249-64682E6BD8E1}"/>
              </a:ext>
            </a:extLst>
          </p:cNvPr>
          <p:cNvSpPr/>
          <p:nvPr/>
        </p:nvSpPr>
        <p:spPr>
          <a:xfrm>
            <a:off x="238259" y="1489778"/>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Oval 8">
            <a:extLst>
              <a:ext uri="{FF2B5EF4-FFF2-40B4-BE49-F238E27FC236}">
                <a16:creationId xmlns:a16="http://schemas.microsoft.com/office/drawing/2014/main" id="{CDBE8AE9-F82C-46A1-9F78-AFDC7F9A4C0D}"/>
              </a:ext>
            </a:extLst>
          </p:cNvPr>
          <p:cNvSpPr/>
          <p:nvPr/>
        </p:nvSpPr>
        <p:spPr>
          <a:xfrm>
            <a:off x="238254" y="1489778"/>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a:solidFill>
                  <a:srgbClr val="FF0000"/>
                </a:solidFill>
              </a:rPr>
              <a:t>Y</a:t>
            </a:r>
          </a:p>
        </p:txBody>
      </p:sp>
      <p:sp>
        <p:nvSpPr>
          <p:cNvPr id="11" name="Metin kutusu 10">
            <a:extLst>
              <a:ext uri="{FF2B5EF4-FFF2-40B4-BE49-F238E27FC236}">
                <a16:creationId xmlns:a16="http://schemas.microsoft.com/office/drawing/2014/main" id="{F2247D89-E442-4C93-AE30-4C1638C273C7}"/>
              </a:ext>
            </a:extLst>
          </p:cNvPr>
          <p:cNvSpPr txBox="1"/>
          <p:nvPr/>
        </p:nvSpPr>
        <p:spPr>
          <a:xfrm>
            <a:off x="1080213" y="3697890"/>
            <a:ext cx="10414181" cy="430887"/>
          </a:xfrm>
          <a:prstGeom prst="rect">
            <a:avLst/>
          </a:prstGeom>
          <a:noFill/>
        </p:spPr>
        <p:txBody>
          <a:bodyPr wrap="square">
            <a:spAutoFit/>
          </a:bodyPr>
          <a:lstStyle/>
          <a:p>
            <a:r>
              <a:rPr lang="tr-TR" sz="2200" b="1" i="0" u="none" strike="noStrike" baseline="0" dirty="0">
                <a:latin typeface="Arial Black" panose="020B0A04020102020204" pitchFamily="34" charset="0"/>
              </a:rPr>
              <a:t>2. </a:t>
            </a:r>
            <a:r>
              <a:rPr lang="tr-TR" sz="2200" b="0" i="0" u="none" strike="noStrike" baseline="0" dirty="0"/>
              <a:t>Doğum oranlarının ölüm oranlarından fazla olması nüfusu artıran bir etkendir.</a:t>
            </a:r>
            <a:endParaRPr lang="tr-TR" sz="2200" dirty="0"/>
          </a:p>
        </p:txBody>
      </p:sp>
      <p:sp>
        <p:nvSpPr>
          <p:cNvPr id="12" name="Oval 11">
            <a:extLst>
              <a:ext uri="{FF2B5EF4-FFF2-40B4-BE49-F238E27FC236}">
                <a16:creationId xmlns:a16="http://schemas.microsoft.com/office/drawing/2014/main" id="{39E0CCDA-46BB-4952-96BF-DDE5D6F02C89}"/>
              </a:ext>
            </a:extLst>
          </p:cNvPr>
          <p:cNvSpPr/>
          <p:nvPr/>
        </p:nvSpPr>
        <p:spPr>
          <a:xfrm>
            <a:off x="206059" y="3572043"/>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Oval 12">
            <a:extLst>
              <a:ext uri="{FF2B5EF4-FFF2-40B4-BE49-F238E27FC236}">
                <a16:creationId xmlns:a16="http://schemas.microsoft.com/office/drawing/2014/main" id="{64BD3FEA-B7FB-48EA-8E25-0B1470E38960}"/>
              </a:ext>
            </a:extLst>
          </p:cNvPr>
          <p:cNvSpPr/>
          <p:nvPr/>
        </p:nvSpPr>
        <p:spPr>
          <a:xfrm>
            <a:off x="206059" y="3572043"/>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a:solidFill>
                  <a:srgbClr val="00B050"/>
                </a:solidFill>
              </a:rPr>
              <a:t>D</a:t>
            </a:r>
          </a:p>
        </p:txBody>
      </p:sp>
      <p:sp>
        <p:nvSpPr>
          <p:cNvPr id="14" name="Oval 13">
            <a:extLst>
              <a:ext uri="{FF2B5EF4-FFF2-40B4-BE49-F238E27FC236}">
                <a16:creationId xmlns:a16="http://schemas.microsoft.com/office/drawing/2014/main" id="{D5AF7E86-9B35-4231-B6A5-B6B7790F80CA}"/>
              </a:ext>
            </a:extLst>
          </p:cNvPr>
          <p:cNvSpPr/>
          <p:nvPr/>
        </p:nvSpPr>
        <p:spPr>
          <a:xfrm>
            <a:off x="238256" y="5195380"/>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Metin kutusu 14">
            <a:extLst>
              <a:ext uri="{FF2B5EF4-FFF2-40B4-BE49-F238E27FC236}">
                <a16:creationId xmlns:a16="http://schemas.microsoft.com/office/drawing/2014/main" id="{50DA3794-CBB0-437C-B868-D98EB84831B2}"/>
              </a:ext>
            </a:extLst>
          </p:cNvPr>
          <p:cNvSpPr txBox="1"/>
          <p:nvPr/>
        </p:nvSpPr>
        <p:spPr>
          <a:xfrm>
            <a:off x="1463711" y="2392410"/>
            <a:ext cx="9362884" cy="400110"/>
          </a:xfrm>
          <a:prstGeom prst="rect">
            <a:avLst/>
          </a:prstGeom>
          <a:noFill/>
        </p:spPr>
        <p:txBody>
          <a:bodyPr wrap="none" rtlCol="0">
            <a:spAutoFit/>
          </a:bodyPr>
          <a:lstStyle/>
          <a:p>
            <a:r>
              <a:rPr lang="tr-TR" sz="2000" b="1" dirty="0">
                <a:solidFill>
                  <a:srgbClr val="00B0F0"/>
                </a:solidFill>
              </a:rPr>
              <a:t>Açıklama: </a:t>
            </a:r>
            <a:r>
              <a:rPr lang="tr-TR" sz="2000" dirty="0"/>
              <a:t>Sivil toplum kuruluşlarında çalışmanın yerleşme ile herhangi bir alakası yoktur.</a:t>
            </a:r>
          </a:p>
        </p:txBody>
      </p:sp>
      <p:sp>
        <p:nvSpPr>
          <p:cNvPr id="17" name="Metin kutusu 16">
            <a:extLst>
              <a:ext uri="{FF2B5EF4-FFF2-40B4-BE49-F238E27FC236}">
                <a16:creationId xmlns:a16="http://schemas.microsoft.com/office/drawing/2014/main" id="{2EFD0B71-2B68-4B5B-9B13-45A577843DA9}"/>
              </a:ext>
            </a:extLst>
          </p:cNvPr>
          <p:cNvSpPr txBox="1"/>
          <p:nvPr/>
        </p:nvSpPr>
        <p:spPr>
          <a:xfrm>
            <a:off x="1080213" y="5195380"/>
            <a:ext cx="10639560" cy="769441"/>
          </a:xfrm>
          <a:prstGeom prst="rect">
            <a:avLst/>
          </a:prstGeom>
          <a:noFill/>
        </p:spPr>
        <p:txBody>
          <a:bodyPr wrap="square">
            <a:spAutoFit/>
          </a:bodyPr>
          <a:lstStyle/>
          <a:p>
            <a:pPr algn="l"/>
            <a:r>
              <a:rPr lang="tr-TR" sz="2200" b="1" i="0" u="none" strike="noStrike" baseline="0" dirty="0">
                <a:latin typeface="Arial Black" panose="020B0A04020102020204" pitchFamily="34" charset="0"/>
              </a:rPr>
              <a:t>3. </a:t>
            </a:r>
            <a:r>
              <a:rPr lang="tr-TR" sz="2200" b="0" i="0" u="none" strike="noStrike" baseline="0" dirty="0"/>
              <a:t>Ülkemizin doğusundaki ekonomik faaliyetlerin çeşitliliği batısına göre daha az </a:t>
            </a:r>
            <a:br>
              <a:rPr lang="tr-TR" sz="2200" b="0" i="0" u="none" strike="noStrike" baseline="0" dirty="0"/>
            </a:br>
            <a:r>
              <a:rPr lang="tr-TR" sz="2200" b="0" i="0" u="none" strike="noStrike" baseline="0" dirty="0"/>
              <a:t>      olduğundan buradaki nüfus daha azdır.</a:t>
            </a:r>
            <a:endParaRPr lang="tr-TR" sz="2200" dirty="0"/>
          </a:p>
        </p:txBody>
      </p:sp>
      <p:sp>
        <p:nvSpPr>
          <p:cNvPr id="18" name="Oval 17">
            <a:extLst>
              <a:ext uri="{FF2B5EF4-FFF2-40B4-BE49-F238E27FC236}">
                <a16:creationId xmlns:a16="http://schemas.microsoft.com/office/drawing/2014/main" id="{AEE51627-9E59-46A7-AD43-245B3B8ACF40}"/>
              </a:ext>
            </a:extLst>
          </p:cNvPr>
          <p:cNvSpPr/>
          <p:nvPr/>
        </p:nvSpPr>
        <p:spPr>
          <a:xfrm>
            <a:off x="244693" y="5195380"/>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a:solidFill>
                  <a:srgbClr val="00B050"/>
                </a:solidFill>
              </a:rPr>
              <a:t>D</a:t>
            </a:r>
          </a:p>
        </p:txBody>
      </p:sp>
    </p:spTree>
    <p:extLst>
      <p:ext uri="{BB962C8B-B14F-4D97-AF65-F5344CB8AC3E}">
        <p14:creationId xmlns:p14="http://schemas.microsoft.com/office/powerpoint/2010/main" val="139348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2000"/>
                                        <p:tgtEl>
                                          <p:spTgt spid="9"/>
                                        </p:tgtEl>
                                      </p:cBhvr>
                                    </p:animEffect>
                                    <p:anim calcmode="lin" valueType="num">
                                      <p:cBhvr>
                                        <p:cTn id="33" dur="2000" fill="hold"/>
                                        <p:tgtEl>
                                          <p:spTgt spid="9"/>
                                        </p:tgtEl>
                                        <p:attrNameLst>
                                          <p:attrName>ppt_w</p:attrName>
                                        </p:attrNameLst>
                                      </p:cBhvr>
                                      <p:tavLst>
                                        <p:tav tm="0" fmla="#ppt_w*sin(2.5*pi*$)">
                                          <p:val>
                                            <p:fltVal val="0"/>
                                          </p:val>
                                        </p:tav>
                                        <p:tav tm="100000">
                                          <p:val>
                                            <p:fltVal val="1"/>
                                          </p:val>
                                        </p:tav>
                                      </p:tavLst>
                                    </p:anim>
                                    <p:anim calcmode="lin" valueType="num">
                                      <p:cBhvr>
                                        <p:cTn id="34"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45"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2000"/>
                                        <p:tgtEl>
                                          <p:spTgt spid="13"/>
                                        </p:tgtEl>
                                      </p:cBhvr>
                                    </p:animEffect>
                                    <p:anim calcmode="lin" valueType="num">
                                      <p:cBhvr>
                                        <p:cTn id="45" dur="2000" fill="hold"/>
                                        <p:tgtEl>
                                          <p:spTgt spid="13"/>
                                        </p:tgtEl>
                                        <p:attrNameLst>
                                          <p:attrName>ppt_w</p:attrName>
                                        </p:attrNameLst>
                                      </p:cBhvr>
                                      <p:tavLst>
                                        <p:tav tm="0" fmla="#ppt_w*sin(2.5*pi*$)">
                                          <p:val>
                                            <p:fltVal val="0"/>
                                          </p:val>
                                        </p:tav>
                                        <p:tav tm="100000">
                                          <p:val>
                                            <p:fltVal val="1"/>
                                          </p:val>
                                        </p:tav>
                                      </p:tavLst>
                                    </p:anim>
                                    <p:anim calcmode="lin" valueType="num">
                                      <p:cBhvr>
                                        <p:cTn id="46" dur="20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45"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fade">
                                      <p:cBhvr>
                                        <p:cTn id="51" dur="2000"/>
                                        <p:tgtEl>
                                          <p:spTgt spid="18"/>
                                        </p:tgtEl>
                                      </p:cBhvr>
                                    </p:animEffect>
                                    <p:anim calcmode="lin" valueType="num">
                                      <p:cBhvr>
                                        <p:cTn id="52" dur="2000" fill="hold"/>
                                        <p:tgtEl>
                                          <p:spTgt spid="18"/>
                                        </p:tgtEl>
                                        <p:attrNameLst>
                                          <p:attrName>ppt_w</p:attrName>
                                        </p:attrNameLst>
                                      </p:cBhvr>
                                      <p:tavLst>
                                        <p:tav tm="0" fmla="#ppt_w*sin(2.5*pi*$)">
                                          <p:val>
                                            <p:fltVal val="0"/>
                                          </p:val>
                                        </p:tav>
                                        <p:tav tm="100000">
                                          <p:val>
                                            <p:fltVal val="1"/>
                                          </p:val>
                                        </p:tav>
                                      </p:tavLst>
                                    </p:anim>
                                    <p:anim calcmode="lin" valueType="num">
                                      <p:cBhvr>
                                        <p:cTn id="53" dur="2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P spid="9" grpId="0" animBg="1"/>
      <p:bldP spid="11" grpId="0"/>
      <p:bldP spid="12" grpId="0" animBg="1"/>
      <p:bldP spid="13" grpId="0" animBg="1"/>
      <p:bldP spid="14" grpId="0" animBg="1"/>
      <p:bldP spid="15" grpId="0"/>
      <p:bldP spid="17" grpId="0"/>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CE667874-0728-462C-8166-3D141A0973F6}"/>
              </a:ext>
            </a:extLst>
          </p:cNvPr>
          <p:cNvSpPr txBox="1"/>
          <p:nvPr/>
        </p:nvSpPr>
        <p:spPr>
          <a:xfrm>
            <a:off x="72444" y="75925"/>
            <a:ext cx="12020818" cy="1200329"/>
          </a:xfrm>
          <a:prstGeom prst="rect">
            <a:avLst/>
          </a:prstGeom>
          <a:solidFill>
            <a:srgbClr val="FEE8E6"/>
          </a:solidFill>
        </p:spPr>
        <p:txBody>
          <a:bodyPr wrap="square">
            <a:spAutoFit/>
          </a:bodyPr>
          <a:lstStyle/>
          <a:p>
            <a:pPr algn="ctr"/>
            <a:r>
              <a:rPr lang="tr-TR" sz="2400" b="1" i="0" u="none" strike="noStrike" baseline="0" dirty="0"/>
              <a:t>Cümlelerde belirtilen yargıların doğru mu yoksa yanlış mı olduğunu cümlelerin başındaki</a:t>
            </a:r>
          </a:p>
          <a:p>
            <a:pPr algn="ctr"/>
            <a:r>
              <a:rPr lang="tr-TR" sz="2400" b="1" i="0" u="none" strike="noStrike" baseline="0" dirty="0"/>
              <a:t>kutulara “</a:t>
            </a:r>
            <a:r>
              <a:rPr lang="tr-TR" sz="2400" b="1" i="0" u="none" strike="noStrike" baseline="0" dirty="0">
                <a:solidFill>
                  <a:srgbClr val="00B050"/>
                </a:solidFill>
              </a:rPr>
              <a:t>D</a:t>
            </a:r>
            <a:r>
              <a:rPr lang="tr-TR" sz="2400" b="1" i="0" u="none" strike="noStrike" baseline="0" dirty="0"/>
              <a:t>” ya da “</a:t>
            </a:r>
            <a:r>
              <a:rPr lang="tr-TR" sz="2400" b="1" i="0" u="none" strike="noStrike" baseline="0" dirty="0">
                <a:solidFill>
                  <a:srgbClr val="FF0000"/>
                </a:solidFill>
              </a:rPr>
              <a:t>Y</a:t>
            </a:r>
            <a:r>
              <a:rPr lang="tr-TR" sz="2400" b="1" i="0" u="none" strike="noStrike" baseline="0" dirty="0"/>
              <a:t>” yazarak belirtiniz. Yanlış olduğunu düşündüğünüz yargıların doğrularını cümlelerin altlarındaki boşluklara yazınız.</a:t>
            </a:r>
            <a:endParaRPr lang="tr-TR" sz="2400" dirty="0"/>
          </a:p>
        </p:txBody>
      </p:sp>
      <p:sp>
        <p:nvSpPr>
          <p:cNvPr id="4" name="Metin kutusu 3">
            <a:extLst>
              <a:ext uri="{FF2B5EF4-FFF2-40B4-BE49-F238E27FC236}">
                <a16:creationId xmlns:a16="http://schemas.microsoft.com/office/drawing/2014/main" id="{F1462A03-1DA9-4A26-9B94-25F786DF6332}"/>
              </a:ext>
            </a:extLst>
          </p:cNvPr>
          <p:cNvSpPr txBox="1"/>
          <p:nvPr/>
        </p:nvSpPr>
        <p:spPr>
          <a:xfrm>
            <a:off x="1064120" y="1753551"/>
            <a:ext cx="9406406" cy="769441"/>
          </a:xfrm>
          <a:prstGeom prst="rect">
            <a:avLst/>
          </a:prstGeom>
          <a:noFill/>
        </p:spPr>
        <p:txBody>
          <a:bodyPr wrap="square">
            <a:spAutoFit/>
          </a:bodyPr>
          <a:lstStyle/>
          <a:p>
            <a:r>
              <a:rPr lang="tr-TR" sz="2200" b="1" i="0" u="none" strike="noStrike" baseline="0" dirty="0">
                <a:latin typeface="Arial Black" panose="020B0A04020102020204" pitchFamily="34" charset="0"/>
              </a:rPr>
              <a:t>4. </a:t>
            </a:r>
            <a:r>
              <a:rPr lang="tr-TR" sz="2200" b="0" i="0" u="none" strike="noStrike" baseline="0" dirty="0"/>
              <a:t>Göç herhangi bir neden olmaksızın uzun süre başka bir yerde yaşamak için </a:t>
            </a:r>
            <a:br>
              <a:rPr lang="tr-TR" sz="2200" b="0" i="0" u="none" strike="noStrike" baseline="0" dirty="0"/>
            </a:br>
            <a:r>
              <a:rPr lang="tr-TR" sz="2200" b="0" i="0" u="none" strike="noStrike" baseline="0" dirty="0"/>
              <a:t>      yapılan yer değiştirme durumudur.</a:t>
            </a:r>
            <a:endParaRPr lang="tr-TR" sz="2200" dirty="0"/>
          </a:p>
        </p:txBody>
      </p:sp>
      <p:sp>
        <p:nvSpPr>
          <p:cNvPr id="5" name="Oval 4">
            <a:extLst>
              <a:ext uri="{FF2B5EF4-FFF2-40B4-BE49-F238E27FC236}">
                <a16:creationId xmlns:a16="http://schemas.microsoft.com/office/drawing/2014/main" id="{5A96CF3F-9DFF-4A5C-A7A0-A8ECCE6C766C}"/>
              </a:ext>
            </a:extLst>
          </p:cNvPr>
          <p:cNvSpPr/>
          <p:nvPr/>
        </p:nvSpPr>
        <p:spPr>
          <a:xfrm>
            <a:off x="265629" y="1796982"/>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val 5">
            <a:extLst>
              <a:ext uri="{FF2B5EF4-FFF2-40B4-BE49-F238E27FC236}">
                <a16:creationId xmlns:a16="http://schemas.microsoft.com/office/drawing/2014/main" id="{D413AE1E-A1AF-4F0E-8E32-DE0E10ADDCF9}"/>
              </a:ext>
            </a:extLst>
          </p:cNvPr>
          <p:cNvSpPr/>
          <p:nvPr/>
        </p:nvSpPr>
        <p:spPr>
          <a:xfrm>
            <a:off x="265627" y="4473937"/>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val 6">
            <a:extLst>
              <a:ext uri="{FF2B5EF4-FFF2-40B4-BE49-F238E27FC236}">
                <a16:creationId xmlns:a16="http://schemas.microsoft.com/office/drawing/2014/main" id="{8994CDCB-874B-4213-AF35-6D6E78A32080}"/>
              </a:ext>
            </a:extLst>
          </p:cNvPr>
          <p:cNvSpPr/>
          <p:nvPr/>
        </p:nvSpPr>
        <p:spPr>
          <a:xfrm>
            <a:off x="265625" y="1796981"/>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a:solidFill>
                  <a:srgbClr val="FF0000"/>
                </a:solidFill>
              </a:rPr>
              <a:t>Y</a:t>
            </a:r>
          </a:p>
        </p:txBody>
      </p:sp>
      <p:sp>
        <p:nvSpPr>
          <p:cNvPr id="8" name="Metin kutusu 7">
            <a:extLst>
              <a:ext uri="{FF2B5EF4-FFF2-40B4-BE49-F238E27FC236}">
                <a16:creationId xmlns:a16="http://schemas.microsoft.com/office/drawing/2014/main" id="{FDCC0DAB-A90F-4C22-B16B-67071CE34304}"/>
              </a:ext>
            </a:extLst>
          </p:cNvPr>
          <p:cNvSpPr txBox="1"/>
          <p:nvPr/>
        </p:nvSpPr>
        <p:spPr>
          <a:xfrm>
            <a:off x="1463711" y="2688624"/>
            <a:ext cx="9729971" cy="707886"/>
          </a:xfrm>
          <a:prstGeom prst="rect">
            <a:avLst/>
          </a:prstGeom>
          <a:noFill/>
        </p:spPr>
        <p:txBody>
          <a:bodyPr wrap="none" rtlCol="0">
            <a:spAutoFit/>
          </a:bodyPr>
          <a:lstStyle/>
          <a:p>
            <a:r>
              <a:rPr lang="tr-TR" sz="2000" b="1" dirty="0">
                <a:solidFill>
                  <a:srgbClr val="00B0F0"/>
                </a:solidFill>
              </a:rPr>
              <a:t>Açıklama: </a:t>
            </a:r>
            <a:r>
              <a:rPr lang="tr-TR" sz="2000" dirty="0"/>
              <a:t>Yaşamda herhangi bir şeyin sebebinin olmaması düşünülemeyeceği gibi göç etme</a:t>
            </a:r>
            <a:br>
              <a:rPr lang="tr-TR" sz="2000" dirty="0"/>
            </a:br>
            <a:r>
              <a:rPr lang="tr-TR" sz="2000" dirty="0"/>
              <a:t>                    davranışları da sebepsiz olamazlar.</a:t>
            </a:r>
          </a:p>
        </p:txBody>
      </p:sp>
      <p:sp>
        <p:nvSpPr>
          <p:cNvPr id="10" name="Metin kutusu 9">
            <a:extLst>
              <a:ext uri="{FF2B5EF4-FFF2-40B4-BE49-F238E27FC236}">
                <a16:creationId xmlns:a16="http://schemas.microsoft.com/office/drawing/2014/main" id="{C213F3C8-AE10-4F0B-BE89-F10B8E7588FF}"/>
              </a:ext>
            </a:extLst>
          </p:cNvPr>
          <p:cNvSpPr txBox="1"/>
          <p:nvPr/>
        </p:nvSpPr>
        <p:spPr>
          <a:xfrm>
            <a:off x="1064119" y="4599784"/>
            <a:ext cx="8813977" cy="430887"/>
          </a:xfrm>
          <a:prstGeom prst="rect">
            <a:avLst/>
          </a:prstGeom>
          <a:noFill/>
        </p:spPr>
        <p:txBody>
          <a:bodyPr wrap="square">
            <a:spAutoFit/>
          </a:bodyPr>
          <a:lstStyle/>
          <a:p>
            <a:r>
              <a:rPr lang="tr-TR" sz="2200" b="1" i="0" u="none" strike="noStrike" baseline="0" dirty="0">
                <a:latin typeface="Arial Black" panose="020B0A04020102020204" pitchFamily="34" charset="0"/>
              </a:rPr>
              <a:t>5. </a:t>
            </a:r>
            <a:r>
              <a:rPr lang="tr-TR" sz="2200" b="0" i="0" u="none" strike="noStrike" baseline="0" dirty="0"/>
              <a:t>Anayasa’ya göre yerleşme hürriyeti hiçbir şekilde kısıtlanamaz.</a:t>
            </a:r>
            <a:endParaRPr lang="tr-TR" sz="2200" dirty="0"/>
          </a:p>
        </p:txBody>
      </p:sp>
      <p:sp>
        <p:nvSpPr>
          <p:cNvPr id="11" name="Oval 10">
            <a:extLst>
              <a:ext uri="{FF2B5EF4-FFF2-40B4-BE49-F238E27FC236}">
                <a16:creationId xmlns:a16="http://schemas.microsoft.com/office/drawing/2014/main" id="{2F845D56-8DD0-44B5-9614-85B509A0BAB0}"/>
              </a:ext>
            </a:extLst>
          </p:cNvPr>
          <p:cNvSpPr/>
          <p:nvPr/>
        </p:nvSpPr>
        <p:spPr>
          <a:xfrm>
            <a:off x="265625" y="4473937"/>
            <a:ext cx="721217" cy="68258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a:solidFill>
                  <a:srgbClr val="FF0000"/>
                </a:solidFill>
              </a:rPr>
              <a:t>Y</a:t>
            </a:r>
          </a:p>
        </p:txBody>
      </p:sp>
      <p:sp>
        <p:nvSpPr>
          <p:cNvPr id="12" name="Metin kutusu 11">
            <a:extLst>
              <a:ext uri="{FF2B5EF4-FFF2-40B4-BE49-F238E27FC236}">
                <a16:creationId xmlns:a16="http://schemas.microsoft.com/office/drawing/2014/main" id="{A972C495-8D9C-4153-B3DB-577213C4CAC4}"/>
              </a:ext>
            </a:extLst>
          </p:cNvPr>
          <p:cNvSpPr txBox="1"/>
          <p:nvPr/>
        </p:nvSpPr>
        <p:spPr>
          <a:xfrm>
            <a:off x="1463710" y="5275131"/>
            <a:ext cx="10221260" cy="707886"/>
          </a:xfrm>
          <a:prstGeom prst="rect">
            <a:avLst/>
          </a:prstGeom>
          <a:noFill/>
        </p:spPr>
        <p:txBody>
          <a:bodyPr wrap="none" rtlCol="0">
            <a:spAutoFit/>
          </a:bodyPr>
          <a:lstStyle/>
          <a:p>
            <a:r>
              <a:rPr lang="tr-TR" sz="2000" b="1" dirty="0">
                <a:solidFill>
                  <a:srgbClr val="00B0F0"/>
                </a:solidFill>
              </a:rPr>
              <a:t>Açıklama: </a:t>
            </a:r>
            <a:r>
              <a:rPr lang="tr-TR" sz="2000" dirty="0"/>
              <a:t>Yerleşme hürriyeti temel haklardan olup suç, terör, savaş ve kamu çıkarının gözetilmek</a:t>
            </a:r>
            <a:br>
              <a:rPr lang="tr-TR" sz="2000" dirty="0"/>
            </a:br>
            <a:r>
              <a:rPr lang="tr-TR" sz="2000" dirty="0"/>
              <a:t>                   zorunda olduğu durumlarda kısıtlanabilir.</a:t>
            </a:r>
          </a:p>
        </p:txBody>
      </p:sp>
    </p:spTree>
    <p:extLst>
      <p:ext uri="{BB962C8B-B14F-4D97-AF65-F5344CB8AC3E}">
        <p14:creationId xmlns:p14="http://schemas.microsoft.com/office/powerpoint/2010/main" val="289950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2000"/>
                                        <p:tgtEl>
                                          <p:spTgt spid="11"/>
                                        </p:tgtEl>
                                      </p:cBhvr>
                                    </p:animEffect>
                                    <p:anim calcmode="lin" valueType="num">
                                      <p:cBhvr>
                                        <p:cTn id="34" dur="2000" fill="hold"/>
                                        <p:tgtEl>
                                          <p:spTgt spid="11"/>
                                        </p:tgtEl>
                                        <p:attrNameLst>
                                          <p:attrName>ppt_w</p:attrName>
                                        </p:attrNameLst>
                                      </p:cBhvr>
                                      <p:tavLst>
                                        <p:tav tm="0" fmla="#ppt_w*sin(2.5*pi*$)">
                                          <p:val>
                                            <p:fltVal val="0"/>
                                          </p:val>
                                        </p:tav>
                                        <p:tav tm="100000">
                                          <p:val>
                                            <p:fltVal val="1"/>
                                          </p:val>
                                        </p:tav>
                                      </p:tavLst>
                                    </p:anim>
                                    <p:anim calcmode="lin" valueType="num">
                                      <p:cBhvr>
                                        <p:cTn id="35" dur="2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p:bldP spid="10" grpId="0"/>
      <p:bldP spid="11" grpId="0" animBg="1"/>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BCCAA865-AA00-42AB-BB45-7273C90FCAC0}"/>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Aşağıdaki cümleleri kutucukta verilenleri kullanarak doğru olarak tamamlayınız.</a:t>
            </a:r>
            <a:endParaRPr lang="tr-TR" sz="3200" dirty="0"/>
          </a:p>
        </p:txBody>
      </p:sp>
      <p:sp>
        <p:nvSpPr>
          <p:cNvPr id="4" name="Metin kutusu 3">
            <a:extLst>
              <a:ext uri="{FF2B5EF4-FFF2-40B4-BE49-F238E27FC236}">
                <a16:creationId xmlns:a16="http://schemas.microsoft.com/office/drawing/2014/main" id="{BB96ECE6-CFD2-4C6B-B1F4-812DFB75EE2D}"/>
              </a:ext>
            </a:extLst>
          </p:cNvPr>
          <p:cNvSpPr txBox="1"/>
          <p:nvPr/>
        </p:nvSpPr>
        <p:spPr>
          <a:xfrm>
            <a:off x="252748" y="2082380"/>
            <a:ext cx="11518541" cy="430887"/>
          </a:xfrm>
          <a:prstGeom prst="rect">
            <a:avLst/>
          </a:prstGeom>
          <a:noFill/>
        </p:spPr>
        <p:txBody>
          <a:bodyPr wrap="square">
            <a:spAutoFit/>
          </a:bodyPr>
          <a:lstStyle/>
          <a:p>
            <a:r>
              <a:rPr lang="tr-TR" sz="2200" b="1" i="0" u="none" strike="noStrike" baseline="0" dirty="0"/>
              <a:t>6. </a:t>
            </a:r>
            <a:r>
              <a:rPr lang="tr-TR" sz="2200" b="0" i="0" u="none" strike="noStrike" baseline="0" dirty="0"/>
              <a:t>Nehir kenarları ve deniz kıyıları __________________ için tercih edilen yerlerdendir.</a:t>
            </a:r>
            <a:endParaRPr lang="tr-TR" sz="2200" dirty="0"/>
          </a:p>
        </p:txBody>
      </p:sp>
      <p:sp>
        <p:nvSpPr>
          <p:cNvPr id="8" name="Metin kutusu 7">
            <a:extLst>
              <a:ext uri="{FF2B5EF4-FFF2-40B4-BE49-F238E27FC236}">
                <a16:creationId xmlns:a16="http://schemas.microsoft.com/office/drawing/2014/main" id="{17680664-D4BB-4F16-983C-1B14955BF470}"/>
              </a:ext>
            </a:extLst>
          </p:cNvPr>
          <p:cNvSpPr txBox="1"/>
          <p:nvPr/>
        </p:nvSpPr>
        <p:spPr>
          <a:xfrm>
            <a:off x="633480" y="811057"/>
            <a:ext cx="1762795" cy="430887"/>
          </a:xfrm>
          <a:prstGeom prst="rect">
            <a:avLst/>
          </a:prstGeom>
          <a:noFill/>
        </p:spPr>
        <p:txBody>
          <a:bodyPr wrap="square">
            <a:spAutoFit/>
          </a:bodyPr>
          <a:lstStyle/>
          <a:p>
            <a:r>
              <a:rPr lang="tr-TR" sz="2200" b="1" i="0" u="none" strike="noStrike" baseline="0" dirty="0"/>
              <a:t>ticaret yolları</a:t>
            </a:r>
            <a:endParaRPr lang="tr-TR" sz="2200" dirty="0"/>
          </a:p>
        </p:txBody>
      </p:sp>
      <p:sp>
        <p:nvSpPr>
          <p:cNvPr id="10" name="Metin kutusu 9">
            <a:extLst>
              <a:ext uri="{FF2B5EF4-FFF2-40B4-BE49-F238E27FC236}">
                <a16:creationId xmlns:a16="http://schemas.microsoft.com/office/drawing/2014/main" id="{985F927E-A0F9-4685-BCB4-662BF671EC09}"/>
              </a:ext>
            </a:extLst>
          </p:cNvPr>
          <p:cNvSpPr txBox="1"/>
          <p:nvPr/>
        </p:nvSpPr>
        <p:spPr>
          <a:xfrm>
            <a:off x="2719857" y="823172"/>
            <a:ext cx="1247640" cy="430887"/>
          </a:xfrm>
          <a:prstGeom prst="rect">
            <a:avLst/>
          </a:prstGeom>
          <a:noFill/>
        </p:spPr>
        <p:txBody>
          <a:bodyPr wrap="square">
            <a:spAutoFit/>
          </a:bodyPr>
          <a:lstStyle/>
          <a:p>
            <a:r>
              <a:rPr lang="tr-TR" sz="2200" b="1" i="0" u="none" strike="noStrike" baseline="0" dirty="0"/>
              <a:t>yerleşim</a:t>
            </a:r>
            <a:endParaRPr lang="tr-TR" sz="2200" dirty="0"/>
          </a:p>
        </p:txBody>
      </p:sp>
      <p:sp>
        <p:nvSpPr>
          <p:cNvPr id="12" name="Metin kutusu 11">
            <a:extLst>
              <a:ext uri="{FF2B5EF4-FFF2-40B4-BE49-F238E27FC236}">
                <a16:creationId xmlns:a16="http://schemas.microsoft.com/office/drawing/2014/main" id="{B7765287-0F00-471F-A6C1-413FDE544E18}"/>
              </a:ext>
            </a:extLst>
          </p:cNvPr>
          <p:cNvSpPr txBox="1"/>
          <p:nvPr/>
        </p:nvSpPr>
        <p:spPr>
          <a:xfrm>
            <a:off x="4291079" y="823172"/>
            <a:ext cx="790440" cy="430887"/>
          </a:xfrm>
          <a:prstGeom prst="rect">
            <a:avLst/>
          </a:prstGeom>
          <a:noFill/>
        </p:spPr>
        <p:txBody>
          <a:bodyPr wrap="square">
            <a:spAutoFit/>
          </a:bodyPr>
          <a:lstStyle/>
          <a:p>
            <a:r>
              <a:rPr lang="tr-TR" sz="2200" b="1" i="0" u="none" strike="noStrike" baseline="0" dirty="0"/>
              <a:t>kent</a:t>
            </a:r>
            <a:endParaRPr lang="tr-TR" sz="2200" dirty="0"/>
          </a:p>
        </p:txBody>
      </p:sp>
      <p:sp>
        <p:nvSpPr>
          <p:cNvPr id="14" name="Metin kutusu 13">
            <a:extLst>
              <a:ext uri="{FF2B5EF4-FFF2-40B4-BE49-F238E27FC236}">
                <a16:creationId xmlns:a16="http://schemas.microsoft.com/office/drawing/2014/main" id="{07E41374-B495-40C8-A71A-28172B4A3833}"/>
              </a:ext>
            </a:extLst>
          </p:cNvPr>
          <p:cNvSpPr txBox="1"/>
          <p:nvPr/>
        </p:nvSpPr>
        <p:spPr>
          <a:xfrm>
            <a:off x="5401076" y="811058"/>
            <a:ext cx="891862" cy="430887"/>
          </a:xfrm>
          <a:prstGeom prst="rect">
            <a:avLst/>
          </a:prstGeom>
          <a:noFill/>
        </p:spPr>
        <p:txBody>
          <a:bodyPr wrap="square">
            <a:spAutoFit/>
          </a:bodyPr>
          <a:lstStyle/>
          <a:p>
            <a:r>
              <a:rPr lang="tr-TR" sz="2200" b="1" i="0" u="none" strike="noStrike" baseline="0" dirty="0"/>
              <a:t>harita</a:t>
            </a:r>
            <a:endParaRPr lang="tr-TR" sz="2200" dirty="0"/>
          </a:p>
        </p:txBody>
      </p:sp>
      <p:sp>
        <p:nvSpPr>
          <p:cNvPr id="16" name="Metin kutusu 15">
            <a:extLst>
              <a:ext uri="{FF2B5EF4-FFF2-40B4-BE49-F238E27FC236}">
                <a16:creationId xmlns:a16="http://schemas.microsoft.com/office/drawing/2014/main" id="{EA30F435-7B70-424D-83D0-8392565DF8C6}"/>
              </a:ext>
            </a:extLst>
          </p:cNvPr>
          <p:cNvSpPr txBox="1"/>
          <p:nvPr/>
        </p:nvSpPr>
        <p:spPr>
          <a:xfrm>
            <a:off x="6616520" y="777334"/>
            <a:ext cx="1343159" cy="430887"/>
          </a:xfrm>
          <a:prstGeom prst="rect">
            <a:avLst/>
          </a:prstGeom>
          <a:noFill/>
        </p:spPr>
        <p:txBody>
          <a:bodyPr wrap="square">
            <a:spAutoFit/>
          </a:bodyPr>
          <a:lstStyle/>
          <a:p>
            <a:r>
              <a:rPr lang="tr-TR" sz="2200" b="1" i="0" u="none" strike="noStrike" baseline="0" dirty="0"/>
              <a:t>pasaport</a:t>
            </a:r>
            <a:endParaRPr lang="tr-TR" sz="2200" dirty="0"/>
          </a:p>
        </p:txBody>
      </p:sp>
      <p:sp>
        <p:nvSpPr>
          <p:cNvPr id="18" name="Metin kutusu 17">
            <a:extLst>
              <a:ext uri="{FF2B5EF4-FFF2-40B4-BE49-F238E27FC236}">
                <a16:creationId xmlns:a16="http://schemas.microsoft.com/office/drawing/2014/main" id="{46F544E8-5D5B-4B54-AA22-59EC99602A31}"/>
              </a:ext>
            </a:extLst>
          </p:cNvPr>
          <p:cNvSpPr txBox="1"/>
          <p:nvPr/>
        </p:nvSpPr>
        <p:spPr>
          <a:xfrm>
            <a:off x="8283261" y="776568"/>
            <a:ext cx="1073776" cy="430887"/>
          </a:xfrm>
          <a:prstGeom prst="rect">
            <a:avLst/>
          </a:prstGeom>
          <a:noFill/>
        </p:spPr>
        <p:txBody>
          <a:bodyPr wrap="square">
            <a:spAutoFit/>
          </a:bodyPr>
          <a:lstStyle/>
          <a:p>
            <a:r>
              <a:rPr lang="tr-TR" sz="2200" b="1" i="0" u="none" strike="noStrike" baseline="0" dirty="0"/>
              <a:t>ticaret</a:t>
            </a:r>
            <a:endParaRPr lang="tr-TR" sz="2200" dirty="0"/>
          </a:p>
        </p:txBody>
      </p:sp>
      <p:sp>
        <p:nvSpPr>
          <p:cNvPr id="20" name="Metin kutusu 19">
            <a:extLst>
              <a:ext uri="{FF2B5EF4-FFF2-40B4-BE49-F238E27FC236}">
                <a16:creationId xmlns:a16="http://schemas.microsoft.com/office/drawing/2014/main" id="{C3AA6BE1-FD41-4C53-AE7F-3737788DF08C}"/>
              </a:ext>
            </a:extLst>
          </p:cNvPr>
          <p:cNvSpPr txBox="1"/>
          <p:nvPr/>
        </p:nvSpPr>
        <p:spPr>
          <a:xfrm>
            <a:off x="9680619" y="776569"/>
            <a:ext cx="1389308" cy="430887"/>
          </a:xfrm>
          <a:prstGeom prst="rect">
            <a:avLst/>
          </a:prstGeom>
          <a:noFill/>
        </p:spPr>
        <p:txBody>
          <a:bodyPr wrap="square">
            <a:spAutoFit/>
          </a:bodyPr>
          <a:lstStyle/>
          <a:p>
            <a:r>
              <a:rPr lang="tr-TR" sz="2200" b="1" i="0" u="none" strike="noStrike" baseline="0" dirty="0"/>
              <a:t>mübadele</a:t>
            </a:r>
            <a:endParaRPr lang="tr-TR" sz="2200" dirty="0"/>
          </a:p>
        </p:txBody>
      </p:sp>
      <p:sp>
        <p:nvSpPr>
          <p:cNvPr id="22" name="Metin kutusu 21">
            <a:extLst>
              <a:ext uri="{FF2B5EF4-FFF2-40B4-BE49-F238E27FC236}">
                <a16:creationId xmlns:a16="http://schemas.microsoft.com/office/drawing/2014/main" id="{811CDAC9-C8DD-4DC4-B116-CFDB74DE53F7}"/>
              </a:ext>
            </a:extLst>
          </p:cNvPr>
          <p:cNvSpPr txBox="1"/>
          <p:nvPr/>
        </p:nvSpPr>
        <p:spPr>
          <a:xfrm>
            <a:off x="252748" y="3007501"/>
            <a:ext cx="11518541" cy="769441"/>
          </a:xfrm>
          <a:prstGeom prst="rect">
            <a:avLst/>
          </a:prstGeom>
          <a:noFill/>
        </p:spPr>
        <p:txBody>
          <a:bodyPr wrap="square">
            <a:spAutoFit/>
          </a:bodyPr>
          <a:lstStyle/>
          <a:p>
            <a:pPr algn="l"/>
            <a:r>
              <a:rPr lang="tr-TR" sz="2200" b="1" i="0" u="none" strike="noStrike" baseline="0" dirty="0"/>
              <a:t>7. </a:t>
            </a:r>
            <a:r>
              <a:rPr lang="tr-TR" sz="2200" b="0" i="0" u="none" strike="noStrike" baseline="0" dirty="0"/>
              <a:t>Türkiye nüfus haritasını inceleyen biri __________________ bölgelerinin nerelerde yoğun olduğu bilgisine ulaşabilir.</a:t>
            </a:r>
            <a:endParaRPr lang="tr-TR" sz="2200" dirty="0"/>
          </a:p>
        </p:txBody>
      </p:sp>
      <p:sp>
        <p:nvSpPr>
          <p:cNvPr id="24" name="Metin kutusu 23">
            <a:extLst>
              <a:ext uri="{FF2B5EF4-FFF2-40B4-BE49-F238E27FC236}">
                <a16:creationId xmlns:a16="http://schemas.microsoft.com/office/drawing/2014/main" id="{703330EA-3D38-4955-80C7-DDB5DA5419F5}"/>
              </a:ext>
            </a:extLst>
          </p:cNvPr>
          <p:cNvSpPr txBox="1"/>
          <p:nvPr/>
        </p:nvSpPr>
        <p:spPr>
          <a:xfrm>
            <a:off x="252747" y="4271176"/>
            <a:ext cx="11093539" cy="769441"/>
          </a:xfrm>
          <a:prstGeom prst="rect">
            <a:avLst/>
          </a:prstGeom>
          <a:noFill/>
        </p:spPr>
        <p:txBody>
          <a:bodyPr wrap="square">
            <a:spAutoFit/>
          </a:bodyPr>
          <a:lstStyle/>
          <a:p>
            <a:r>
              <a:rPr lang="tr-TR" sz="2200" b="1" i="0" u="none" strike="noStrike" baseline="0" dirty="0"/>
              <a:t>8. </a:t>
            </a:r>
            <a:r>
              <a:rPr lang="tr-TR" sz="2200" b="0" i="0" u="none" strike="noStrike" baseline="0" dirty="0"/>
              <a:t>İstanbul’un nüfusunun yoğun olma nedenlerinden biri de ______________________ </a:t>
            </a:r>
            <a:br>
              <a:rPr lang="tr-TR" sz="2200" b="0" i="0" u="none" strike="noStrike" baseline="0" dirty="0"/>
            </a:br>
            <a:r>
              <a:rPr lang="tr-TR" sz="2200" b="0" i="0" u="none" strike="noStrike" baseline="0" dirty="0"/>
              <a:t>    üzerinde bulunmasıdır.</a:t>
            </a:r>
            <a:endParaRPr lang="tr-TR" sz="2200" dirty="0"/>
          </a:p>
        </p:txBody>
      </p:sp>
      <p:sp>
        <p:nvSpPr>
          <p:cNvPr id="26" name="Metin kutusu 25">
            <a:extLst>
              <a:ext uri="{FF2B5EF4-FFF2-40B4-BE49-F238E27FC236}">
                <a16:creationId xmlns:a16="http://schemas.microsoft.com/office/drawing/2014/main" id="{FEA7B9BD-AA65-4F8F-B75B-F842D1A75824}"/>
              </a:ext>
            </a:extLst>
          </p:cNvPr>
          <p:cNvSpPr txBox="1"/>
          <p:nvPr/>
        </p:nvSpPr>
        <p:spPr>
          <a:xfrm>
            <a:off x="252747" y="5534851"/>
            <a:ext cx="11093540" cy="769441"/>
          </a:xfrm>
          <a:prstGeom prst="rect">
            <a:avLst/>
          </a:prstGeom>
          <a:noFill/>
        </p:spPr>
        <p:txBody>
          <a:bodyPr wrap="square">
            <a:spAutoFit/>
          </a:bodyPr>
          <a:lstStyle/>
          <a:p>
            <a:r>
              <a:rPr lang="tr-TR" sz="2200" b="1" i="0" u="none" strike="noStrike" baseline="0" dirty="0"/>
              <a:t>9. </a:t>
            </a:r>
            <a:r>
              <a:rPr lang="tr-TR" sz="2200" b="0" i="0" u="none" strike="noStrike" baseline="0" dirty="0"/>
              <a:t>1980’li yıllardan itibaren </a:t>
            </a:r>
            <a:r>
              <a:rPr lang="tr-TR" sz="2200" dirty="0"/>
              <a:t>___________________</a:t>
            </a:r>
            <a:r>
              <a:rPr lang="tr-TR" sz="2200" b="0" i="0" u="none" strike="noStrike" baseline="0" dirty="0"/>
              <a:t> nüfusu kır nüfusuna göre daha fazla olmaya </a:t>
            </a:r>
            <a:br>
              <a:rPr lang="tr-TR" sz="2200" b="0" i="0" u="none" strike="noStrike" baseline="0" dirty="0"/>
            </a:br>
            <a:r>
              <a:rPr lang="tr-TR" sz="2200" b="0" i="0" u="none" strike="noStrike" baseline="0" dirty="0"/>
              <a:t>     başlamıştır.</a:t>
            </a:r>
            <a:endParaRPr lang="tr-TR" sz="2200" dirty="0"/>
          </a:p>
        </p:txBody>
      </p:sp>
      <p:cxnSp>
        <p:nvCxnSpPr>
          <p:cNvPr id="34" name="Düz Bağlayıcı 33">
            <a:extLst>
              <a:ext uri="{FF2B5EF4-FFF2-40B4-BE49-F238E27FC236}">
                <a16:creationId xmlns:a16="http://schemas.microsoft.com/office/drawing/2014/main" id="{185E5FE9-4C8F-4202-8926-0FF12CB5F194}"/>
              </a:ext>
            </a:extLst>
          </p:cNvPr>
          <p:cNvCxnSpPr/>
          <p:nvPr/>
        </p:nvCxnSpPr>
        <p:spPr>
          <a:xfrm>
            <a:off x="508715" y="1397358"/>
            <a:ext cx="10644389"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23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500"/>
                                        <p:tgtEl>
                                          <p:spTgt spid="26"/>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path" presetSubtype="0" accel="50000" decel="50000" fill="hold" grpId="0" nodeType="clickEffect">
                                  <p:stCondLst>
                                    <p:cond delay="0"/>
                                  </p:stCondLst>
                                  <p:childTnLst>
                                    <p:animMotion origin="layout" path="M 1.25E-6 2.96296E-6 L 0.59141 0.49745 " pathEditMode="relative" rAng="0" ptsTypes="AA">
                                      <p:cBhvr>
                                        <p:cTn id="25" dur="2000" fill="hold"/>
                                        <p:tgtEl>
                                          <p:spTgt spid="8"/>
                                        </p:tgtEl>
                                        <p:attrNameLst>
                                          <p:attrName>ppt_x</p:attrName>
                                          <p:attrName>ppt_y</p:attrName>
                                        </p:attrNameLst>
                                      </p:cBhvr>
                                      <p:rCtr x="29570" y="24861"/>
                                    </p:animMotion>
                                  </p:childTnLst>
                                </p:cTn>
                              </p:par>
                            </p:childTnLst>
                          </p:cTn>
                        </p:par>
                      </p:childTnLst>
                    </p:cTn>
                  </p:par>
                  <p:par>
                    <p:cTn id="26" fill="hold">
                      <p:stCondLst>
                        <p:cond delay="indefinite"/>
                      </p:stCondLst>
                      <p:childTnLst>
                        <p:par>
                          <p:cTn id="27" fill="hold">
                            <p:stCondLst>
                              <p:cond delay="0"/>
                            </p:stCondLst>
                            <p:childTnLst>
                              <p:par>
                                <p:cTn id="28" presetID="42" presetClass="path" presetSubtype="0" accel="50000" decel="50000" fill="hold" grpId="0" nodeType="clickEffect">
                                  <p:stCondLst>
                                    <p:cond delay="0"/>
                                  </p:stCondLst>
                                  <p:childTnLst>
                                    <p:animMotion origin="layout" path="M 1.25E-6 1.11111E-6 L 0.1737 0.1669 " pathEditMode="relative" rAng="0" ptsTypes="AA">
                                      <p:cBhvr>
                                        <p:cTn id="29" dur="2000" fill="hold"/>
                                        <p:tgtEl>
                                          <p:spTgt spid="10"/>
                                        </p:tgtEl>
                                        <p:attrNameLst>
                                          <p:attrName>ppt_x</p:attrName>
                                          <p:attrName>ppt_y</p:attrName>
                                        </p:attrNameLst>
                                      </p:cBhvr>
                                      <p:rCtr x="8685" y="8333"/>
                                    </p:animMotion>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0" nodeType="clickEffect">
                                  <p:stCondLst>
                                    <p:cond delay="0"/>
                                  </p:stCondLst>
                                  <p:childTnLst>
                                    <p:animMotion origin="layout" path="M 5E-6 1.11111E-6 L -0.00039 0.68241 " pathEditMode="relative" rAng="0" ptsTypes="AA">
                                      <p:cBhvr>
                                        <p:cTn id="33" dur="2000" fill="hold"/>
                                        <p:tgtEl>
                                          <p:spTgt spid="12"/>
                                        </p:tgtEl>
                                        <p:attrNameLst>
                                          <p:attrName>ppt_x</p:attrName>
                                          <p:attrName>ppt_y</p:attrName>
                                        </p:attrNameLst>
                                      </p:cBhvr>
                                      <p:rCtr x="-26" y="34120"/>
                                    </p:animMotion>
                                  </p:childTnLst>
                                </p:cTn>
                              </p:par>
                              <p:par>
                                <p:cTn id="34" presetID="42"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path" presetSubtype="0" accel="50000" decel="50000" fill="hold" grpId="0" nodeType="clickEffect">
                                  <p:stCondLst>
                                    <p:cond delay="0"/>
                                  </p:stCondLst>
                                  <p:childTnLst>
                                    <p:animMotion origin="layout" path="M 2.5E-6 4.07407E-6 L -0.21953 0.31736 " pathEditMode="relative" rAng="0" ptsTypes="AA">
                                      <p:cBhvr>
                                        <p:cTn id="47" dur="2000" fill="hold"/>
                                        <p:tgtEl>
                                          <p:spTgt spid="18"/>
                                        </p:tgtEl>
                                        <p:attrNameLst>
                                          <p:attrName>ppt_x</p:attrName>
                                          <p:attrName>ppt_y</p:attrName>
                                        </p:attrNameLst>
                                      </p:cBhvr>
                                      <p:rCtr x="-10977" y="15856"/>
                                    </p:animMotion>
                                  </p:childTnLst>
                                </p:cTn>
                              </p:par>
                              <p:par>
                                <p:cTn id="48" presetID="42" presetClass="entr" presetSubtype="0" fill="hold" grpId="0"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1000"/>
                                        <p:tgtEl>
                                          <p:spTgt spid="20"/>
                                        </p:tgtEl>
                                      </p:cBhvr>
                                    </p:animEffect>
                                    <p:anim calcmode="lin" valueType="num">
                                      <p:cBhvr>
                                        <p:cTn id="51" dur="1000" fill="hold"/>
                                        <p:tgtEl>
                                          <p:spTgt spid="20"/>
                                        </p:tgtEl>
                                        <p:attrNameLst>
                                          <p:attrName>ppt_x</p:attrName>
                                        </p:attrNameLst>
                                      </p:cBhvr>
                                      <p:tavLst>
                                        <p:tav tm="0">
                                          <p:val>
                                            <p:strVal val="#ppt_x"/>
                                          </p:val>
                                        </p:tav>
                                        <p:tav tm="100000">
                                          <p:val>
                                            <p:strVal val="#ppt_x"/>
                                          </p:val>
                                        </p:tav>
                                      </p:tavLst>
                                    </p:anim>
                                    <p:anim calcmode="lin" valueType="num">
                                      <p:cBhvr>
                                        <p:cTn id="52" dur="1000" fill="hold"/>
                                        <p:tgtEl>
                                          <p:spTgt spid="20"/>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1000"/>
                                        <p:tgtEl>
                                          <p:spTgt spid="34"/>
                                        </p:tgtEl>
                                      </p:cBhvr>
                                    </p:animEffect>
                                    <p:anim calcmode="lin" valueType="num">
                                      <p:cBhvr>
                                        <p:cTn id="56" dur="1000" fill="hold"/>
                                        <p:tgtEl>
                                          <p:spTgt spid="34"/>
                                        </p:tgtEl>
                                        <p:attrNameLst>
                                          <p:attrName>ppt_x</p:attrName>
                                        </p:attrNameLst>
                                      </p:cBhvr>
                                      <p:tavLst>
                                        <p:tav tm="0">
                                          <p:val>
                                            <p:strVal val="#ppt_x"/>
                                          </p:val>
                                        </p:tav>
                                        <p:tav tm="100000">
                                          <p:val>
                                            <p:strVal val="#ppt_x"/>
                                          </p:val>
                                        </p:tav>
                                      </p:tavLst>
                                    </p:anim>
                                    <p:anim calcmode="lin" valueType="num">
                                      <p:cBhvr>
                                        <p:cTn id="5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8" grpId="0"/>
      <p:bldP spid="10" grpId="0"/>
      <p:bldP spid="12" grpId="0"/>
      <p:bldP spid="14" grpId="0"/>
      <p:bldP spid="16" grpId="0"/>
      <p:bldP spid="18" grpId="0"/>
      <p:bldP spid="20" grpId="0"/>
      <p:bldP spid="22" grpId="0"/>
      <p:bldP spid="24"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CE70C061-2A18-44F9-B8BD-F3B06DEA9B33}"/>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Aşağıdaki cümleleri kutucukta verilenleri kullanarak doğru olarak tamamlayınız.</a:t>
            </a:r>
            <a:endParaRPr lang="tr-TR" sz="3200" dirty="0"/>
          </a:p>
        </p:txBody>
      </p:sp>
      <p:sp>
        <p:nvSpPr>
          <p:cNvPr id="4" name="Metin kutusu 3">
            <a:extLst>
              <a:ext uri="{FF2B5EF4-FFF2-40B4-BE49-F238E27FC236}">
                <a16:creationId xmlns:a16="http://schemas.microsoft.com/office/drawing/2014/main" id="{5BCF0EBE-0B6F-4D66-97B9-7FA7C0F0D262}"/>
              </a:ext>
            </a:extLst>
          </p:cNvPr>
          <p:cNvSpPr txBox="1"/>
          <p:nvPr/>
        </p:nvSpPr>
        <p:spPr>
          <a:xfrm>
            <a:off x="246310" y="2307344"/>
            <a:ext cx="11563618" cy="769441"/>
          </a:xfrm>
          <a:prstGeom prst="rect">
            <a:avLst/>
          </a:prstGeom>
          <a:noFill/>
        </p:spPr>
        <p:txBody>
          <a:bodyPr wrap="square">
            <a:spAutoFit/>
          </a:bodyPr>
          <a:lstStyle/>
          <a:p>
            <a:r>
              <a:rPr lang="tr-TR" sz="2200" b="1" i="0" u="none" strike="noStrike" baseline="0" dirty="0"/>
              <a:t>10. </a:t>
            </a:r>
            <a:r>
              <a:rPr lang="tr-TR" sz="2200" b="0" i="0" u="none" strike="noStrike" baseline="0" dirty="0"/>
              <a:t>Savaş ya da başka nedenlerle ülkeler arası yapılan nüfus değişimine  ____________________ </a:t>
            </a:r>
            <a:br>
              <a:rPr lang="tr-TR" sz="2200" b="0" i="0" u="none" strike="noStrike" baseline="0" dirty="0"/>
            </a:br>
            <a:r>
              <a:rPr lang="tr-TR" sz="2200" b="0" i="0" u="none" strike="noStrike" baseline="0" dirty="0"/>
              <a:t>       denir.</a:t>
            </a:r>
            <a:endParaRPr lang="tr-TR" sz="2200" dirty="0"/>
          </a:p>
        </p:txBody>
      </p:sp>
      <p:sp>
        <p:nvSpPr>
          <p:cNvPr id="6" name="Metin kutusu 5">
            <a:extLst>
              <a:ext uri="{FF2B5EF4-FFF2-40B4-BE49-F238E27FC236}">
                <a16:creationId xmlns:a16="http://schemas.microsoft.com/office/drawing/2014/main" id="{056AEEFF-FD63-422E-9935-D93AF4C1BD4F}"/>
              </a:ext>
            </a:extLst>
          </p:cNvPr>
          <p:cNvSpPr txBox="1"/>
          <p:nvPr/>
        </p:nvSpPr>
        <p:spPr>
          <a:xfrm>
            <a:off x="246310" y="3759487"/>
            <a:ext cx="10410958" cy="430887"/>
          </a:xfrm>
          <a:prstGeom prst="rect">
            <a:avLst/>
          </a:prstGeom>
          <a:noFill/>
        </p:spPr>
        <p:txBody>
          <a:bodyPr wrap="square">
            <a:spAutoFit/>
          </a:bodyPr>
          <a:lstStyle/>
          <a:p>
            <a:r>
              <a:rPr lang="tr-TR" sz="2200" b="1" i="0" u="none" strike="noStrike" baseline="0" dirty="0"/>
              <a:t>11. </a:t>
            </a:r>
            <a:r>
              <a:rPr lang="tr-TR" sz="2200" b="0" i="0" u="none" strike="noStrike" baseline="0" dirty="0"/>
              <a:t>Yurt dışına çıkmak için __________________ gereklidir.</a:t>
            </a:r>
            <a:endParaRPr lang="tr-TR" sz="2200" dirty="0"/>
          </a:p>
        </p:txBody>
      </p:sp>
      <p:sp>
        <p:nvSpPr>
          <p:cNvPr id="7" name="Metin kutusu 6">
            <a:extLst>
              <a:ext uri="{FF2B5EF4-FFF2-40B4-BE49-F238E27FC236}">
                <a16:creationId xmlns:a16="http://schemas.microsoft.com/office/drawing/2014/main" id="{CFBDA609-0F6B-4061-B784-5F82E8FF77A6}"/>
              </a:ext>
            </a:extLst>
          </p:cNvPr>
          <p:cNvSpPr txBox="1"/>
          <p:nvPr/>
        </p:nvSpPr>
        <p:spPr>
          <a:xfrm>
            <a:off x="5401076" y="811058"/>
            <a:ext cx="891862" cy="430887"/>
          </a:xfrm>
          <a:prstGeom prst="rect">
            <a:avLst/>
          </a:prstGeom>
          <a:noFill/>
        </p:spPr>
        <p:txBody>
          <a:bodyPr wrap="square">
            <a:spAutoFit/>
          </a:bodyPr>
          <a:lstStyle/>
          <a:p>
            <a:r>
              <a:rPr lang="tr-TR" sz="2200" b="1" i="0" u="none" strike="noStrike" baseline="0" dirty="0"/>
              <a:t>harita</a:t>
            </a:r>
            <a:endParaRPr lang="tr-TR" sz="2200" dirty="0"/>
          </a:p>
        </p:txBody>
      </p:sp>
      <p:sp>
        <p:nvSpPr>
          <p:cNvPr id="8" name="Metin kutusu 7">
            <a:extLst>
              <a:ext uri="{FF2B5EF4-FFF2-40B4-BE49-F238E27FC236}">
                <a16:creationId xmlns:a16="http://schemas.microsoft.com/office/drawing/2014/main" id="{20B036D6-C25B-4CC5-8714-C1BD917D1222}"/>
              </a:ext>
            </a:extLst>
          </p:cNvPr>
          <p:cNvSpPr txBox="1"/>
          <p:nvPr/>
        </p:nvSpPr>
        <p:spPr>
          <a:xfrm>
            <a:off x="6616520" y="777334"/>
            <a:ext cx="1343159" cy="430887"/>
          </a:xfrm>
          <a:prstGeom prst="rect">
            <a:avLst/>
          </a:prstGeom>
          <a:noFill/>
        </p:spPr>
        <p:txBody>
          <a:bodyPr wrap="square">
            <a:spAutoFit/>
          </a:bodyPr>
          <a:lstStyle/>
          <a:p>
            <a:r>
              <a:rPr lang="tr-TR" sz="2200" b="1" i="0" u="none" strike="noStrike" baseline="0" dirty="0"/>
              <a:t>pasaport</a:t>
            </a:r>
            <a:endParaRPr lang="tr-TR" sz="2200" dirty="0"/>
          </a:p>
        </p:txBody>
      </p:sp>
      <p:sp>
        <p:nvSpPr>
          <p:cNvPr id="9" name="Metin kutusu 8">
            <a:extLst>
              <a:ext uri="{FF2B5EF4-FFF2-40B4-BE49-F238E27FC236}">
                <a16:creationId xmlns:a16="http://schemas.microsoft.com/office/drawing/2014/main" id="{41A5F020-E2B0-42C7-A5D7-6BA4AA8ACD7C}"/>
              </a:ext>
            </a:extLst>
          </p:cNvPr>
          <p:cNvSpPr txBox="1"/>
          <p:nvPr/>
        </p:nvSpPr>
        <p:spPr>
          <a:xfrm>
            <a:off x="9680619" y="776569"/>
            <a:ext cx="1389308" cy="430887"/>
          </a:xfrm>
          <a:prstGeom prst="rect">
            <a:avLst/>
          </a:prstGeom>
          <a:noFill/>
        </p:spPr>
        <p:txBody>
          <a:bodyPr wrap="square">
            <a:spAutoFit/>
          </a:bodyPr>
          <a:lstStyle/>
          <a:p>
            <a:r>
              <a:rPr lang="tr-TR" sz="2200" b="1" i="0" u="none" strike="noStrike" baseline="0" dirty="0"/>
              <a:t>mübadele</a:t>
            </a:r>
            <a:endParaRPr lang="tr-TR" sz="2200" dirty="0"/>
          </a:p>
        </p:txBody>
      </p:sp>
      <p:cxnSp>
        <p:nvCxnSpPr>
          <p:cNvPr id="10" name="Düz Bağlayıcı 9">
            <a:extLst>
              <a:ext uri="{FF2B5EF4-FFF2-40B4-BE49-F238E27FC236}">
                <a16:creationId xmlns:a16="http://schemas.microsoft.com/office/drawing/2014/main" id="{2D0B43E4-4A7F-440D-A56D-01360B3DEAA8}"/>
              </a:ext>
            </a:extLst>
          </p:cNvPr>
          <p:cNvCxnSpPr/>
          <p:nvPr/>
        </p:nvCxnSpPr>
        <p:spPr>
          <a:xfrm>
            <a:off x="508715" y="1397358"/>
            <a:ext cx="10644389"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6584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45833E-6 4.07407E-6 L -0.03281 0.21504 " pathEditMode="relative" rAng="0" ptsTypes="AA">
                                      <p:cBhvr>
                                        <p:cTn id="6" dur="2000" fill="hold"/>
                                        <p:tgtEl>
                                          <p:spTgt spid="9"/>
                                        </p:tgtEl>
                                        <p:attrNameLst>
                                          <p:attrName>ppt_x</p:attrName>
                                          <p:attrName>ppt_y</p:attrName>
                                        </p:attrNameLst>
                                      </p:cBhvr>
                                      <p:rCtr x="-1641" y="10741"/>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3.54167E-6 4.07407E-6 L -0.21589 0.42893 " pathEditMode="relative" rAng="0" ptsTypes="AA">
                                      <p:cBhvr>
                                        <p:cTn id="10" dur="2000" fill="hold"/>
                                        <p:tgtEl>
                                          <p:spTgt spid="8"/>
                                        </p:tgtEl>
                                        <p:attrNameLst>
                                          <p:attrName>ppt_x</p:attrName>
                                          <p:attrName>ppt_y</p:attrName>
                                        </p:attrNameLst>
                                      </p:cBhvr>
                                      <p:rCtr x="-10794" y="2143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553E9517-92ED-4E07-A75C-3FD260010EEC}"/>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Aşağıdaki I. grubu II. grup ile örnekteki gibi eşleştiriniz.</a:t>
            </a:r>
            <a:endParaRPr lang="tr-TR" sz="2400" dirty="0"/>
          </a:p>
        </p:txBody>
      </p:sp>
      <p:pic>
        <p:nvPicPr>
          <p:cNvPr id="6" name="Resim 5">
            <a:extLst>
              <a:ext uri="{FF2B5EF4-FFF2-40B4-BE49-F238E27FC236}">
                <a16:creationId xmlns:a16="http://schemas.microsoft.com/office/drawing/2014/main" id="{03E33E15-77BA-4DB4-A705-3695B2C746CB}"/>
              </a:ext>
            </a:extLst>
          </p:cNvPr>
          <p:cNvPicPr>
            <a:picLocks noChangeAspect="1"/>
          </p:cNvPicPr>
          <p:nvPr/>
        </p:nvPicPr>
        <p:blipFill>
          <a:blip r:embed="rId2"/>
          <a:stretch>
            <a:fillRect/>
          </a:stretch>
        </p:blipFill>
        <p:spPr>
          <a:xfrm>
            <a:off x="338070" y="2032660"/>
            <a:ext cx="11515859" cy="3124392"/>
          </a:xfrm>
          <a:prstGeom prst="rect">
            <a:avLst/>
          </a:prstGeom>
        </p:spPr>
      </p:pic>
      <p:sp>
        <p:nvSpPr>
          <p:cNvPr id="7" name="Metin kutusu 6">
            <a:extLst>
              <a:ext uri="{FF2B5EF4-FFF2-40B4-BE49-F238E27FC236}">
                <a16:creationId xmlns:a16="http://schemas.microsoft.com/office/drawing/2014/main" id="{F251837A-9376-4743-A08D-2D1A999841A8}"/>
              </a:ext>
            </a:extLst>
          </p:cNvPr>
          <p:cNvSpPr txBox="1"/>
          <p:nvPr/>
        </p:nvSpPr>
        <p:spPr>
          <a:xfrm>
            <a:off x="3902298" y="2105696"/>
            <a:ext cx="362600" cy="523220"/>
          </a:xfrm>
          <a:prstGeom prst="rect">
            <a:avLst/>
          </a:prstGeom>
          <a:noFill/>
        </p:spPr>
        <p:txBody>
          <a:bodyPr wrap="none" rtlCol="0">
            <a:spAutoFit/>
          </a:bodyPr>
          <a:lstStyle/>
          <a:p>
            <a:r>
              <a:rPr lang="tr-TR" sz="2800" b="1" dirty="0"/>
              <a:t>a</a:t>
            </a:r>
          </a:p>
        </p:txBody>
      </p:sp>
      <p:sp>
        <p:nvSpPr>
          <p:cNvPr id="8" name="Metin kutusu 7">
            <a:extLst>
              <a:ext uri="{FF2B5EF4-FFF2-40B4-BE49-F238E27FC236}">
                <a16:creationId xmlns:a16="http://schemas.microsoft.com/office/drawing/2014/main" id="{86B35714-FB02-40D0-A0E3-25F9AF69513D}"/>
              </a:ext>
            </a:extLst>
          </p:cNvPr>
          <p:cNvSpPr txBox="1"/>
          <p:nvPr/>
        </p:nvSpPr>
        <p:spPr>
          <a:xfrm>
            <a:off x="3902298" y="2701952"/>
            <a:ext cx="335348" cy="523220"/>
          </a:xfrm>
          <a:prstGeom prst="rect">
            <a:avLst/>
          </a:prstGeom>
          <a:noFill/>
        </p:spPr>
        <p:txBody>
          <a:bodyPr wrap="none" rtlCol="0">
            <a:spAutoFit/>
          </a:bodyPr>
          <a:lstStyle/>
          <a:p>
            <a:r>
              <a:rPr lang="tr-TR" sz="2800" b="1" dirty="0"/>
              <a:t>c</a:t>
            </a:r>
          </a:p>
        </p:txBody>
      </p:sp>
      <p:sp>
        <p:nvSpPr>
          <p:cNvPr id="9" name="Metin kutusu 8">
            <a:extLst>
              <a:ext uri="{FF2B5EF4-FFF2-40B4-BE49-F238E27FC236}">
                <a16:creationId xmlns:a16="http://schemas.microsoft.com/office/drawing/2014/main" id="{5061C0F2-1041-41AE-BE2B-1F821C03E15A}"/>
              </a:ext>
            </a:extLst>
          </p:cNvPr>
          <p:cNvSpPr txBox="1"/>
          <p:nvPr/>
        </p:nvSpPr>
        <p:spPr>
          <a:xfrm>
            <a:off x="3915924" y="3901010"/>
            <a:ext cx="335348" cy="523220"/>
          </a:xfrm>
          <a:prstGeom prst="rect">
            <a:avLst/>
          </a:prstGeom>
          <a:noFill/>
        </p:spPr>
        <p:txBody>
          <a:bodyPr wrap="none" rtlCol="0">
            <a:spAutoFit/>
          </a:bodyPr>
          <a:lstStyle/>
          <a:p>
            <a:r>
              <a:rPr lang="tr-TR" sz="2800" b="1" dirty="0"/>
              <a:t>ç</a:t>
            </a:r>
          </a:p>
        </p:txBody>
      </p:sp>
    </p:spTree>
    <p:extLst>
      <p:ext uri="{BB962C8B-B14F-4D97-AF65-F5344CB8AC3E}">
        <p14:creationId xmlns:p14="http://schemas.microsoft.com/office/powerpoint/2010/main" val="258967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80">
                                          <p:stCondLst>
                                            <p:cond delay="0"/>
                                          </p:stCondLst>
                                        </p:cTn>
                                        <p:tgtEl>
                                          <p:spTgt spid="7"/>
                                        </p:tgtEl>
                                      </p:cBhvr>
                                    </p:animEffect>
                                    <p:anim calcmode="lin" valueType="num">
                                      <p:cBhvr>
                                        <p:cTn id="1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3" dur="26">
                                          <p:stCondLst>
                                            <p:cond delay="650"/>
                                          </p:stCondLst>
                                        </p:cTn>
                                        <p:tgtEl>
                                          <p:spTgt spid="7"/>
                                        </p:tgtEl>
                                      </p:cBhvr>
                                      <p:to x="100000" y="60000"/>
                                    </p:animScale>
                                    <p:animScale>
                                      <p:cBhvr>
                                        <p:cTn id="24" dur="166" decel="50000">
                                          <p:stCondLst>
                                            <p:cond delay="676"/>
                                          </p:stCondLst>
                                        </p:cTn>
                                        <p:tgtEl>
                                          <p:spTgt spid="7"/>
                                        </p:tgtEl>
                                      </p:cBhvr>
                                      <p:to x="100000" y="100000"/>
                                    </p:animScale>
                                    <p:animScale>
                                      <p:cBhvr>
                                        <p:cTn id="25" dur="26">
                                          <p:stCondLst>
                                            <p:cond delay="1312"/>
                                          </p:stCondLst>
                                        </p:cTn>
                                        <p:tgtEl>
                                          <p:spTgt spid="7"/>
                                        </p:tgtEl>
                                      </p:cBhvr>
                                      <p:to x="100000" y="80000"/>
                                    </p:animScale>
                                    <p:animScale>
                                      <p:cBhvr>
                                        <p:cTn id="26" dur="166" decel="50000">
                                          <p:stCondLst>
                                            <p:cond delay="1338"/>
                                          </p:stCondLst>
                                        </p:cTn>
                                        <p:tgtEl>
                                          <p:spTgt spid="7"/>
                                        </p:tgtEl>
                                      </p:cBhvr>
                                      <p:to x="100000" y="100000"/>
                                    </p:animScale>
                                    <p:animScale>
                                      <p:cBhvr>
                                        <p:cTn id="27" dur="26">
                                          <p:stCondLst>
                                            <p:cond delay="1642"/>
                                          </p:stCondLst>
                                        </p:cTn>
                                        <p:tgtEl>
                                          <p:spTgt spid="7"/>
                                        </p:tgtEl>
                                      </p:cBhvr>
                                      <p:to x="100000" y="90000"/>
                                    </p:animScale>
                                    <p:animScale>
                                      <p:cBhvr>
                                        <p:cTn id="28" dur="166" decel="50000">
                                          <p:stCondLst>
                                            <p:cond delay="1668"/>
                                          </p:stCondLst>
                                        </p:cTn>
                                        <p:tgtEl>
                                          <p:spTgt spid="7"/>
                                        </p:tgtEl>
                                      </p:cBhvr>
                                      <p:to x="100000" y="100000"/>
                                    </p:animScale>
                                    <p:animScale>
                                      <p:cBhvr>
                                        <p:cTn id="29" dur="26">
                                          <p:stCondLst>
                                            <p:cond delay="1808"/>
                                          </p:stCondLst>
                                        </p:cTn>
                                        <p:tgtEl>
                                          <p:spTgt spid="7"/>
                                        </p:tgtEl>
                                      </p:cBhvr>
                                      <p:to x="100000" y="95000"/>
                                    </p:animScale>
                                    <p:animScale>
                                      <p:cBhvr>
                                        <p:cTn id="30" dur="166" decel="50000">
                                          <p:stCondLst>
                                            <p:cond delay="1834"/>
                                          </p:stCondLst>
                                        </p:cTn>
                                        <p:tgtEl>
                                          <p:spTgt spid="7"/>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80">
                                          <p:stCondLst>
                                            <p:cond delay="0"/>
                                          </p:stCondLst>
                                        </p:cTn>
                                        <p:tgtEl>
                                          <p:spTgt spid="8"/>
                                        </p:tgtEl>
                                      </p:cBhvr>
                                    </p:animEffect>
                                    <p:anim calcmode="lin" valueType="num">
                                      <p:cBhvr>
                                        <p:cTn id="3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1" dur="26">
                                          <p:stCondLst>
                                            <p:cond delay="650"/>
                                          </p:stCondLst>
                                        </p:cTn>
                                        <p:tgtEl>
                                          <p:spTgt spid="8"/>
                                        </p:tgtEl>
                                      </p:cBhvr>
                                      <p:to x="100000" y="60000"/>
                                    </p:animScale>
                                    <p:animScale>
                                      <p:cBhvr>
                                        <p:cTn id="42" dur="166" decel="50000">
                                          <p:stCondLst>
                                            <p:cond delay="676"/>
                                          </p:stCondLst>
                                        </p:cTn>
                                        <p:tgtEl>
                                          <p:spTgt spid="8"/>
                                        </p:tgtEl>
                                      </p:cBhvr>
                                      <p:to x="100000" y="100000"/>
                                    </p:animScale>
                                    <p:animScale>
                                      <p:cBhvr>
                                        <p:cTn id="43" dur="26">
                                          <p:stCondLst>
                                            <p:cond delay="1312"/>
                                          </p:stCondLst>
                                        </p:cTn>
                                        <p:tgtEl>
                                          <p:spTgt spid="8"/>
                                        </p:tgtEl>
                                      </p:cBhvr>
                                      <p:to x="100000" y="80000"/>
                                    </p:animScale>
                                    <p:animScale>
                                      <p:cBhvr>
                                        <p:cTn id="44" dur="166" decel="50000">
                                          <p:stCondLst>
                                            <p:cond delay="1338"/>
                                          </p:stCondLst>
                                        </p:cTn>
                                        <p:tgtEl>
                                          <p:spTgt spid="8"/>
                                        </p:tgtEl>
                                      </p:cBhvr>
                                      <p:to x="100000" y="100000"/>
                                    </p:animScale>
                                    <p:animScale>
                                      <p:cBhvr>
                                        <p:cTn id="45" dur="26">
                                          <p:stCondLst>
                                            <p:cond delay="1642"/>
                                          </p:stCondLst>
                                        </p:cTn>
                                        <p:tgtEl>
                                          <p:spTgt spid="8"/>
                                        </p:tgtEl>
                                      </p:cBhvr>
                                      <p:to x="100000" y="90000"/>
                                    </p:animScale>
                                    <p:animScale>
                                      <p:cBhvr>
                                        <p:cTn id="46" dur="166" decel="50000">
                                          <p:stCondLst>
                                            <p:cond delay="1668"/>
                                          </p:stCondLst>
                                        </p:cTn>
                                        <p:tgtEl>
                                          <p:spTgt spid="8"/>
                                        </p:tgtEl>
                                      </p:cBhvr>
                                      <p:to x="100000" y="100000"/>
                                    </p:animScale>
                                    <p:animScale>
                                      <p:cBhvr>
                                        <p:cTn id="47" dur="26">
                                          <p:stCondLst>
                                            <p:cond delay="1808"/>
                                          </p:stCondLst>
                                        </p:cTn>
                                        <p:tgtEl>
                                          <p:spTgt spid="8"/>
                                        </p:tgtEl>
                                      </p:cBhvr>
                                      <p:to x="100000" y="95000"/>
                                    </p:animScale>
                                    <p:animScale>
                                      <p:cBhvr>
                                        <p:cTn id="48" dur="166" decel="50000">
                                          <p:stCondLst>
                                            <p:cond delay="1834"/>
                                          </p:stCondLst>
                                        </p:cTn>
                                        <p:tgtEl>
                                          <p:spTgt spid="8"/>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wipe(down)">
                                      <p:cBhvr>
                                        <p:cTn id="53" dur="580">
                                          <p:stCondLst>
                                            <p:cond delay="0"/>
                                          </p:stCondLst>
                                        </p:cTn>
                                        <p:tgtEl>
                                          <p:spTgt spid="9"/>
                                        </p:tgtEl>
                                      </p:cBhvr>
                                    </p:animEffect>
                                    <p:anim calcmode="lin" valueType="num">
                                      <p:cBhvr>
                                        <p:cTn id="5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9" dur="26">
                                          <p:stCondLst>
                                            <p:cond delay="650"/>
                                          </p:stCondLst>
                                        </p:cTn>
                                        <p:tgtEl>
                                          <p:spTgt spid="9"/>
                                        </p:tgtEl>
                                      </p:cBhvr>
                                      <p:to x="100000" y="60000"/>
                                    </p:animScale>
                                    <p:animScale>
                                      <p:cBhvr>
                                        <p:cTn id="60" dur="166" decel="50000">
                                          <p:stCondLst>
                                            <p:cond delay="676"/>
                                          </p:stCondLst>
                                        </p:cTn>
                                        <p:tgtEl>
                                          <p:spTgt spid="9"/>
                                        </p:tgtEl>
                                      </p:cBhvr>
                                      <p:to x="100000" y="100000"/>
                                    </p:animScale>
                                    <p:animScale>
                                      <p:cBhvr>
                                        <p:cTn id="61" dur="26">
                                          <p:stCondLst>
                                            <p:cond delay="1312"/>
                                          </p:stCondLst>
                                        </p:cTn>
                                        <p:tgtEl>
                                          <p:spTgt spid="9"/>
                                        </p:tgtEl>
                                      </p:cBhvr>
                                      <p:to x="100000" y="80000"/>
                                    </p:animScale>
                                    <p:animScale>
                                      <p:cBhvr>
                                        <p:cTn id="62" dur="166" decel="50000">
                                          <p:stCondLst>
                                            <p:cond delay="1338"/>
                                          </p:stCondLst>
                                        </p:cTn>
                                        <p:tgtEl>
                                          <p:spTgt spid="9"/>
                                        </p:tgtEl>
                                      </p:cBhvr>
                                      <p:to x="100000" y="100000"/>
                                    </p:animScale>
                                    <p:animScale>
                                      <p:cBhvr>
                                        <p:cTn id="63" dur="26">
                                          <p:stCondLst>
                                            <p:cond delay="1642"/>
                                          </p:stCondLst>
                                        </p:cTn>
                                        <p:tgtEl>
                                          <p:spTgt spid="9"/>
                                        </p:tgtEl>
                                      </p:cBhvr>
                                      <p:to x="100000" y="90000"/>
                                    </p:animScale>
                                    <p:animScale>
                                      <p:cBhvr>
                                        <p:cTn id="64" dur="166" decel="50000">
                                          <p:stCondLst>
                                            <p:cond delay="1668"/>
                                          </p:stCondLst>
                                        </p:cTn>
                                        <p:tgtEl>
                                          <p:spTgt spid="9"/>
                                        </p:tgtEl>
                                      </p:cBhvr>
                                      <p:to x="100000" y="100000"/>
                                    </p:animScale>
                                    <p:animScale>
                                      <p:cBhvr>
                                        <p:cTn id="65" dur="26">
                                          <p:stCondLst>
                                            <p:cond delay="1808"/>
                                          </p:stCondLst>
                                        </p:cTn>
                                        <p:tgtEl>
                                          <p:spTgt spid="9"/>
                                        </p:tgtEl>
                                      </p:cBhvr>
                                      <p:to x="100000" y="95000"/>
                                    </p:animScale>
                                    <p:animScale>
                                      <p:cBhvr>
                                        <p:cTn id="66"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FFEDCBF6-32D4-4090-9C18-696761974EDB}"/>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Doğru cevabın bulunduğu seçeneği işaretleyiniz.</a:t>
            </a:r>
            <a:endParaRPr lang="tr-TR" sz="3200" dirty="0"/>
          </a:p>
        </p:txBody>
      </p:sp>
      <p:sp>
        <p:nvSpPr>
          <p:cNvPr id="6" name="Metin kutusu 5">
            <a:extLst>
              <a:ext uri="{FF2B5EF4-FFF2-40B4-BE49-F238E27FC236}">
                <a16:creationId xmlns:a16="http://schemas.microsoft.com/office/drawing/2014/main" id="{3D9DC4EB-C6DB-48A0-8D17-B618D13BE46D}"/>
              </a:ext>
            </a:extLst>
          </p:cNvPr>
          <p:cNvSpPr txBox="1"/>
          <p:nvPr/>
        </p:nvSpPr>
        <p:spPr>
          <a:xfrm>
            <a:off x="201233" y="1109196"/>
            <a:ext cx="11737482" cy="4154984"/>
          </a:xfrm>
          <a:prstGeom prst="rect">
            <a:avLst/>
          </a:prstGeom>
          <a:noFill/>
        </p:spPr>
        <p:txBody>
          <a:bodyPr wrap="square">
            <a:spAutoFit/>
          </a:bodyPr>
          <a:lstStyle/>
          <a:p>
            <a:pPr algn="l"/>
            <a:r>
              <a:rPr lang="tr-TR" sz="2400" b="0" i="0" u="none" strike="noStrike" baseline="0" dirty="0"/>
              <a:t>“Daha siz küçükken kömür madeninde çalışmak için buraya gittim. Bir süre çalışıp bir miktar para kazanınca geri döndüm. Ancak bu böyle sürüp gidemezdi. En iyisi şimdi yaşadığımız Zonguldak’a göçmek ve ailece burada yaşamaktı.”</a:t>
            </a:r>
          </a:p>
          <a:p>
            <a:pPr algn="l"/>
            <a:endParaRPr lang="tr-TR" sz="2400" b="0" i="0" u="none" strike="noStrike" baseline="0" dirty="0"/>
          </a:p>
          <a:p>
            <a:pPr algn="l"/>
            <a:r>
              <a:rPr lang="tr-TR" sz="2400" b="1" i="0" u="none" strike="noStrike" baseline="0" dirty="0"/>
              <a:t>Yukarıdaki açıklamaya göre Zonguldak ilimizin yerleşim yeri olarak tercih edilmesinin nedeni hangi seçenekte doğru verilmiştir?</a:t>
            </a:r>
            <a:br>
              <a:rPr lang="tr-TR" sz="2400" b="1" i="0" u="none" strike="noStrike" baseline="0" dirty="0"/>
            </a:br>
            <a:endParaRPr lang="tr-TR" sz="2400" b="1" i="0" u="none" strike="noStrike" baseline="0" dirty="0"/>
          </a:p>
          <a:p>
            <a:pPr algn="l"/>
            <a:endParaRPr lang="tr-TR" sz="2400" b="1" i="0" u="none" strike="noStrike" baseline="0" dirty="0"/>
          </a:p>
          <a:p>
            <a:pPr algn="l"/>
            <a:r>
              <a:rPr lang="tr-TR" sz="2400" b="0" i="0" u="none" strike="noStrike" baseline="0" dirty="0"/>
              <a:t>A) Doğal güzellikleri                     B) İklimi               </a:t>
            </a:r>
            <a:br>
              <a:rPr lang="tr-TR" sz="2400" b="0" i="0" u="none" strike="noStrike" baseline="0" dirty="0"/>
            </a:br>
            <a:br>
              <a:rPr lang="tr-TR" sz="2400" b="0" i="0" u="none" strike="noStrike" baseline="0" dirty="0"/>
            </a:br>
            <a:r>
              <a:rPr lang="tr-TR" sz="2400" b="0" i="0" u="none" strike="noStrike" baseline="0" dirty="0"/>
              <a:t>C) Yer altı kaynakları                    D) Yoğun nüfusu</a:t>
            </a:r>
            <a:endParaRPr lang="tr-TR" sz="2400" dirty="0"/>
          </a:p>
        </p:txBody>
      </p:sp>
      <p:sp>
        <p:nvSpPr>
          <p:cNvPr id="7" name="Oval 6">
            <a:extLst>
              <a:ext uri="{FF2B5EF4-FFF2-40B4-BE49-F238E27FC236}">
                <a16:creationId xmlns:a16="http://schemas.microsoft.com/office/drawing/2014/main" id="{E695D2D4-46D5-4961-A53E-80E8BB464841}"/>
              </a:ext>
            </a:extLst>
          </p:cNvPr>
          <p:cNvSpPr/>
          <p:nvPr/>
        </p:nvSpPr>
        <p:spPr>
          <a:xfrm>
            <a:off x="0" y="4699483"/>
            <a:ext cx="643944" cy="564697"/>
          </a:xfrm>
          <a:prstGeom prst="ellipse">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913136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anim calcmode="lin" valueType="num">
                                      <p:cBhvr>
                                        <p:cTn id="20" dur="2000" fill="hold"/>
                                        <p:tgtEl>
                                          <p:spTgt spid="7"/>
                                        </p:tgtEl>
                                        <p:attrNameLst>
                                          <p:attrName>ppt_w</p:attrName>
                                        </p:attrNameLst>
                                      </p:cBhvr>
                                      <p:tavLst>
                                        <p:tav tm="0" fmla="#ppt_w*sin(2.5*pi*$)">
                                          <p:val>
                                            <p:fltVal val="0"/>
                                          </p:val>
                                        </p:tav>
                                        <p:tav tm="100000">
                                          <p:val>
                                            <p:fltVal val="1"/>
                                          </p:val>
                                        </p:tav>
                                      </p:tavLst>
                                    </p:anim>
                                    <p:anim calcmode="lin" valueType="num">
                                      <p:cBhvr>
                                        <p:cTn id="21"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a:extLst>
              <a:ext uri="{FF2B5EF4-FFF2-40B4-BE49-F238E27FC236}">
                <a16:creationId xmlns:a16="http://schemas.microsoft.com/office/drawing/2014/main" id="{4C383756-14E7-417F-AF60-A61C1727E28E}"/>
              </a:ext>
            </a:extLst>
          </p:cNvPr>
          <p:cNvPicPr>
            <a:picLocks noChangeAspect="1"/>
          </p:cNvPicPr>
          <p:nvPr/>
        </p:nvPicPr>
        <p:blipFill rotWithShape="1">
          <a:blip r:embed="rId2"/>
          <a:srcRect r="6441"/>
          <a:stretch/>
        </p:blipFill>
        <p:spPr>
          <a:xfrm>
            <a:off x="4610638" y="537590"/>
            <a:ext cx="7482624" cy="4662152"/>
          </a:xfrm>
          <a:prstGeom prst="rect">
            <a:avLst/>
          </a:prstGeom>
        </p:spPr>
      </p:pic>
      <p:sp>
        <p:nvSpPr>
          <p:cNvPr id="4" name="Metin kutusu 3">
            <a:extLst>
              <a:ext uri="{FF2B5EF4-FFF2-40B4-BE49-F238E27FC236}">
                <a16:creationId xmlns:a16="http://schemas.microsoft.com/office/drawing/2014/main" id="{9CF68A3C-56BA-44D3-A911-52AEF59A641E}"/>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Doğru cevabın bulunduğu seçeneği işaretleyiniz.</a:t>
            </a:r>
            <a:endParaRPr lang="tr-TR" sz="3200" dirty="0"/>
          </a:p>
        </p:txBody>
      </p:sp>
      <p:sp>
        <p:nvSpPr>
          <p:cNvPr id="6" name="Metin kutusu 5">
            <a:extLst>
              <a:ext uri="{FF2B5EF4-FFF2-40B4-BE49-F238E27FC236}">
                <a16:creationId xmlns:a16="http://schemas.microsoft.com/office/drawing/2014/main" id="{33CEF275-41D1-4127-8132-9E822E07869F}"/>
              </a:ext>
            </a:extLst>
          </p:cNvPr>
          <p:cNvSpPr txBox="1"/>
          <p:nvPr/>
        </p:nvSpPr>
        <p:spPr>
          <a:xfrm>
            <a:off x="6012287" y="5199742"/>
            <a:ext cx="5405907" cy="369332"/>
          </a:xfrm>
          <a:prstGeom prst="rect">
            <a:avLst/>
          </a:prstGeom>
          <a:noFill/>
        </p:spPr>
        <p:txBody>
          <a:bodyPr wrap="square">
            <a:spAutoFit/>
          </a:bodyPr>
          <a:lstStyle/>
          <a:p>
            <a:r>
              <a:rPr lang="tr-TR" sz="1800" b="0" i="1" u="none" strike="noStrike" baseline="0" dirty="0">
                <a:latin typeface="CaslonPro-Italic"/>
              </a:rPr>
              <a:t>Grafik 3.5: Türkiye’de 1927-2018 nüfus miktarı grafiği</a:t>
            </a:r>
            <a:endParaRPr lang="tr-TR" dirty="0"/>
          </a:p>
        </p:txBody>
      </p:sp>
      <p:sp>
        <p:nvSpPr>
          <p:cNvPr id="8" name="Metin kutusu 7">
            <a:extLst>
              <a:ext uri="{FF2B5EF4-FFF2-40B4-BE49-F238E27FC236}">
                <a16:creationId xmlns:a16="http://schemas.microsoft.com/office/drawing/2014/main" id="{5E7E362A-CE04-4380-886D-8365F9EA77F7}"/>
              </a:ext>
            </a:extLst>
          </p:cNvPr>
          <p:cNvSpPr txBox="1"/>
          <p:nvPr/>
        </p:nvSpPr>
        <p:spPr>
          <a:xfrm>
            <a:off x="279041" y="848864"/>
            <a:ext cx="4125533" cy="1200329"/>
          </a:xfrm>
          <a:prstGeom prst="rect">
            <a:avLst/>
          </a:prstGeom>
          <a:noFill/>
        </p:spPr>
        <p:txBody>
          <a:bodyPr wrap="square">
            <a:spAutoFit/>
          </a:bodyPr>
          <a:lstStyle/>
          <a:p>
            <a:r>
              <a:rPr lang="tr-TR" sz="2400" b="1" i="0" u="none" strike="noStrike" baseline="0" dirty="0"/>
              <a:t>Grafiğe göre aşağıdaki seçeneklerden hangisine </a:t>
            </a:r>
            <a:r>
              <a:rPr lang="tr-TR" sz="2400" b="1" i="0" u="sng" strike="noStrike" baseline="0" dirty="0"/>
              <a:t>ulaşılamaz</a:t>
            </a:r>
            <a:r>
              <a:rPr lang="tr-TR" sz="2400" b="1" i="0" u="none" strike="noStrike" baseline="0" dirty="0"/>
              <a:t>?</a:t>
            </a:r>
            <a:endParaRPr lang="tr-TR" sz="2400" dirty="0"/>
          </a:p>
        </p:txBody>
      </p:sp>
      <p:sp>
        <p:nvSpPr>
          <p:cNvPr id="10" name="Metin kutusu 9">
            <a:extLst>
              <a:ext uri="{FF2B5EF4-FFF2-40B4-BE49-F238E27FC236}">
                <a16:creationId xmlns:a16="http://schemas.microsoft.com/office/drawing/2014/main" id="{B25A588A-F012-4395-B3DF-2A199A5E1DBE}"/>
              </a:ext>
            </a:extLst>
          </p:cNvPr>
          <p:cNvSpPr txBox="1"/>
          <p:nvPr/>
        </p:nvSpPr>
        <p:spPr>
          <a:xfrm>
            <a:off x="252748" y="2360467"/>
            <a:ext cx="4151826" cy="4154984"/>
          </a:xfrm>
          <a:prstGeom prst="rect">
            <a:avLst/>
          </a:prstGeom>
          <a:noFill/>
        </p:spPr>
        <p:txBody>
          <a:bodyPr wrap="square">
            <a:spAutoFit/>
          </a:bodyPr>
          <a:lstStyle/>
          <a:p>
            <a:pPr algn="l"/>
            <a:r>
              <a:rPr lang="tr-TR" sz="2400" b="0" i="0" u="none" strike="noStrike" baseline="0" dirty="0">
                <a:latin typeface="CaslonPro-Regular"/>
              </a:rPr>
              <a:t>A) Hangi yıllar arasındaki artışın diğerlerine göre fazla olduğuna</a:t>
            </a:r>
            <a:br>
              <a:rPr lang="tr-TR" sz="2400" b="0" i="0" u="none" strike="noStrike" baseline="0" dirty="0">
                <a:latin typeface="CaslonPro-Regular"/>
              </a:rPr>
            </a:br>
            <a:endParaRPr lang="tr-TR" sz="2400" b="0" i="0" u="none" strike="noStrike" baseline="0" dirty="0">
              <a:latin typeface="CaslonPro-Regular"/>
            </a:endParaRPr>
          </a:p>
          <a:p>
            <a:pPr algn="l"/>
            <a:r>
              <a:rPr lang="tr-TR" sz="2400" b="0" i="0" u="none" strike="noStrike" baseline="0" dirty="0">
                <a:latin typeface="CaslonPro-Regular"/>
              </a:rPr>
              <a:t>B) 1990-2000 yılları arasında ülkemizin dışarıdan göç aldığına</a:t>
            </a:r>
            <a:br>
              <a:rPr lang="tr-TR" sz="2400" b="0" i="0" u="none" strike="noStrike" baseline="0" dirty="0">
                <a:latin typeface="CaslonPro-Regular"/>
              </a:rPr>
            </a:br>
            <a:endParaRPr lang="tr-TR" sz="2400" b="0" i="0" u="none" strike="noStrike" baseline="0" dirty="0">
              <a:latin typeface="CaslonPro-Regular"/>
            </a:endParaRPr>
          </a:p>
          <a:p>
            <a:pPr algn="l"/>
            <a:r>
              <a:rPr lang="tr-TR" sz="2400" b="0" i="0" u="none" strike="noStrike" baseline="0" dirty="0">
                <a:latin typeface="CaslonPro-Regular"/>
              </a:rPr>
              <a:t>C) Yakın geleceğe dair nüfus artışı hakkında tahmin yapmaya</a:t>
            </a:r>
            <a:br>
              <a:rPr lang="tr-TR" sz="2400" b="0" i="0" u="none" strike="noStrike" baseline="0" dirty="0">
                <a:latin typeface="CaslonPro-Regular"/>
              </a:rPr>
            </a:br>
            <a:endParaRPr lang="tr-TR" sz="2400" b="0" i="0" u="none" strike="noStrike" baseline="0" dirty="0">
              <a:latin typeface="CaslonPro-Regular"/>
            </a:endParaRPr>
          </a:p>
          <a:p>
            <a:pPr algn="l"/>
            <a:r>
              <a:rPr lang="tr-TR" sz="2400" b="0" i="0" u="none" strike="noStrike" baseline="0" dirty="0">
                <a:latin typeface="CaslonPro-Regular"/>
              </a:rPr>
              <a:t>D) Nüfusun en az ve en fazla olduğu yılları tespit etmeye</a:t>
            </a:r>
            <a:endParaRPr lang="tr-TR" sz="2400" dirty="0"/>
          </a:p>
        </p:txBody>
      </p:sp>
      <p:sp>
        <p:nvSpPr>
          <p:cNvPr id="11" name="Oval 10">
            <a:extLst>
              <a:ext uri="{FF2B5EF4-FFF2-40B4-BE49-F238E27FC236}">
                <a16:creationId xmlns:a16="http://schemas.microsoft.com/office/drawing/2014/main" id="{B210FC16-7367-4C32-927B-C34C69DAD85D}"/>
              </a:ext>
            </a:extLst>
          </p:cNvPr>
          <p:cNvSpPr/>
          <p:nvPr/>
        </p:nvSpPr>
        <p:spPr>
          <a:xfrm>
            <a:off x="46684" y="3375407"/>
            <a:ext cx="643944" cy="564697"/>
          </a:xfrm>
          <a:prstGeom prst="ellipse">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38145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2000"/>
                                        <p:tgtEl>
                                          <p:spTgt spid="11"/>
                                        </p:tgtEl>
                                      </p:cBhvr>
                                    </p:animEffect>
                                    <p:anim calcmode="lin" valueType="num">
                                      <p:cBhvr>
                                        <p:cTn id="25" dur="2000" fill="hold"/>
                                        <p:tgtEl>
                                          <p:spTgt spid="11"/>
                                        </p:tgtEl>
                                        <p:attrNameLst>
                                          <p:attrName>ppt_w</p:attrName>
                                        </p:attrNameLst>
                                      </p:cBhvr>
                                      <p:tavLst>
                                        <p:tav tm="0" fmla="#ppt_w*sin(2.5*pi*$)">
                                          <p:val>
                                            <p:fltVal val="0"/>
                                          </p:val>
                                        </p:tav>
                                        <p:tav tm="100000">
                                          <p:val>
                                            <p:fltVal val="1"/>
                                          </p:val>
                                        </p:tav>
                                      </p:tavLst>
                                    </p:anim>
                                    <p:anim calcmode="lin" valueType="num">
                                      <p:cBhvr>
                                        <p:cTn id="26"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FFEDCBF6-32D4-4090-9C18-696761974EDB}"/>
              </a:ext>
            </a:extLst>
          </p:cNvPr>
          <p:cNvSpPr txBox="1"/>
          <p:nvPr/>
        </p:nvSpPr>
        <p:spPr>
          <a:xfrm>
            <a:off x="72444" y="75925"/>
            <a:ext cx="12020818" cy="461665"/>
          </a:xfrm>
          <a:prstGeom prst="rect">
            <a:avLst/>
          </a:prstGeom>
          <a:solidFill>
            <a:srgbClr val="FEE8E6"/>
          </a:solidFill>
        </p:spPr>
        <p:txBody>
          <a:bodyPr wrap="square">
            <a:spAutoFit/>
          </a:bodyPr>
          <a:lstStyle/>
          <a:p>
            <a:pPr algn="ctr"/>
            <a:r>
              <a:rPr lang="tr-TR" sz="2400" b="1" i="0" u="none" strike="noStrike" baseline="0" dirty="0"/>
              <a:t>Doğru cevabın bulunduğu seçeneği işaretleyiniz.</a:t>
            </a:r>
            <a:endParaRPr lang="tr-TR" sz="3200" dirty="0"/>
          </a:p>
        </p:txBody>
      </p:sp>
      <p:sp>
        <p:nvSpPr>
          <p:cNvPr id="5" name="Metin kutusu 4">
            <a:extLst>
              <a:ext uri="{FF2B5EF4-FFF2-40B4-BE49-F238E27FC236}">
                <a16:creationId xmlns:a16="http://schemas.microsoft.com/office/drawing/2014/main" id="{C42C0254-76D3-4761-9165-17E2F64A867B}"/>
              </a:ext>
            </a:extLst>
          </p:cNvPr>
          <p:cNvSpPr txBox="1"/>
          <p:nvPr/>
        </p:nvSpPr>
        <p:spPr>
          <a:xfrm>
            <a:off x="510326" y="1536174"/>
            <a:ext cx="10578384" cy="3785652"/>
          </a:xfrm>
          <a:prstGeom prst="rect">
            <a:avLst/>
          </a:prstGeom>
          <a:noFill/>
        </p:spPr>
        <p:txBody>
          <a:bodyPr wrap="square">
            <a:spAutoFit/>
          </a:bodyPr>
          <a:lstStyle/>
          <a:p>
            <a:pPr algn="l"/>
            <a:r>
              <a:rPr lang="tr-TR" sz="2400" b="1" i="0" u="none" strike="noStrike" baseline="0" dirty="0"/>
              <a:t>Üniversiteleriyle tanınan bir şehir için aşağıdakilerden hangisi söylenemez?</a:t>
            </a:r>
            <a:br>
              <a:rPr lang="tr-TR" sz="2400" b="1" i="0" u="none" strike="noStrike" baseline="0" dirty="0"/>
            </a:br>
            <a:br>
              <a:rPr lang="tr-TR" sz="2400" b="1" i="0" u="none" strike="noStrike" baseline="0" dirty="0"/>
            </a:br>
            <a:endParaRPr lang="tr-TR" sz="2400" b="1" i="0" u="none" strike="noStrike" baseline="0" dirty="0"/>
          </a:p>
          <a:p>
            <a:pPr algn="l"/>
            <a:r>
              <a:rPr lang="tr-TR" sz="2400" b="0" i="0" u="none" strike="noStrike" baseline="0" dirty="0"/>
              <a:t>A) Barınma imkânlarından yoksundur. </a:t>
            </a:r>
            <a:br>
              <a:rPr lang="tr-TR" sz="2400" b="0" i="0" u="none" strike="noStrike" baseline="0" dirty="0"/>
            </a:br>
            <a:br>
              <a:rPr lang="tr-TR" sz="2400" b="0" i="0" u="none" strike="noStrike" baseline="0" dirty="0"/>
            </a:br>
            <a:r>
              <a:rPr lang="tr-TR" sz="2400" b="0" i="0" u="none" strike="noStrike" baseline="0" dirty="0"/>
              <a:t>B) Çok sayıda öğrencisi olan bir şehirdir.</a:t>
            </a:r>
            <a:br>
              <a:rPr lang="tr-TR" sz="2400" b="0" i="0" u="none" strike="noStrike" baseline="0" dirty="0"/>
            </a:br>
            <a:endParaRPr lang="tr-TR" sz="2400" b="0" i="0" u="none" strike="noStrike" baseline="0" dirty="0"/>
          </a:p>
          <a:p>
            <a:pPr algn="l"/>
            <a:r>
              <a:rPr lang="tr-TR" sz="2400" b="0" i="0" u="none" strike="noStrike" baseline="0" dirty="0"/>
              <a:t>C) Eğitim oranı yüksektir. </a:t>
            </a:r>
            <a:br>
              <a:rPr lang="tr-TR" sz="2400" b="0" i="0" u="none" strike="noStrike" baseline="0" dirty="0"/>
            </a:br>
            <a:br>
              <a:rPr lang="tr-TR" sz="2400" b="0" i="0" u="none" strike="noStrike" baseline="0" dirty="0"/>
            </a:br>
            <a:r>
              <a:rPr lang="tr-TR" sz="2400" b="0" i="0" u="none" strike="noStrike" baseline="0" dirty="0"/>
              <a:t>D) Kültürel faaliyetler yaygındır.</a:t>
            </a:r>
            <a:endParaRPr lang="tr-TR" sz="2400" dirty="0"/>
          </a:p>
        </p:txBody>
      </p:sp>
      <p:sp>
        <p:nvSpPr>
          <p:cNvPr id="3" name="Oval 2">
            <a:extLst>
              <a:ext uri="{FF2B5EF4-FFF2-40B4-BE49-F238E27FC236}">
                <a16:creationId xmlns:a16="http://schemas.microsoft.com/office/drawing/2014/main" id="{762B79A9-C2BD-4553-B680-102D71A10099}"/>
              </a:ext>
            </a:extLst>
          </p:cNvPr>
          <p:cNvSpPr/>
          <p:nvPr/>
        </p:nvSpPr>
        <p:spPr>
          <a:xfrm>
            <a:off x="270456" y="2601532"/>
            <a:ext cx="643944" cy="564697"/>
          </a:xfrm>
          <a:prstGeom prst="ellipse">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182783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2000"/>
                                        <p:tgtEl>
                                          <p:spTgt spid="3"/>
                                        </p:tgtEl>
                                      </p:cBhvr>
                                    </p:animEffect>
                                    <p:anim calcmode="lin" valueType="num">
                                      <p:cBhvr>
                                        <p:cTn id="15" dur="2000" fill="hold"/>
                                        <p:tgtEl>
                                          <p:spTgt spid="3"/>
                                        </p:tgtEl>
                                        <p:attrNameLst>
                                          <p:attrName>ppt_w</p:attrName>
                                        </p:attrNameLst>
                                      </p:cBhvr>
                                      <p:tavLst>
                                        <p:tav tm="0" fmla="#ppt_w*sin(2.5*pi*$)">
                                          <p:val>
                                            <p:fltVal val="0"/>
                                          </p:val>
                                        </p:tav>
                                        <p:tav tm="100000">
                                          <p:val>
                                            <p:fltVal val="1"/>
                                          </p:val>
                                        </p:tav>
                                      </p:tavLst>
                                    </p:anim>
                                    <p:anim calcmode="lin" valueType="num">
                                      <p:cBhvr>
                                        <p:cTn id="16"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2187</TotalTime>
  <Words>1146</Words>
  <Application>Microsoft Office PowerPoint</Application>
  <PresentationFormat>Geniş ekran</PresentationFormat>
  <Paragraphs>114</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vt:lpstr>
      <vt:lpstr>Arial Black</vt:lpstr>
      <vt:lpstr>Calibri</vt:lpstr>
      <vt:lpstr>Calibri Light</vt:lpstr>
      <vt:lpstr>CaslonPro-Italic</vt:lpstr>
      <vt:lpstr>CaslonPro-Regular</vt:lpstr>
      <vt:lpstr>Office Teması</vt:lpstr>
      <vt:lpstr>SOSYAL BİLGİLER  7. SINIF</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Erdal Dulkadir</cp:lastModifiedBy>
  <cp:revision>137</cp:revision>
  <dcterms:created xsi:type="dcterms:W3CDTF">2020-11-09T08:31:12Z</dcterms:created>
  <dcterms:modified xsi:type="dcterms:W3CDTF">2022-02-06T11:45:25Z</dcterms:modified>
</cp:coreProperties>
</file>