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1" r:id="rId2"/>
    <p:sldId id="256" r:id="rId3"/>
    <p:sldId id="341" r:id="rId4"/>
    <p:sldId id="342" r:id="rId5"/>
    <p:sldId id="343" r:id="rId6"/>
    <p:sldId id="344" r:id="rId7"/>
    <p:sldId id="346" r:id="rId8"/>
    <p:sldId id="348" r:id="rId9"/>
    <p:sldId id="340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E8E6"/>
    <a:srgbClr val="B9E1F9"/>
    <a:srgbClr val="E6FAE8"/>
    <a:srgbClr val="E6F0FA"/>
    <a:srgbClr val="FCFDFE"/>
    <a:srgbClr val="FDF4E7"/>
    <a:srgbClr val="99D6EF"/>
    <a:srgbClr val="00FFFF"/>
    <a:srgbClr val="97C7C7"/>
    <a:srgbClr val="F4F6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Orta Stil 4 - Vurgu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42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870DC5-4E55-43AB-828B-0177D39B4E42}" type="datetimeFigureOut">
              <a:rPr lang="tr-TR" smtClean="0"/>
              <a:t>6.03.2022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4E48E2-F0C0-4BD9-9DAB-811DFBA620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1356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03A610-5911-44B5-85A5-EDAB611582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AF8A35C-26CB-4EC8-A1B7-74EEC41D2D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E408416-81F5-4D99-A0CB-281610C0E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68AC-C48C-4607-886B-2061D2F31F7B}" type="datetimeFigureOut">
              <a:rPr lang="tr-TR" smtClean="0"/>
              <a:t>6.03.2022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05FD98A-E0E9-4D46-88DA-7EF4E19DC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4444323-EC6E-4BD6-9C74-78A06CB1B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F85A-AD6E-42BA-8FF0-1EDEE8A050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0406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980C458-89E7-4541-B09B-0C8A9E36E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1082521-E629-4D08-9A8C-388A99C1B9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B3461E8-496B-411F-844B-5024F2289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68AC-C48C-4607-886B-2061D2F31F7B}" type="datetimeFigureOut">
              <a:rPr lang="tr-TR" smtClean="0"/>
              <a:t>6.03.2022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A278C29-60E4-40AF-B770-6EBE16769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B41E7A2-0417-4842-8551-FD1C21638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F85A-AD6E-42BA-8FF0-1EDEE8A050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1467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8584B9E-082B-4158-84C3-CE17F092D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6C5B8E8-CE3E-4313-8056-AA65713F95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FDF9906-4924-4246-A3E8-A29AAD1E2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68AC-C48C-4607-886B-2061D2F31F7B}" type="datetimeFigureOut">
              <a:rPr lang="tr-TR" smtClean="0"/>
              <a:t>6.03.2022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6E2CFF1-4812-406D-9A15-75252A490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11C2E1E-C49B-4152-95D9-FCA9C4F18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F85A-AD6E-42BA-8FF0-1EDEE8A050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2848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48FBF2F-AEDA-4543-A01C-D926E421C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B04B9F-28F9-4A57-AC0C-B6C55E340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E77842F-F9C5-4C9E-80FC-A3F122016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68AC-C48C-4607-886B-2061D2F31F7B}" type="datetimeFigureOut">
              <a:rPr lang="tr-TR" smtClean="0"/>
              <a:t>6.03.2022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37DFDD3-EFA5-4FD0-B751-A6EE4D633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5E57759-94B1-43B7-8499-642C7ACB0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F85A-AD6E-42BA-8FF0-1EDEE8A050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4736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A8AF75E-AE1B-4FCB-8D37-4D04E7A7E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3A4E44F-62A2-42F9-A720-74B9EC00B9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BC97696-E801-40EC-B238-41A8AC2D2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68AC-C48C-4607-886B-2061D2F31F7B}" type="datetimeFigureOut">
              <a:rPr lang="tr-TR" smtClean="0"/>
              <a:t>6.03.2022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B7C3128-40DD-4C1B-9DD2-02074816B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8ED0E5A-CF7C-495B-A53A-F518C2FE1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F85A-AD6E-42BA-8FF0-1EDEE8A050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0545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44F3AE3-208B-4A24-A394-4D7C02C77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4C4C2C4-E3A7-4186-A9FC-649268764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451DCB2-A86F-4C6D-8EF6-3CADD96E7D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B0AB5ED-23C2-4118-995B-5B6CCAB34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68AC-C48C-4607-886B-2061D2F31F7B}" type="datetimeFigureOut">
              <a:rPr lang="tr-TR" smtClean="0"/>
              <a:t>6.03.2022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606F536-9402-4BBC-B7D5-88F610FC7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9103B28-BFD0-4135-8553-DB3AE2DAB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F85A-AD6E-42BA-8FF0-1EDEE8A050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458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E48B0A7-57B5-49FD-8C86-2DD31392F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8511A9E-F4C2-49C0-842E-8563DAF1C4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024512D-AC26-426D-BD60-F9AC4E021A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6345E89C-B99C-4B79-84EF-8A2C55ECF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4F922858-766C-4129-8419-43FA1263D5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A19760A3-110E-403B-AD4A-9CE054A4A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68AC-C48C-4607-886B-2061D2F31F7B}" type="datetimeFigureOut">
              <a:rPr lang="tr-TR" smtClean="0"/>
              <a:t>6.03.2022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6C976EF1-D1A8-4461-AAF3-B57A0088A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5D2DC8E7-AED4-41DA-B034-BBEF3254B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F85A-AD6E-42BA-8FF0-1EDEE8A050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6094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C5C771F-4005-4A90-BAD2-3A9CFE7F8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7A7F6BB-C7E1-4C05-B963-39307C25E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68AC-C48C-4607-886B-2061D2F31F7B}" type="datetimeFigureOut">
              <a:rPr lang="tr-TR" smtClean="0"/>
              <a:t>6.03.2022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AB6A475-17D3-4E2E-B6EF-5963EEFC6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85FF1ED3-ACE6-4C77-A982-1F48AA052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F85A-AD6E-42BA-8FF0-1EDEE8A050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9597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A7099BAA-47B7-4A88-88F2-56A35CEB3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68AC-C48C-4607-886B-2061D2F31F7B}" type="datetimeFigureOut">
              <a:rPr lang="tr-TR" smtClean="0"/>
              <a:t>6.03.2022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4A407579-63F4-4212-B1C2-FC9AEBE3D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03C30B9A-A84F-48EF-AF38-CA64B2324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F85A-AD6E-42BA-8FF0-1EDEE8A050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5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E3567F3-6530-47F3-87E3-E87328D73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A11282D-382E-42B2-B34A-F564B68A0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4D0945D-D255-4019-810C-55AC59F585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AEC6961-4F80-4638-8820-A55DE415C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68AC-C48C-4607-886B-2061D2F31F7B}" type="datetimeFigureOut">
              <a:rPr lang="tr-TR" smtClean="0"/>
              <a:t>6.03.2022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AFCE653-9A27-432B-92D3-DE486284E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67F59AC-A5C2-457E-BB1C-9675CC116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F85A-AD6E-42BA-8FF0-1EDEE8A050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8397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CB3E1FA-5FCA-44A3-96A1-97F4926FF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6D477AA0-F8BA-4F30-BA59-A215354958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5503567-4240-44CF-B033-F51939A5DE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22CD1A7-7E12-4847-BD66-82854DDFD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68AC-C48C-4607-886B-2061D2F31F7B}" type="datetimeFigureOut">
              <a:rPr lang="tr-TR" smtClean="0"/>
              <a:t>6.03.2022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4513D27-9A09-4899-AB6A-9E9E67D08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AB62AF1-19D7-4D6C-961A-FF5532E3A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F85A-AD6E-42BA-8FF0-1EDEE8A050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4622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DDCC0FCB-C389-4AA9-BC45-0D6FA5C77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666D320-7BD8-44F8-8DCC-548F798CF4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CEAC603-95EA-4570-A44B-921A82EDC6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C68AC-C48C-4607-886B-2061D2F31F7B}" type="datetimeFigureOut">
              <a:rPr lang="tr-TR" smtClean="0"/>
              <a:t>6.03.2022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4C4C9AA-325B-4DA6-BADE-2E7893599A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34D5545-5702-474C-90FA-36DC816A2A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DF85A-AD6E-42BA-8FF0-1EDEE8A050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6377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32E77E-F535-4F78-A723-801AA6EB77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94702"/>
          </a:xfrm>
          <a:ln w="76200"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tr-TR" b="1" dirty="0"/>
              <a:t>SOSYAL BİLGİLER </a:t>
            </a:r>
            <a:br>
              <a:rPr lang="tr-TR" b="1" dirty="0"/>
            </a:br>
            <a:r>
              <a:rPr lang="tr-TR" b="1" dirty="0"/>
              <a:t>7. SINIF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D482BC6-5CDC-467A-8A61-909F7CDD66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513194" cy="2650656"/>
          </a:xfrm>
        </p:spPr>
        <p:txBody>
          <a:bodyPr>
            <a:normAutofit/>
          </a:bodyPr>
          <a:lstStyle/>
          <a:p>
            <a:r>
              <a:rPr lang="tr-TR" sz="4800" b="1" dirty="0">
                <a:solidFill>
                  <a:srgbClr val="C00000"/>
                </a:solidFill>
                <a:latin typeface="Arial Black" panose="020B0A04020102020204" pitchFamily="34" charset="0"/>
              </a:rPr>
              <a:t>ÜNİTE: </a:t>
            </a:r>
            <a:r>
              <a:rPr lang="tr-TR" sz="4800" b="1" dirty="0">
                <a:solidFill>
                  <a:srgbClr val="0070C0"/>
                </a:solidFill>
              </a:rPr>
              <a:t>Zaman İçinde Bilim</a:t>
            </a:r>
          </a:p>
          <a:p>
            <a:endParaRPr lang="tr-TR" sz="4800" b="1" dirty="0">
              <a:solidFill>
                <a:srgbClr val="0070C0"/>
              </a:solidFill>
            </a:endParaRPr>
          </a:p>
          <a:p>
            <a:r>
              <a:rPr lang="tr-TR" sz="3200" b="1" dirty="0">
                <a:solidFill>
                  <a:srgbClr val="C00000"/>
                </a:solidFill>
                <a:latin typeface="Arial Black" panose="020B0A04020102020204" pitchFamily="34" charset="0"/>
              </a:rPr>
              <a:t>DEĞERLENDİRME SORULARI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1039787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>
            <a:extLst>
              <a:ext uri="{FF2B5EF4-FFF2-40B4-BE49-F238E27FC236}">
                <a16:creationId xmlns:a16="http://schemas.microsoft.com/office/drawing/2014/main" id="{204A9F6D-4CDB-467A-B325-EA9974ABE159}"/>
              </a:ext>
            </a:extLst>
          </p:cNvPr>
          <p:cNvSpPr/>
          <p:nvPr/>
        </p:nvSpPr>
        <p:spPr>
          <a:xfrm>
            <a:off x="985722" y="1009746"/>
            <a:ext cx="1022055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8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SOSYAL BİLGİLER 7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AFBA0FAE-D695-4A26-887A-874BA0CDB851}"/>
              </a:ext>
            </a:extLst>
          </p:cNvPr>
          <p:cNvSpPr txBox="1"/>
          <p:nvPr/>
        </p:nvSpPr>
        <p:spPr>
          <a:xfrm>
            <a:off x="598868" y="3296852"/>
            <a:ext cx="1096636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3600" b="1" dirty="0">
                <a:solidFill>
                  <a:srgbClr val="C00000"/>
                </a:solidFill>
              </a:rPr>
              <a:t>ZAMAN İÇİNDE BİLİM</a:t>
            </a: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84420737-6517-4C56-9800-BA9494B14025}"/>
              </a:ext>
            </a:extLst>
          </p:cNvPr>
          <p:cNvSpPr txBox="1"/>
          <p:nvPr/>
        </p:nvSpPr>
        <p:spPr>
          <a:xfrm>
            <a:off x="3664083" y="4906850"/>
            <a:ext cx="48638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DEĞERLENDİRME SORULARI</a:t>
            </a:r>
          </a:p>
        </p:txBody>
      </p:sp>
    </p:spTree>
    <p:extLst>
      <p:ext uri="{BB962C8B-B14F-4D97-AF65-F5344CB8AC3E}">
        <p14:creationId xmlns:p14="http://schemas.microsoft.com/office/powerpoint/2010/main" val="1919344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>
            <a:extLst>
              <a:ext uri="{FF2B5EF4-FFF2-40B4-BE49-F238E27FC236}">
                <a16:creationId xmlns:a16="http://schemas.microsoft.com/office/drawing/2014/main" id="{26FE4A68-9989-460B-B436-4A55962CB2E4}"/>
              </a:ext>
            </a:extLst>
          </p:cNvPr>
          <p:cNvSpPr txBox="1"/>
          <p:nvPr/>
        </p:nvSpPr>
        <p:spPr>
          <a:xfrm>
            <a:off x="127448" y="114561"/>
            <a:ext cx="11937104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2400" b="1" i="0" u="none" strike="noStrike" baseline="0" dirty="0"/>
              <a:t>Cümlelerde belirtilen yargıların doğru mu yoksa yanlış mı olduğunu cümlelerin başındaki</a:t>
            </a:r>
          </a:p>
          <a:p>
            <a:pPr algn="ctr"/>
            <a:r>
              <a:rPr lang="tr-TR" sz="2400" b="1" i="0" u="none" strike="noStrike" baseline="0" dirty="0"/>
              <a:t>kutulara “D” ya da “Y” yazarak belirtiniz. Yanlış olduğunu düşündüğünüz yargıların doğrularını cümlelerin altlarındaki boşluklara yazınız.</a:t>
            </a:r>
            <a:endParaRPr lang="tr-TR" sz="2400" dirty="0"/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606FD138-CA51-4608-AC2B-CD3C62BA9C17}"/>
              </a:ext>
            </a:extLst>
          </p:cNvPr>
          <p:cNvSpPr txBox="1"/>
          <p:nvPr/>
        </p:nvSpPr>
        <p:spPr>
          <a:xfrm>
            <a:off x="965915" y="1810167"/>
            <a:ext cx="10856889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tr-TR" sz="2400" b="1" i="0" u="none" strike="noStrike" baseline="0" dirty="0"/>
              <a:t>1. </a:t>
            </a:r>
            <a:r>
              <a:rPr lang="tr-TR" sz="2400" b="0" i="0" u="none" strike="noStrike" baseline="0" dirty="0"/>
              <a:t>Bilginin korunması ve aktarılmasında yazıdan önce resimler kullanılıyordu.</a:t>
            </a:r>
          </a:p>
          <a:p>
            <a:pPr algn="l"/>
            <a:endParaRPr lang="tr-TR" sz="2400" b="0" i="0" u="none" strike="noStrike" baseline="0" dirty="0"/>
          </a:p>
          <a:p>
            <a:pPr algn="l"/>
            <a:endParaRPr lang="tr-TR" sz="2400" b="0" i="0" u="none" strike="noStrike" baseline="0" dirty="0"/>
          </a:p>
          <a:p>
            <a:pPr algn="l"/>
            <a:endParaRPr lang="tr-TR" sz="2400" b="0" i="0" u="none" strike="noStrike" baseline="0" dirty="0"/>
          </a:p>
          <a:p>
            <a:pPr algn="l"/>
            <a:endParaRPr lang="tr-TR" sz="2400" b="0" i="0" u="none" strike="noStrike" baseline="0" dirty="0"/>
          </a:p>
          <a:p>
            <a:pPr algn="l"/>
            <a:r>
              <a:rPr lang="tr-TR" sz="2400" b="1" i="0" u="none" strike="noStrike" baseline="0" dirty="0"/>
              <a:t>2. </a:t>
            </a:r>
            <a:r>
              <a:rPr lang="tr-TR" sz="2400" b="0" i="0" u="none" strike="noStrike" baseline="0" dirty="0"/>
              <a:t>Mısırlılar parşömen denilen kâğıt türünü bulmuşlardır.</a:t>
            </a:r>
          </a:p>
          <a:p>
            <a:pPr algn="l"/>
            <a:endParaRPr lang="tr-TR" sz="2400" b="0" i="0" u="none" strike="noStrike" baseline="0" dirty="0"/>
          </a:p>
          <a:p>
            <a:pPr algn="l"/>
            <a:endParaRPr lang="tr-TR" sz="2400" b="0" i="0" u="none" strike="noStrike" baseline="0" dirty="0"/>
          </a:p>
          <a:p>
            <a:pPr algn="l"/>
            <a:endParaRPr lang="tr-TR" sz="2400" dirty="0"/>
          </a:p>
          <a:p>
            <a:pPr algn="l"/>
            <a:endParaRPr lang="tr-TR" sz="2400" b="0" i="0" u="none" strike="noStrike" baseline="0" dirty="0"/>
          </a:p>
          <a:p>
            <a:pPr algn="l"/>
            <a:r>
              <a:rPr lang="tr-TR" sz="2400" b="1" i="0" u="none" strike="noStrike" baseline="0" dirty="0"/>
              <a:t>3. </a:t>
            </a:r>
            <a:r>
              <a:rPr lang="tr-TR" sz="2400" b="0" i="0" u="none" strike="noStrike" baseline="0" dirty="0"/>
              <a:t>Bilginin korunması yaygınlaştırılması ve aktarılmasında değişim süreklidir.</a:t>
            </a:r>
          </a:p>
          <a:p>
            <a:pPr algn="l"/>
            <a:endParaRPr lang="tr-TR" sz="2400" b="0" i="0" u="none" strike="noStrike" baseline="0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BA64234-AE6B-4FD8-ADAB-5630F0BE110B}"/>
              </a:ext>
            </a:extLst>
          </p:cNvPr>
          <p:cNvSpPr/>
          <p:nvPr/>
        </p:nvSpPr>
        <p:spPr>
          <a:xfrm>
            <a:off x="302653" y="1673159"/>
            <a:ext cx="721217" cy="6825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CC0643C-4897-4C03-AE3D-0D4C83C43EE2}"/>
              </a:ext>
            </a:extLst>
          </p:cNvPr>
          <p:cNvSpPr/>
          <p:nvPr/>
        </p:nvSpPr>
        <p:spPr>
          <a:xfrm>
            <a:off x="302652" y="1661247"/>
            <a:ext cx="721217" cy="6825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800" b="1" dirty="0">
                <a:solidFill>
                  <a:srgbClr val="00B050"/>
                </a:solidFill>
              </a:rPr>
              <a:t>D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A2C7A8D-D8F0-44C1-94F0-A1DCAB4321EE}"/>
              </a:ext>
            </a:extLst>
          </p:cNvPr>
          <p:cNvSpPr/>
          <p:nvPr/>
        </p:nvSpPr>
        <p:spPr>
          <a:xfrm>
            <a:off x="273675" y="3512691"/>
            <a:ext cx="721217" cy="6825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93CAD8C-F9EF-4C48-834C-764516F41FC5}"/>
              </a:ext>
            </a:extLst>
          </p:cNvPr>
          <p:cNvSpPr/>
          <p:nvPr/>
        </p:nvSpPr>
        <p:spPr>
          <a:xfrm>
            <a:off x="273674" y="3512691"/>
            <a:ext cx="721217" cy="6825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8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7681AB0-DEAB-4D25-A633-73A906267DE1}"/>
              </a:ext>
            </a:extLst>
          </p:cNvPr>
          <p:cNvSpPr/>
          <p:nvPr/>
        </p:nvSpPr>
        <p:spPr>
          <a:xfrm>
            <a:off x="303725" y="5352223"/>
            <a:ext cx="721217" cy="6825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3F59E2DF-BB0B-4303-B40F-6E4377C5B597}"/>
              </a:ext>
            </a:extLst>
          </p:cNvPr>
          <p:cNvSpPr txBox="1"/>
          <p:nvPr/>
        </p:nvSpPr>
        <p:spPr>
          <a:xfrm>
            <a:off x="1023869" y="4253292"/>
            <a:ext cx="9997289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r-TR" sz="2000" dirty="0"/>
              <a:t>Parşömen kağıt türü Bergamalılar tarafından bulunmuştur. Mısırlıların bulduğu kağıt papirüstü.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2CE1F9D-3A96-4036-9E13-DF75DCF1BC4A}"/>
              </a:ext>
            </a:extLst>
          </p:cNvPr>
          <p:cNvSpPr/>
          <p:nvPr/>
        </p:nvSpPr>
        <p:spPr>
          <a:xfrm>
            <a:off x="302651" y="5352223"/>
            <a:ext cx="721217" cy="6825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800" b="1" dirty="0">
                <a:solidFill>
                  <a:srgbClr val="00B050"/>
                </a:solidFill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279357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8" grpId="0" animBg="1"/>
      <p:bldP spid="10" grpId="0" animBg="1"/>
      <p:bldP spid="12" grpId="0" animBg="1"/>
      <p:bldP spid="9" grpId="0" animBg="1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87B8059B-C16D-42DE-B38D-243ADF08FBBA}"/>
              </a:ext>
            </a:extLst>
          </p:cNvPr>
          <p:cNvSpPr txBox="1"/>
          <p:nvPr/>
        </p:nvSpPr>
        <p:spPr>
          <a:xfrm>
            <a:off x="1178417" y="2156601"/>
            <a:ext cx="11163031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2400" b="1" i="0" u="none" strike="noStrike" baseline="0" dirty="0"/>
              <a:t>4. </a:t>
            </a:r>
            <a:r>
              <a:rPr lang="tr-TR" sz="2400" b="0" i="0" u="none" strike="noStrike" baseline="0" dirty="0" err="1"/>
              <a:t>Fârâbi</a:t>
            </a:r>
            <a:r>
              <a:rPr lang="tr-TR" sz="2400" b="0" i="0" u="none" strike="noStrike" baseline="0" dirty="0"/>
              <a:t>, İslam dünyasına “0” rakamını tanıtan bilgindir.</a:t>
            </a:r>
          </a:p>
          <a:p>
            <a:pPr algn="l"/>
            <a:endParaRPr lang="tr-TR" sz="2400" b="1" i="0" u="none" strike="noStrike" baseline="0" dirty="0"/>
          </a:p>
          <a:p>
            <a:pPr algn="l"/>
            <a:endParaRPr lang="tr-TR" sz="2400" b="1" dirty="0"/>
          </a:p>
          <a:p>
            <a:pPr algn="l"/>
            <a:br>
              <a:rPr lang="tr-TR" sz="2400" b="1" i="0" u="none" strike="noStrike" baseline="0" dirty="0"/>
            </a:br>
            <a:r>
              <a:rPr lang="tr-TR" sz="2400" b="1" i="0" u="none" strike="noStrike" baseline="0" dirty="0"/>
              <a:t>5. </a:t>
            </a:r>
            <a:r>
              <a:rPr lang="tr-TR" sz="2400" b="0" i="0" u="none" strike="noStrike" baseline="0" dirty="0"/>
              <a:t>Piri Reis, fizik alanında yaptığı çalışmalarla tanınmıştır.</a:t>
            </a:r>
          </a:p>
          <a:p>
            <a:pPr algn="l"/>
            <a:endParaRPr lang="tr-TR" sz="2400" b="0" i="0" u="none" strike="noStrike" baseline="0" dirty="0"/>
          </a:p>
          <a:p>
            <a:pPr algn="l"/>
            <a:endParaRPr lang="tr-TR" sz="2400" b="0" i="0" u="none" strike="noStrike" baseline="0" dirty="0"/>
          </a:p>
          <a:p>
            <a:pPr algn="l"/>
            <a:endParaRPr lang="tr-TR" sz="2400" b="0" i="0" u="none" strike="noStrike" baseline="0" dirty="0"/>
          </a:p>
          <a:p>
            <a:pPr algn="l"/>
            <a:r>
              <a:rPr lang="tr-TR" sz="2400" b="1" i="0" u="none" strike="noStrike" baseline="0" dirty="0"/>
              <a:t>6. </a:t>
            </a:r>
            <a:r>
              <a:rPr lang="tr-TR" sz="2400" b="0" i="0" u="none" strike="noStrike" baseline="0" dirty="0"/>
              <a:t>15-20. yüzyıllarda Avrupa’daki gelişmeler günümüz bilimsel birikiminin oluşmasını </a:t>
            </a:r>
            <a:br>
              <a:rPr lang="tr-TR" sz="2400" b="0" i="0" u="none" strike="noStrike" baseline="0" dirty="0"/>
            </a:br>
            <a:r>
              <a:rPr lang="tr-TR" sz="2400" b="0" i="0" u="none" strike="noStrike" baseline="0" dirty="0"/>
              <a:t>     sağlamıştır.</a:t>
            </a:r>
          </a:p>
          <a:p>
            <a:pPr algn="l"/>
            <a:endParaRPr lang="tr-TR" sz="2400" b="0" i="0" u="none" strike="noStrike" baseline="0" dirty="0"/>
          </a:p>
          <a:p>
            <a:pPr algn="l"/>
            <a:endParaRPr lang="tr-TR" sz="2400" b="0" i="0" u="none" strike="noStrike" baseline="0" dirty="0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905DBAC2-24F8-476B-877F-E898A12F5CC7}"/>
              </a:ext>
            </a:extLst>
          </p:cNvPr>
          <p:cNvSpPr txBox="1"/>
          <p:nvPr/>
        </p:nvSpPr>
        <p:spPr>
          <a:xfrm>
            <a:off x="127448" y="114561"/>
            <a:ext cx="11937104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2400" b="1" i="0" u="none" strike="noStrike" baseline="0" dirty="0"/>
              <a:t>Cümlelerde belirtilen yargıların doğru mu yoksa yanlış mı olduğunu cümlelerin başındaki</a:t>
            </a:r>
          </a:p>
          <a:p>
            <a:pPr algn="ctr"/>
            <a:r>
              <a:rPr lang="tr-TR" sz="2400" b="1" i="0" u="none" strike="noStrike" baseline="0" dirty="0"/>
              <a:t>kutulara “D” ya da “Y” yazarak belirtiniz. Yanlış olduğunu düşündüğünüz yargıların doğrularını cümlelerin altlarındaki boşluklara yazınız.</a:t>
            </a:r>
            <a:endParaRPr lang="tr-TR" sz="2400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AC542E7-3ADC-4EB1-A6C0-F68ED359DA94}"/>
              </a:ext>
            </a:extLst>
          </p:cNvPr>
          <p:cNvSpPr/>
          <p:nvPr/>
        </p:nvSpPr>
        <p:spPr>
          <a:xfrm>
            <a:off x="457200" y="2046646"/>
            <a:ext cx="721217" cy="6825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6E16599-C6D6-4067-A089-91F03953E6EC}"/>
              </a:ext>
            </a:extLst>
          </p:cNvPr>
          <p:cNvSpPr/>
          <p:nvPr/>
        </p:nvSpPr>
        <p:spPr>
          <a:xfrm>
            <a:off x="457198" y="2046646"/>
            <a:ext cx="721217" cy="6825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8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833D2B21-AF4E-4F62-854D-D2ED9B47441D}"/>
              </a:ext>
            </a:extLst>
          </p:cNvPr>
          <p:cNvSpPr txBox="1"/>
          <p:nvPr/>
        </p:nvSpPr>
        <p:spPr>
          <a:xfrm>
            <a:off x="1255688" y="2608155"/>
            <a:ext cx="5698035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r-TR" sz="2000" dirty="0"/>
              <a:t>İslam dünyasına ‘’0’’ rakamını tanıtan kişi Harezmi’dir.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3F534A1-DCF0-4381-8DB3-6F2A974288A9}"/>
              </a:ext>
            </a:extLst>
          </p:cNvPr>
          <p:cNvSpPr/>
          <p:nvPr/>
        </p:nvSpPr>
        <p:spPr>
          <a:xfrm>
            <a:off x="457200" y="3567266"/>
            <a:ext cx="721217" cy="6825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B763513-DECC-4BF1-8345-BD114909F922}"/>
              </a:ext>
            </a:extLst>
          </p:cNvPr>
          <p:cNvSpPr/>
          <p:nvPr/>
        </p:nvSpPr>
        <p:spPr>
          <a:xfrm>
            <a:off x="457198" y="3603289"/>
            <a:ext cx="721217" cy="6825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8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EF39171C-610E-4832-B144-53FAB7695C0D}"/>
              </a:ext>
            </a:extLst>
          </p:cNvPr>
          <p:cNvSpPr txBox="1"/>
          <p:nvPr/>
        </p:nvSpPr>
        <p:spPr>
          <a:xfrm>
            <a:off x="1255688" y="4117429"/>
            <a:ext cx="7507633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r-TR" sz="2000" dirty="0"/>
              <a:t>Piri Reis coğrafya ve haritacılık alanında yaptığı çalışmalarla tanınmıştır.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10C1A12-535E-418F-85C8-F630482F91FD}"/>
              </a:ext>
            </a:extLst>
          </p:cNvPr>
          <p:cNvSpPr/>
          <p:nvPr/>
        </p:nvSpPr>
        <p:spPr>
          <a:xfrm>
            <a:off x="457198" y="4966815"/>
            <a:ext cx="721217" cy="6825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DE78EF0-A0F3-4531-9A3F-7EE8C2D859FE}"/>
              </a:ext>
            </a:extLst>
          </p:cNvPr>
          <p:cNvSpPr/>
          <p:nvPr/>
        </p:nvSpPr>
        <p:spPr>
          <a:xfrm>
            <a:off x="457196" y="4966815"/>
            <a:ext cx="721217" cy="6825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800" b="1" dirty="0">
                <a:solidFill>
                  <a:srgbClr val="00B050"/>
                </a:solidFill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897065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4CF49A15-9D8C-4809-9E68-9C4CFF54B735}"/>
              </a:ext>
            </a:extLst>
          </p:cNvPr>
          <p:cNvSpPr txBox="1"/>
          <p:nvPr/>
        </p:nvSpPr>
        <p:spPr>
          <a:xfrm>
            <a:off x="1164197" y="2220051"/>
            <a:ext cx="986360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tr-TR" sz="2400" b="1" i="0" u="none" strike="noStrike" baseline="0" dirty="0"/>
              <a:t>7. </a:t>
            </a:r>
            <a:r>
              <a:rPr lang="tr-TR" sz="2400" b="0" i="0" u="none" strike="noStrike" baseline="0" dirty="0"/>
              <a:t>Buhar makinesinin icadı coğrafi keşiflere neden oldu.</a:t>
            </a:r>
          </a:p>
          <a:p>
            <a:pPr algn="l"/>
            <a:endParaRPr lang="tr-TR" sz="2400" b="0" i="0" u="none" strike="noStrike" baseline="0" dirty="0"/>
          </a:p>
          <a:p>
            <a:pPr algn="l"/>
            <a:endParaRPr lang="tr-TR" sz="2400" b="0" i="0" u="none" strike="noStrike" baseline="0" dirty="0"/>
          </a:p>
          <a:p>
            <a:pPr algn="l"/>
            <a:endParaRPr lang="tr-TR" sz="2400" b="0" i="0" u="none" strike="noStrike" baseline="0" dirty="0"/>
          </a:p>
          <a:p>
            <a:pPr algn="l"/>
            <a:r>
              <a:rPr lang="tr-TR" sz="2400" b="1" i="0" u="none" strike="noStrike" baseline="0" dirty="0"/>
              <a:t>8. </a:t>
            </a:r>
            <a:r>
              <a:rPr lang="tr-TR" sz="2400" b="0" i="0" u="none" strike="noStrike" baseline="0" dirty="0"/>
              <a:t>el-Harezmî gökyüzündeki cisimlerin hareketlerini gözlemlemiştir.</a:t>
            </a:r>
          </a:p>
          <a:p>
            <a:pPr algn="l"/>
            <a:endParaRPr lang="tr-TR" sz="2400" b="0" i="0" u="none" strike="noStrike" baseline="0" dirty="0"/>
          </a:p>
          <a:p>
            <a:pPr algn="l"/>
            <a:endParaRPr lang="tr-TR" sz="2400" dirty="0"/>
          </a:p>
          <a:p>
            <a:pPr algn="l"/>
            <a:endParaRPr lang="tr-TR" sz="2400" dirty="0"/>
          </a:p>
          <a:p>
            <a:pPr algn="l"/>
            <a:r>
              <a:rPr lang="tr-TR" sz="2400" b="1" i="0" u="none" strike="noStrike" baseline="0" dirty="0"/>
              <a:t>9. </a:t>
            </a:r>
            <a:r>
              <a:rPr lang="tr-TR" sz="2400" b="0" i="0" u="none" strike="noStrike" baseline="0" dirty="0"/>
              <a:t>Ülkemizde düşünce özgürlüğü anayasa ile güvence altına alınmıştır.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1E373D0F-53F7-4707-A929-EF152EBA3DF7}"/>
              </a:ext>
            </a:extLst>
          </p:cNvPr>
          <p:cNvSpPr txBox="1"/>
          <p:nvPr/>
        </p:nvSpPr>
        <p:spPr>
          <a:xfrm>
            <a:off x="127448" y="114561"/>
            <a:ext cx="11937104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2400" b="1" i="0" u="none" strike="noStrike" baseline="0" dirty="0"/>
              <a:t>Cümlelerde belirtilen yargıların doğru mu yoksa yanlış mı olduğunu cümlelerin başındaki</a:t>
            </a:r>
          </a:p>
          <a:p>
            <a:pPr algn="ctr"/>
            <a:r>
              <a:rPr lang="tr-TR" sz="2400" b="1" i="0" u="none" strike="noStrike" baseline="0" dirty="0"/>
              <a:t>kutulara “D” ya da “Y” yazarak belirtiniz. Yanlış olduğunu düşündüğünüz yargıların doğrularını cümlelerin altlarındaki boşluklara yazınız.</a:t>
            </a:r>
            <a:endParaRPr lang="tr-TR" sz="2400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9CFDBB5-43A2-4DD1-B81B-70AE9378F1F6}"/>
              </a:ext>
            </a:extLst>
          </p:cNvPr>
          <p:cNvSpPr/>
          <p:nvPr/>
        </p:nvSpPr>
        <p:spPr>
          <a:xfrm>
            <a:off x="442980" y="2146342"/>
            <a:ext cx="721217" cy="6825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ABF2D90-A6BF-4C10-AB16-3A04B6702A35}"/>
              </a:ext>
            </a:extLst>
          </p:cNvPr>
          <p:cNvSpPr/>
          <p:nvPr/>
        </p:nvSpPr>
        <p:spPr>
          <a:xfrm>
            <a:off x="442979" y="2151024"/>
            <a:ext cx="721217" cy="6825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8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9411E1C-87FA-45C3-B761-8B4CA118BEA6}"/>
              </a:ext>
            </a:extLst>
          </p:cNvPr>
          <p:cNvSpPr/>
          <p:nvPr/>
        </p:nvSpPr>
        <p:spPr>
          <a:xfrm>
            <a:off x="457200" y="3567266"/>
            <a:ext cx="721217" cy="6825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FA33C93-91E0-4E80-A9EF-8735A30519BC}"/>
              </a:ext>
            </a:extLst>
          </p:cNvPr>
          <p:cNvSpPr/>
          <p:nvPr/>
        </p:nvSpPr>
        <p:spPr>
          <a:xfrm>
            <a:off x="442978" y="3595585"/>
            <a:ext cx="721217" cy="6825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800" b="1" dirty="0">
                <a:solidFill>
                  <a:srgbClr val="00B050"/>
                </a:solidFill>
              </a:rPr>
              <a:t>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5F5898D-5428-469D-BCDA-F3DFA933A776}"/>
              </a:ext>
            </a:extLst>
          </p:cNvPr>
          <p:cNvSpPr/>
          <p:nvPr/>
        </p:nvSpPr>
        <p:spPr>
          <a:xfrm>
            <a:off x="457200" y="5049511"/>
            <a:ext cx="721217" cy="6825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D4D7538-7CF5-4912-83A0-D562054C2878}"/>
              </a:ext>
            </a:extLst>
          </p:cNvPr>
          <p:cNvSpPr/>
          <p:nvPr/>
        </p:nvSpPr>
        <p:spPr>
          <a:xfrm>
            <a:off x="457199" y="5049511"/>
            <a:ext cx="721217" cy="6825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800" b="1" dirty="0">
                <a:solidFill>
                  <a:srgbClr val="00B050"/>
                </a:solidFill>
              </a:rPr>
              <a:t>D</a:t>
            </a:r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788C4007-AA30-45B3-91B3-0C5106541479}"/>
              </a:ext>
            </a:extLst>
          </p:cNvPr>
          <p:cNvSpPr txBox="1"/>
          <p:nvPr/>
        </p:nvSpPr>
        <p:spPr>
          <a:xfrm>
            <a:off x="1526144" y="2694313"/>
            <a:ext cx="10561481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r-TR" sz="2000" dirty="0"/>
              <a:t>Buhar makinesi Sanayi Devrimi’nde olmuştur. Sanayi Devrimi de Coğrafi </a:t>
            </a:r>
            <a:r>
              <a:rPr lang="tr-TR" sz="2000" dirty="0" err="1"/>
              <a:t>Keşifler’den</a:t>
            </a:r>
            <a:r>
              <a:rPr lang="tr-TR" sz="2000" dirty="0"/>
              <a:t> sonra olmuştur.</a:t>
            </a:r>
          </a:p>
        </p:txBody>
      </p:sp>
    </p:spTree>
    <p:extLst>
      <p:ext uri="{BB962C8B-B14F-4D97-AF65-F5344CB8AC3E}">
        <p14:creationId xmlns:p14="http://schemas.microsoft.com/office/powerpoint/2010/main" val="3944431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02E41FFB-47C3-4A25-A54D-981208D317AE}"/>
              </a:ext>
            </a:extLst>
          </p:cNvPr>
          <p:cNvSpPr txBox="1"/>
          <p:nvPr/>
        </p:nvSpPr>
        <p:spPr>
          <a:xfrm>
            <a:off x="0" y="0"/>
            <a:ext cx="1219200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tr-TR" sz="2400" b="1" i="0" u="none" strike="noStrike" baseline="0" dirty="0"/>
              <a:t>Aşağıdaki cümleleri kutucukta verilenleri kullanarak doğru olarak tamamlayınız.</a:t>
            </a:r>
            <a:endParaRPr lang="tr-TR" sz="2400" dirty="0"/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4338B4A9-4835-4CAF-994B-DA4B5FF19D2A}"/>
              </a:ext>
            </a:extLst>
          </p:cNvPr>
          <p:cNvSpPr/>
          <p:nvPr/>
        </p:nvSpPr>
        <p:spPr>
          <a:xfrm>
            <a:off x="10064839" y="461664"/>
            <a:ext cx="2127161" cy="639633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tr-TR" sz="2000" b="1" i="0" u="none" strike="noStrike" baseline="0" dirty="0">
                <a:solidFill>
                  <a:schemeClr val="tx1"/>
                </a:solidFill>
                <a:latin typeface="CaslonPro-Bold"/>
              </a:rPr>
              <a:t>   Ali Kuşçu </a:t>
            </a:r>
          </a:p>
          <a:p>
            <a:pPr algn="l"/>
            <a:br>
              <a:rPr lang="tr-TR" sz="2000" b="1" i="0" u="none" strike="noStrike" baseline="0" dirty="0">
                <a:solidFill>
                  <a:schemeClr val="tx1"/>
                </a:solidFill>
                <a:latin typeface="CaslonPro-Bold"/>
              </a:rPr>
            </a:br>
            <a:r>
              <a:rPr lang="tr-TR" sz="2000" b="1" i="0" u="none" strike="noStrike" baseline="0" dirty="0">
                <a:solidFill>
                  <a:schemeClr val="tx1"/>
                </a:solidFill>
                <a:latin typeface="CaslonPro-Bold"/>
              </a:rPr>
              <a:t>   </a:t>
            </a:r>
            <a:r>
              <a:rPr lang="tr-TR" sz="2000" b="1" i="0" u="none" strike="noStrike" baseline="0" dirty="0" err="1">
                <a:solidFill>
                  <a:schemeClr val="tx1"/>
                </a:solidFill>
                <a:latin typeface="CaslonPro-Bold"/>
              </a:rPr>
              <a:t>Bruno</a:t>
            </a:r>
            <a:r>
              <a:rPr lang="tr-TR" sz="2000" b="1" i="0" u="none" strike="noStrike" baseline="0" dirty="0">
                <a:solidFill>
                  <a:schemeClr val="tx1"/>
                </a:solidFill>
                <a:latin typeface="CaslonPro-Bold"/>
              </a:rPr>
              <a:t> </a:t>
            </a:r>
          </a:p>
          <a:p>
            <a:pPr algn="l"/>
            <a:br>
              <a:rPr lang="tr-TR" sz="2000" b="1" i="0" u="none" strike="noStrike" baseline="0" dirty="0">
                <a:solidFill>
                  <a:schemeClr val="tx1"/>
                </a:solidFill>
                <a:latin typeface="CaslonPro-Bold"/>
              </a:rPr>
            </a:br>
            <a:r>
              <a:rPr lang="tr-TR" sz="2000" b="1" i="0" u="none" strike="noStrike" baseline="0" dirty="0">
                <a:solidFill>
                  <a:schemeClr val="tx1"/>
                </a:solidFill>
                <a:latin typeface="CaslonPro-Bold"/>
              </a:rPr>
              <a:t>   tren </a:t>
            </a:r>
          </a:p>
          <a:p>
            <a:pPr algn="l"/>
            <a:br>
              <a:rPr lang="tr-TR" sz="2000" b="1" i="0" u="none" strike="noStrike" baseline="0" dirty="0">
                <a:solidFill>
                  <a:schemeClr val="tx1"/>
                </a:solidFill>
                <a:latin typeface="CaslonPro-Bold"/>
              </a:rPr>
            </a:br>
            <a:r>
              <a:rPr lang="tr-TR" sz="2000" b="1" i="0" u="none" strike="noStrike" baseline="0" dirty="0">
                <a:solidFill>
                  <a:schemeClr val="tx1"/>
                </a:solidFill>
                <a:latin typeface="CaslonPro-Bold"/>
              </a:rPr>
              <a:t>   matbaa </a:t>
            </a:r>
          </a:p>
          <a:p>
            <a:pPr algn="l"/>
            <a:br>
              <a:rPr lang="tr-TR" sz="2000" b="1" i="0" u="none" strike="noStrike" baseline="0" dirty="0">
                <a:solidFill>
                  <a:schemeClr val="tx1"/>
                </a:solidFill>
                <a:latin typeface="CaslonPro-Bold"/>
              </a:rPr>
            </a:br>
            <a:r>
              <a:rPr lang="tr-TR" sz="2000" b="1" i="0" u="none" strike="noStrike" baseline="0" dirty="0">
                <a:solidFill>
                  <a:schemeClr val="tx1"/>
                </a:solidFill>
                <a:latin typeface="CaslonPro-Bold"/>
              </a:rPr>
              <a:t>   Nizamiye   </a:t>
            </a:r>
            <a:br>
              <a:rPr lang="tr-TR" sz="2000" b="1" i="0" u="none" strike="noStrike" baseline="0" dirty="0">
                <a:solidFill>
                  <a:schemeClr val="tx1"/>
                </a:solidFill>
                <a:latin typeface="CaslonPro-Bold"/>
              </a:rPr>
            </a:br>
            <a:r>
              <a:rPr lang="tr-TR" sz="2000" b="1" i="0" u="none" strike="noStrike" baseline="0" dirty="0">
                <a:solidFill>
                  <a:schemeClr val="tx1"/>
                </a:solidFill>
                <a:latin typeface="CaslonPro-Bold"/>
              </a:rPr>
              <a:t>   Medreseleri</a:t>
            </a:r>
          </a:p>
          <a:p>
            <a:pPr algn="l"/>
            <a:endParaRPr lang="tr-TR" sz="2000" b="1" i="0" u="none" strike="noStrike" baseline="0" dirty="0">
              <a:solidFill>
                <a:schemeClr val="tx1"/>
              </a:solidFill>
              <a:latin typeface="CaslonPro-Bold"/>
            </a:endParaRPr>
          </a:p>
          <a:p>
            <a:pPr algn="l"/>
            <a:r>
              <a:rPr lang="tr-TR" sz="2000" b="1" i="0" u="none" strike="noStrike" baseline="0" dirty="0">
                <a:solidFill>
                  <a:schemeClr val="tx1"/>
                </a:solidFill>
                <a:latin typeface="CaslonPro-Bold"/>
              </a:rPr>
              <a:t>   telgraf </a:t>
            </a:r>
          </a:p>
          <a:p>
            <a:pPr algn="l"/>
            <a:br>
              <a:rPr lang="tr-TR" sz="2000" b="1" i="0" u="none" strike="noStrike" baseline="0" dirty="0">
                <a:solidFill>
                  <a:schemeClr val="tx1"/>
                </a:solidFill>
                <a:latin typeface="CaslonPro-Bold"/>
              </a:rPr>
            </a:br>
            <a:r>
              <a:rPr lang="tr-TR" sz="2000" b="1" i="0" u="none" strike="noStrike" baseline="0" dirty="0">
                <a:solidFill>
                  <a:schemeClr val="tx1"/>
                </a:solidFill>
                <a:latin typeface="CaslonPro-Bold"/>
              </a:rPr>
              <a:t>   çivi yazısı</a:t>
            </a:r>
          </a:p>
          <a:p>
            <a:pPr algn="l"/>
            <a:br>
              <a:rPr lang="tr-TR" sz="2000" b="1" i="0" u="none" strike="noStrike" baseline="0" dirty="0">
                <a:solidFill>
                  <a:schemeClr val="tx1"/>
                </a:solidFill>
                <a:latin typeface="CaslonPro-Bold"/>
              </a:rPr>
            </a:br>
            <a:r>
              <a:rPr lang="tr-TR" sz="2000" b="1" i="0" u="none" strike="noStrike" baseline="0" dirty="0">
                <a:solidFill>
                  <a:schemeClr val="tx1"/>
                </a:solidFill>
                <a:latin typeface="CaslonPro-Bold"/>
              </a:rPr>
              <a:t>   </a:t>
            </a:r>
            <a:r>
              <a:rPr lang="tr-TR" sz="2000" b="1" i="0" u="none" strike="noStrike" baseline="0" dirty="0" err="1">
                <a:solidFill>
                  <a:schemeClr val="tx1"/>
                </a:solidFill>
                <a:latin typeface="CaslonPro-Bold"/>
              </a:rPr>
              <a:t>Galilei</a:t>
            </a:r>
            <a:endParaRPr lang="tr-TR" sz="2000" b="1" i="0" u="none" strike="noStrike" baseline="0" dirty="0">
              <a:solidFill>
                <a:schemeClr val="tx1"/>
              </a:solidFill>
              <a:latin typeface="CaslonPro-Bold"/>
            </a:endParaRPr>
          </a:p>
          <a:p>
            <a:pPr algn="l"/>
            <a:br>
              <a:rPr lang="tr-TR" sz="2000" b="1" dirty="0">
                <a:solidFill>
                  <a:schemeClr val="tx1"/>
                </a:solidFill>
                <a:latin typeface="CaslonPro-Bold"/>
              </a:rPr>
            </a:br>
            <a:r>
              <a:rPr lang="tr-TR" sz="2000" b="1" dirty="0">
                <a:solidFill>
                  <a:schemeClr val="tx1"/>
                </a:solidFill>
                <a:latin typeface="CaslonPro-Bold"/>
              </a:rPr>
              <a:t>   </a:t>
            </a:r>
            <a:r>
              <a:rPr lang="tr-TR" sz="2000" b="1" i="0" u="none" strike="noStrike" baseline="0" dirty="0">
                <a:solidFill>
                  <a:schemeClr val="tx1"/>
                </a:solidFill>
                <a:latin typeface="CaslonPro-Bold"/>
              </a:rPr>
              <a:t>Cihannüma</a:t>
            </a:r>
            <a:endParaRPr lang="tr-TR" sz="2000" dirty="0">
              <a:solidFill>
                <a:schemeClr val="tx1"/>
              </a:solidFill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51C63020-5D66-45DF-B3E2-865D5A8AD345}"/>
              </a:ext>
            </a:extLst>
          </p:cNvPr>
          <p:cNvSpPr txBox="1"/>
          <p:nvPr/>
        </p:nvSpPr>
        <p:spPr>
          <a:xfrm>
            <a:off x="109470" y="749000"/>
            <a:ext cx="986521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2400" b="1" i="0" u="none" strike="noStrike" baseline="0" dirty="0">
                <a:latin typeface="CaslonPro-Bold"/>
              </a:rPr>
              <a:t>10. </a:t>
            </a:r>
            <a:r>
              <a:rPr lang="tr-TR" sz="2400" b="0" i="0" u="none" strike="noStrike" baseline="0" dirty="0">
                <a:latin typeface="CaslonPro-Regular"/>
              </a:rPr>
              <a:t>Sümerler kil tabletler üzerine </a:t>
            </a:r>
            <a:r>
              <a:rPr lang="tr-TR" sz="2400" dirty="0">
                <a:latin typeface="CaslonPro-Regular"/>
              </a:rPr>
              <a:t>_______________________________</a:t>
            </a:r>
            <a:r>
              <a:rPr lang="tr-TR" sz="2400" b="0" i="0" u="none" strike="noStrike" baseline="0" dirty="0">
                <a:latin typeface="CaslonPro-Regular"/>
              </a:rPr>
              <a:t> ile </a:t>
            </a:r>
            <a:br>
              <a:rPr lang="tr-TR" sz="2400" b="0" i="0" u="none" strike="noStrike" baseline="0" dirty="0">
                <a:latin typeface="CaslonPro-Regular"/>
              </a:rPr>
            </a:br>
            <a:r>
              <a:rPr lang="tr-TR" sz="2400" b="0" i="0" u="none" strike="noStrike" baseline="0" dirty="0">
                <a:latin typeface="CaslonPro-Regular"/>
              </a:rPr>
              <a:t>       yazı yazmışlardır.</a:t>
            </a:r>
            <a:endParaRPr lang="tr-TR" sz="2400" dirty="0"/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72853E68-1BEE-4EF0-9BB6-FAD16BB19078}"/>
              </a:ext>
            </a:extLst>
          </p:cNvPr>
          <p:cNvSpPr txBox="1"/>
          <p:nvPr/>
        </p:nvSpPr>
        <p:spPr>
          <a:xfrm>
            <a:off x="109470" y="2159238"/>
            <a:ext cx="9575443" cy="11430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b="1" i="0" u="none" strike="noStrike" baseline="0" dirty="0"/>
              <a:t>11. </a:t>
            </a:r>
            <a:r>
              <a:rPr lang="tr-TR" sz="2400" b="0" i="0" u="none" strike="noStrike" baseline="0" dirty="0"/>
              <a:t>Çinlilerin icat ettiği ________________  bilginin yaygınlaşmasını ve </a:t>
            </a:r>
            <a:br>
              <a:rPr lang="tr-TR" sz="2400" b="0" i="0" u="none" strike="noStrike" baseline="0" dirty="0"/>
            </a:br>
            <a:r>
              <a:rPr lang="tr-TR" sz="2400" b="0" i="0" u="none" strike="noStrike" baseline="0" dirty="0"/>
              <a:t>       aktarılmasını kolaylaştırmıştır.</a:t>
            </a:r>
            <a:endParaRPr lang="tr-TR" sz="2400" dirty="0"/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6D447E8F-6BF5-4A69-8F2D-497874518704}"/>
              </a:ext>
            </a:extLst>
          </p:cNvPr>
          <p:cNvSpPr txBox="1"/>
          <p:nvPr/>
        </p:nvSpPr>
        <p:spPr>
          <a:xfrm>
            <a:off x="109469" y="3881549"/>
            <a:ext cx="969135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2400" b="1" i="0" u="none" strike="noStrike" baseline="0" dirty="0"/>
              <a:t>12. </a:t>
            </a:r>
            <a:r>
              <a:rPr lang="tr-TR" sz="2400" b="0" i="0" u="none" strike="noStrike" baseline="0" dirty="0"/>
              <a:t>Büyük Selçuklu Devleti Dönemi’nde ____________________  adı verilen </a:t>
            </a:r>
            <a:br>
              <a:rPr lang="tr-TR" sz="2400" b="0" i="0" u="none" strike="noStrike" baseline="0" dirty="0"/>
            </a:br>
            <a:r>
              <a:rPr lang="tr-TR" sz="2400" b="0" i="0" u="none" strike="noStrike" baseline="0" dirty="0"/>
              <a:t>       okullar açıldı.</a:t>
            </a:r>
            <a:endParaRPr lang="tr-TR" sz="2400" dirty="0"/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10733384-539E-4FE4-B8A2-90E88395FE43}"/>
              </a:ext>
            </a:extLst>
          </p:cNvPr>
          <p:cNvSpPr txBox="1"/>
          <p:nvPr/>
        </p:nvSpPr>
        <p:spPr>
          <a:xfrm>
            <a:off x="109469" y="5291787"/>
            <a:ext cx="9575444" cy="11430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tr-TR" sz="2400" b="1" i="0" u="none" strike="noStrike" baseline="0" dirty="0"/>
              <a:t>13. </a:t>
            </a:r>
            <a:r>
              <a:rPr lang="tr-TR" sz="2400" b="0" i="0" u="none" strike="noStrike" baseline="0" dirty="0"/>
              <a:t>Astronomi ve matematikle uğraşan ________________________ </a:t>
            </a:r>
            <a:br>
              <a:rPr lang="tr-TR" sz="2400" b="0" i="0" u="none" strike="noStrike" baseline="0" dirty="0"/>
            </a:br>
            <a:r>
              <a:rPr lang="tr-TR" sz="2400" b="0" i="0" u="none" strike="noStrike" baseline="0" dirty="0"/>
              <a:t>      Fatih Sultan Mehmet Dönemi’nde medresede görevlendirildi.</a:t>
            </a:r>
            <a:endParaRPr lang="tr-TR" sz="2400" dirty="0"/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026CB714-4D49-4565-ABA5-75DC2461645E}"/>
              </a:ext>
            </a:extLst>
          </p:cNvPr>
          <p:cNvSpPr txBox="1"/>
          <p:nvPr/>
        </p:nvSpPr>
        <p:spPr>
          <a:xfrm>
            <a:off x="5879207" y="637168"/>
            <a:ext cx="1367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çivi yazısı</a:t>
            </a:r>
          </a:p>
        </p:txBody>
      </p:sp>
      <p:sp>
        <p:nvSpPr>
          <p:cNvPr id="16" name="Metin kutusu 15">
            <a:extLst>
              <a:ext uri="{FF2B5EF4-FFF2-40B4-BE49-F238E27FC236}">
                <a16:creationId xmlns:a16="http://schemas.microsoft.com/office/drawing/2014/main" id="{99081F42-BBE3-4D77-86C0-63EC5266CF9F}"/>
              </a:ext>
            </a:extLst>
          </p:cNvPr>
          <p:cNvSpPr txBox="1"/>
          <p:nvPr/>
        </p:nvSpPr>
        <p:spPr>
          <a:xfrm>
            <a:off x="3587335" y="2287754"/>
            <a:ext cx="11612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matbaa</a:t>
            </a:r>
          </a:p>
        </p:txBody>
      </p:sp>
      <p:sp>
        <p:nvSpPr>
          <p:cNvPr id="17" name="Metin kutusu 16">
            <a:extLst>
              <a:ext uri="{FF2B5EF4-FFF2-40B4-BE49-F238E27FC236}">
                <a16:creationId xmlns:a16="http://schemas.microsoft.com/office/drawing/2014/main" id="{254A665F-F6D5-458F-84BF-A939E27EF8DD}"/>
              </a:ext>
            </a:extLst>
          </p:cNvPr>
          <p:cNvSpPr txBox="1"/>
          <p:nvPr/>
        </p:nvSpPr>
        <p:spPr>
          <a:xfrm>
            <a:off x="5203066" y="3835382"/>
            <a:ext cx="29694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Nizamiye Medreseleri</a:t>
            </a:r>
          </a:p>
        </p:txBody>
      </p:sp>
      <p:sp>
        <p:nvSpPr>
          <p:cNvPr id="18" name="Metin kutusu 17">
            <a:extLst>
              <a:ext uri="{FF2B5EF4-FFF2-40B4-BE49-F238E27FC236}">
                <a16:creationId xmlns:a16="http://schemas.microsoft.com/office/drawing/2014/main" id="{C7ADCCBE-EFA5-4C85-98F9-725537273C86}"/>
              </a:ext>
            </a:extLst>
          </p:cNvPr>
          <p:cNvSpPr txBox="1"/>
          <p:nvPr/>
        </p:nvSpPr>
        <p:spPr>
          <a:xfrm>
            <a:off x="6362165" y="5401657"/>
            <a:ext cx="13370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Ali Kuşçu</a:t>
            </a:r>
          </a:p>
        </p:txBody>
      </p:sp>
    </p:spTree>
    <p:extLst>
      <p:ext uri="{BB962C8B-B14F-4D97-AF65-F5344CB8AC3E}">
        <p14:creationId xmlns:p14="http://schemas.microsoft.com/office/powerpoint/2010/main" val="2787722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8" grpId="0"/>
      <p:bldP spid="10" grpId="0"/>
      <p:bldP spid="12" grpId="0"/>
      <p:bldP spid="14" grpId="0"/>
      <p:bldP spid="15" grpId="0"/>
      <p:bldP spid="16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02E41FFB-47C3-4A25-A54D-981208D317AE}"/>
              </a:ext>
            </a:extLst>
          </p:cNvPr>
          <p:cNvSpPr txBox="1"/>
          <p:nvPr/>
        </p:nvSpPr>
        <p:spPr>
          <a:xfrm>
            <a:off x="0" y="0"/>
            <a:ext cx="1219200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tr-TR" sz="2400" b="1" i="0" u="none" strike="noStrike" baseline="0" dirty="0"/>
              <a:t>Aşağıdaki cümleleri kutucukta verilenleri kullanarak doğru olarak tamamlayınız.</a:t>
            </a:r>
            <a:endParaRPr lang="tr-TR" sz="2400" dirty="0"/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4338B4A9-4835-4CAF-994B-DA4B5FF19D2A}"/>
              </a:ext>
            </a:extLst>
          </p:cNvPr>
          <p:cNvSpPr/>
          <p:nvPr/>
        </p:nvSpPr>
        <p:spPr>
          <a:xfrm>
            <a:off x="10064839" y="461664"/>
            <a:ext cx="2127161" cy="639633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tr-TR" sz="2000" b="1" i="0" u="none" strike="noStrike" baseline="0" dirty="0">
                <a:solidFill>
                  <a:schemeClr val="tx1"/>
                </a:solidFill>
                <a:latin typeface="CaslonPro-Bold"/>
              </a:rPr>
              <a:t>   Ali Kuşçu </a:t>
            </a:r>
          </a:p>
          <a:p>
            <a:pPr algn="l"/>
            <a:br>
              <a:rPr lang="tr-TR" sz="2000" b="1" i="0" u="none" strike="noStrike" baseline="0" dirty="0">
                <a:solidFill>
                  <a:schemeClr val="tx1"/>
                </a:solidFill>
                <a:latin typeface="CaslonPro-Bold"/>
              </a:rPr>
            </a:br>
            <a:r>
              <a:rPr lang="tr-TR" sz="2000" b="1" i="0" u="none" strike="noStrike" baseline="0" dirty="0">
                <a:solidFill>
                  <a:schemeClr val="tx1"/>
                </a:solidFill>
                <a:latin typeface="CaslonPro-Bold"/>
              </a:rPr>
              <a:t>   </a:t>
            </a:r>
            <a:r>
              <a:rPr lang="tr-TR" sz="2000" b="1" i="0" u="none" strike="noStrike" baseline="0" dirty="0" err="1">
                <a:solidFill>
                  <a:schemeClr val="tx1"/>
                </a:solidFill>
                <a:latin typeface="CaslonPro-Bold"/>
              </a:rPr>
              <a:t>Bruno</a:t>
            </a:r>
            <a:r>
              <a:rPr lang="tr-TR" sz="2000" b="1" i="0" u="none" strike="noStrike" baseline="0" dirty="0">
                <a:solidFill>
                  <a:schemeClr val="tx1"/>
                </a:solidFill>
                <a:latin typeface="CaslonPro-Bold"/>
              </a:rPr>
              <a:t> </a:t>
            </a:r>
          </a:p>
          <a:p>
            <a:pPr algn="l"/>
            <a:br>
              <a:rPr lang="tr-TR" sz="2000" b="1" i="0" u="none" strike="noStrike" baseline="0" dirty="0">
                <a:solidFill>
                  <a:schemeClr val="tx1"/>
                </a:solidFill>
                <a:latin typeface="CaslonPro-Bold"/>
              </a:rPr>
            </a:br>
            <a:r>
              <a:rPr lang="tr-TR" sz="2000" b="1" i="0" u="none" strike="noStrike" baseline="0" dirty="0">
                <a:solidFill>
                  <a:schemeClr val="tx1"/>
                </a:solidFill>
                <a:latin typeface="CaslonPro-Bold"/>
              </a:rPr>
              <a:t>   tren </a:t>
            </a:r>
          </a:p>
          <a:p>
            <a:pPr algn="l"/>
            <a:br>
              <a:rPr lang="tr-TR" sz="2000" b="1" i="0" u="none" strike="noStrike" baseline="0" dirty="0">
                <a:solidFill>
                  <a:schemeClr val="tx1"/>
                </a:solidFill>
                <a:latin typeface="CaslonPro-Bold"/>
              </a:rPr>
            </a:br>
            <a:r>
              <a:rPr lang="tr-TR" sz="2000" b="1" i="0" u="none" strike="noStrike" baseline="0" dirty="0">
                <a:solidFill>
                  <a:schemeClr val="tx1"/>
                </a:solidFill>
                <a:latin typeface="CaslonPro-Bold"/>
              </a:rPr>
              <a:t>   matbaa </a:t>
            </a:r>
          </a:p>
          <a:p>
            <a:pPr algn="l"/>
            <a:br>
              <a:rPr lang="tr-TR" sz="2000" b="1" i="0" u="none" strike="noStrike" baseline="0" dirty="0">
                <a:solidFill>
                  <a:schemeClr val="tx1"/>
                </a:solidFill>
                <a:latin typeface="CaslonPro-Bold"/>
              </a:rPr>
            </a:br>
            <a:r>
              <a:rPr lang="tr-TR" sz="2000" b="1" i="0" u="none" strike="noStrike" baseline="0" dirty="0">
                <a:solidFill>
                  <a:schemeClr val="tx1"/>
                </a:solidFill>
                <a:latin typeface="CaslonPro-Bold"/>
              </a:rPr>
              <a:t>   Nizamiye   </a:t>
            </a:r>
            <a:br>
              <a:rPr lang="tr-TR" sz="2000" b="1" i="0" u="none" strike="noStrike" baseline="0" dirty="0">
                <a:solidFill>
                  <a:schemeClr val="tx1"/>
                </a:solidFill>
                <a:latin typeface="CaslonPro-Bold"/>
              </a:rPr>
            </a:br>
            <a:r>
              <a:rPr lang="tr-TR" sz="2000" b="1" i="0" u="none" strike="noStrike" baseline="0" dirty="0">
                <a:solidFill>
                  <a:schemeClr val="tx1"/>
                </a:solidFill>
                <a:latin typeface="CaslonPro-Bold"/>
              </a:rPr>
              <a:t>   Medreseleri</a:t>
            </a:r>
          </a:p>
          <a:p>
            <a:pPr algn="l"/>
            <a:endParaRPr lang="tr-TR" sz="2000" b="1" i="0" u="none" strike="noStrike" baseline="0" dirty="0">
              <a:solidFill>
                <a:schemeClr val="tx1"/>
              </a:solidFill>
              <a:latin typeface="CaslonPro-Bold"/>
            </a:endParaRPr>
          </a:p>
          <a:p>
            <a:pPr algn="l"/>
            <a:r>
              <a:rPr lang="tr-TR" sz="2000" b="1" i="0" u="none" strike="noStrike" baseline="0" dirty="0">
                <a:solidFill>
                  <a:schemeClr val="tx1"/>
                </a:solidFill>
                <a:latin typeface="CaslonPro-Bold"/>
              </a:rPr>
              <a:t>   telgraf </a:t>
            </a:r>
          </a:p>
          <a:p>
            <a:pPr algn="l"/>
            <a:br>
              <a:rPr lang="tr-TR" sz="2000" b="1" i="0" u="none" strike="noStrike" baseline="0" dirty="0">
                <a:solidFill>
                  <a:schemeClr val="tx1"/>
                </a:solidFill>
                <a:latin typeface="CaslonPro-Bold"/>
              </a:rPr>
            </a:br>
            <a:r>
              <a:rPr lang="tr-TR" sz="2000" b="1" i="0" u="none" strike="noStrike" baseline="0" dirty="0">
                <a:solidFill>
                  <a:schemeClr val="tx1"/>
                </a:solidFill>
                <a:latin typeface="CaslonPro-Bold"/>
              </a:rPr>
              <a:t>   çivi yazısı</a:t>
            </a:r>
          </a:p>
          <a:p>
            <a:pPr algn="l"/>
            <a:br>
              <a:rPr lang="tr-TR" sz="2000" b="1" i="0" u="none" strike="noStrike" baseline="0" dirty="0">
                <a:solidFill>
                  <a:schemeClr val="tx1"/>
                </a:solidFill>
                <a:latin typeface="CaslonPro-Bold"/>
              </a:rPr>
            </a:br>
            <a:r>
              <a:rPr lang="tr-TR" sz="2000" b="1" i="0" u="none" strike="noStrike" baseline="0" dirty="0">
                <a:solidFill>
                  <a:schemeClr val="tx1"/>
                </a:solidFill>
                <a:latin typeface="CaslonPro-Bold"/>
              </a:rPr>
              <a:t>   </a:t>
            </a:r>
            <a:r>
              <a:rPr lang="tr-TR" sz="2000" b="1" i="0" u="none" strike="noStrike" baseline="0" dirty="0" err="1">
                <a:solidFill>
                  <a:schemeClr val="tx1"/>
                </a:solidFill>
                <a:latin typeface="CaslonPro-Bold"/>
              </a:rPr>
              <a:t>Galilei</a:t>
            </a:r>
            <a:endParaRPr lang="tr-TR" sz="2000" b="1" i="0" u="none" strike="noStrike" baseline="0" dirty="0">
              <a:solidFill>
                <a:schemeClr val="tx1"/>
              </a:solidFill>
              <a:latin typeface="CaslonPro-Bold"/>
            </a:endParaRPr>
          </a:p>
          <a:p>
            <a:pPr algn="l"/>
            <a:br>
              <a:rPr lang="tr-TR" sz="2000" b="1" dirty="0">
                <a:solidFill>
                  <a:schemeClr val="tx1"/>
                </a:solidFill>
                <a:latin typeface="CaslonPro-Bold"/>
              </a:rPr>
            </a:br>
            <a:r>
              <a:rPr lang="tr-TR" sz="2000" b="1" dirty="0">
                <a:solidFill>
                  <a:schemeClr val="tx1"/>
                </a:solidFill>
                <a:latin typeface="CaslonPro-Bold"/>
              </a:rPr>
              <a:t>   </a:t>
            </a:r>
            <a:r>
              <a:rPr lang="tr-TR" sz="2000" b="1" i="0" u="none" strike="noStrike" baseline="0" dirty="0">
                <a:solidFill>
                  <a:schemeClr val="tx1"/>
                </a:solidFill>
                <a:latin typeface="CaslonPro-Bold"/>
              </a:rPr>
              <a:t>Cihannüma</a:t>
            </a:r>
            <a:endParaRPr lang="tr-TR" sz="2000" dirty="0">
              <a:solidFill>
                <a:schemeClr val="tx1"/>
              </a:solidFill>
            </a:endParaRP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7D893BA1-6B70-45F5-86EE-70203A0D8BEF}"/>
              </a:ext>
            </a:extLst>
          </p:cNvPr>
          <p:cNvSpPr txBox="1"/>
          <p:nvPr/>
        </p:nvSpPr>
        <p:spPr>
          <a:xfrm>
            <a:off x="180305" y="806956"/>
            <a:ext cx="9382258" cy="11430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b="1" i="0" u="none" strike="noStrike" baseline="0" dirty="0"/>
              <a:t>14. </a:t>
            </a:r>
            <a:r>
              <a:rPr lang="tr-TR" sz="2400" b="0" i="0" u="none" strike="noStrike" baseline="0" dirty="0"/>
              <a:t>Gökyüzünü gözlemlemek için teleskop yapan _________________ </a:t>
            </a:r>
            <a:br>
              <a:rPr lang="tr-TR" sz="2400" b="0" i="0" u="none" strike="noStrike" baseline="0" dirty="0"/>
            </a:br>
            <a:r>
              <a:rPr lang="tr-TR" sz="2400" b="0" i="0" u="none" strike="noStrike" baseline="0" dirty="0"/>
              <a:t>       Ay’ın yüzeyini inceledi.</a:t>
            </a:r>
            <a:endParaRPr lang="tr-TR" sz="2400" dirty="0"/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4DAE19AC-5A65-4B38-B38A-DEDFCDB3D709}"/>
              </a:ext>
            </a:extLst>
          </p:cNvPr>
          <p:cNvSpPr txBox="1"/>
          <p:nvPr/>
        </p:nvSpPr>
        <p:spPr>
          <a:xfrm>
            <a:off x="180305" y="2249524"/>
            <a:ext cx="9569002" cy="11430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b="1" i="0" u="none" strike="noStrike" baseline="0" dirty="0"/>
              <a:t>15. </a:t>
            </a:r>
            <a:r>
              <a:rPr lang="tr-TR" sz="2400" b="0" i="0" u="none" strike="noStrike" baseline="0" dirty="0"/>
              <a:t>Buhar makinesi sayesinde ________________________ kara yolu </a:t>
            </a:r>
            <a:br>
              <a:rPr lang="tr-TR" sz="2400" b="0" i="0" u="none" strike="noStrike" baseline="0" dirty="0"/>
            </a:br>
            <a:r>
              <a:rPr lang="tr-TR" sz="2400" b="0" i="0" u="none" strike="noStrike" baseline="0" dirty="0"/>
              <a:t>       taşımacılığında kullanılmaya başlandı.</a:t>
            </a:r>
            <a:endParaRPr lang="tr-TR" sz="2400" dirty="0"/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85A74FA6-EC61-4E54-AA74-E7743EFD95EE}"/>
              </a:ext>
            </a:extLst>
          </p:cNvPr>
          <p:cNvSpPr txBox="1"/>
          <p:nvPr/>
        </p:nvSpPr>
        <p:spPr>
          <a:xfrm>
            <a:off x="180305" y="3737885"/>
            <a:ext cx="9749306" cy="11430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b="1" i="0" u="none" strike="noStrike" baseline="0" dirty="0"/>
              <a:t>16. </a:t>
            </a:r>
            <a:r>
              <a:rPr lang="tr-TR" sz="2400" b="0" i="0" u="none" strike="noStrike" baseline="0" dirty="0" err="1"/>
              <a:t>Samuel</a:t>
            </a:r>
            <a:r>
              <a:rPr lang="tr-TR" sz="2400" b="0" i="0" u="none" strike="noStrike" baseline="0" dirty="0"/>
              <a:t> </a:t>
            </a:r>
            <a:r>
              <a:rPr lang="tr-TR" sz="2400" b="0" i="0" u="none" strike="noStrike" baseline="0" dirty="0" err="1"/>
              <a:t>Morse’un</a:t>
            </a:r>
            <a:r>
              <a:rPr lang="tr-TR" sz="2400" b="0" i="0" u="none" strike="noStrike" baseline="0" dirty="0"/>
              <a:t> geliştirdiği ________________________ iletişim </a:t>
            </a:r>
            <a:br>
              <a:rPr lang="tr-TR" sz="2400" b="0" i="0" u="none" strike="noStrike" baseline="0" dirty="0"/>
            </a:br>
            <a:r>
              <a:rPr lang="tr-TR" sz="2400" b="0" i="0" u="none" strike="noStrike" baseline="0" dirty="0"/>
              <a:t>      alanında büyük gelişmelerin öncüsü oldu.</a:t>
            </a:r>
            <a:endParaRPr lang="tr-TR" sz="2400" dirty="0"/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05B351D1-B094-4424-B1BB-BA93234C1833}"/>
              </a:ext>
            </a:extLst>
          </p:cNvPr>
          <p:cNvSpPr txBox="1"/>
          <p:nvPr/>
        </p:nvSpPr>
        <p:spPr>
          <a:xfrm>
            <a:off x="180304" y="5394129"/>
            <a:ext cx="9884535" cy="11430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b="1" i="0" u="none" strike="noStrike" baseline="0" dirty="0"/>
              <a:t>17. </a:t>
            </a:r>
            <a:r>
              <a:rPr lang="tr-TR" sz="2400" b="0" i="0" u="none" strike="noStrike" baseline="0" dirty="0"/>
              <a:t>Düşüncelerinden dolayı yargılanan bilim insanlarından  </a:t>
            </a:r>
            <a:br>
              <a:rPr lang="tr-TR" sz="2400" b="0" i="0" u="none" strike="noStrike" baseline="0" dirty="0"/>
            </a:br>
            <a:r>
              <a:rPr lang="tr-TR" sz="2400" b="0" i="0" u="none" strike="noStrike" baseline="0" dirty="0"/>
              <a:t>       _____________________  ölüm cezası ile cezalandırıldı.</a:t>
            </a:r>
            <a:endParaRPr lang="tr-TR" sz="2400" dirty="0"/>
          </a:p>
        </p:txBody>
      </p:sp>
      <p:sp>
        <p:nvSpPr>
          <p:cNvPr id="16" name="Metin kutusu 15">
            <a:extLst>
              <a:ext uri="{FF2B5EF4-FFF2-40B4-BE49-F238E27FC236}">
                <a16:creationId xmlns:a16="http://schemas.microsoft.com/office/drawing/2014/main" id="{5DDBE115-68A4-483A-A1A1-23D38A4D05F9}"/>
              </a:ext>
            </a:extLst>
          </p:cNvPr>
          <p:cNvSpPr txBox="1"/>
          <p:nvPr/>
        </p:nvSpPr>
        <p:spPr>
          <a:xfrm>
            <a:off x="1910781" y="6051044"/>
            <a:ext cx="9621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err="1"/>
              <a:t>Bruno</a:t>
            </a:r>
            <a:endParaRPr lang="tr-TR" sz="2400" b="1" dirty="0"/>
          </a:p>
        </p:txBody>
      </p:sp>
      <p:sp>
        <p:nvSpPr>
          <p:cNvPr id="17" name="Metin kutusu 16">
            <a:extLst>
              <a:ext uri="{FF2B5EF4-FFF2-40B4-BE49-F238E27FC236}">
                <a16:creationId xmlns:a16="http://schemas.microsoft.com/office/drawing/2014/main" id="{343BE375-0F42-4FDB-A914-9805394755DE}"/>
              </a:ext>
            </a:extLst>
          </p:cNvPr>
          <p:cNvSpPr txBox="1"/>
          <p:nvPr/>
        </p:nvSpPr>
        <p:spPr>
          <a:xfrm>
            <a:off x="5448332" y="2359394"/>
            <a:ext cx="718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tren</a:t>
            </a:r>
          </a:p>
        </p:txBody>
      </p:sp>
      <p:sp>
        <p:nvSpPr>
          <p:cNvPr id="18" name="Metin kutusu 17">
            <a:extLst>
              <a:ext uri="{FF2B5EF4-FFF2-40B4-BE49-F238E27FC236}">
                <a16:creationId xmlns:a16="http://schemas.microsoft.com/office/drawing/2014/main" id="{DB878C13-C624-49B3-8397-AD702B6E111E}"/>
              </a:ext>
            </a:extLst>
          </p:cNvPr>
          <p:cNvSpPr txBox="1"/>
          <p:nvPr/>
        </p:nvSpPr>
        <p:spPr>
          <a:xfrm>
            <a:off x="5588168" y="3870543"/>
            <a:ext cx="10156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telgraf</a:t>
            </a:r>
          </a:p>
        </p:txBody>
      </p:sp>
      <p:sp>
        <p:nvSpPr>
          <p:cNvPr id="19" name="Metin kutusu 18">
            <a:extLst>
              <a:ext uri="{FF2B5EF4-FFF2-40B4-BE49-F238E27FC236}">
                <a16:creationId xmlns:a16="http://schemas.microsoft.com/office/drawing/2014/main" id="{D1FC0AC7-8EA9-4729-8D17-276A07909660}"/>
              </a:ext>
            </a:extLst>
          </p:cNvPr>
          <p:cNvSpPr txBox="1"/>
          <p:nvPr/>
        </p:nvSpPr>
        <p:spPr>
          <a:xfrm>
            <a:off x="7238495" y="893929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err="1"/>
              <a:t>Galilei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1427624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/>
      <p:bldP spid="15" grpId="0"/>
      <p:bldP spid="16" grpId="0"/>
      <p:bldP spid="17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D9875474-5F66-4EF1-9220-EEA1ACD0DE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823915" cy="6850378"/>
          </a:xfrm>
          <a:prstGeom prst="rect">
            <a:avLst/>
          </a:prstGeom>
        </p:spPr>
      </p:pic>
      <p:sp>
        <p:nvSpPr>
          <p:cNvPr id="5" name="Metin kutusu 4">
            <a:extLst>
              <a:ext uri="{FF2B5EF4-FFF2-40B4-BE49-F238E27FC236}">
                <a16:creationId xmlns:a16="http://schemas.microsoft.com/office/drawing/2014/main" id="{BF3E1335-7908-4F71-997B-7DDE7DA20585}"/>
              </a:ext>
            </a:extLst>
          </p:cNvPr>
          <p:cNvSpPr txBox="1"/>
          <p:nvPr/>
        </p:nvSpPr>
        <p:spPr>
          <a:xfrm>
            <a:off x="7969340" y="1218067"/>
            <a:ext cx="4222660" cy="563231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l"/>
            <a:r>
              <a:rPr lang="tr-TR" sz="2400" b="1" i="0" u="none" strike="noStrike" baseline="0" dirty="0"/>
              <a:t>1. </a:t>
            </a:r>
            <a:r>
              <a:rPr lang="tr-TR" sz="2400" b="0" i="0" u="none" strike="noStrike" baseline="0" dirty="0"/>
              <a:t>Tarihte bilinen ilk kütüphaneyi </a:t>
            </a:r>
            <a:br>
              <a:rPr lang="tr-TR" sz="2400" b="0" i="0" u="none" strike="noStrike" baseline="0" dirty="0"/>
            </a:br>
            <a:r>
              <a:rPr lang="tr-TR" sz="2400" b="0" i="0" u="none" strike="noStrike" baseline="0" dirty="0"/>
              <a:t>     kuran medeniyet.</a:t>
            </a:r>
          </a:p>
          <a:p>
            <a:pPr algn="l"/>
            <a:r>
              <a:rPr lang="tr-TR" sz="2400" b="1" i="0" u="none" strike="noStrike" baseline="0" dirty="0"/>
              <a:t>2. </a:t>
            </a:r>
            <a:r>
              <a:rPr lang="tr-TR" sz="2400" b="0" i="0" u="none" strike="noStrike" baseline="0" dirty="0"/>
              <a:t>Mısır medeniyetinde </a:t>
            </a:r>
            <a:br>
              <a:rPr lang="tr-TR" sz="2400" b="0" i="0" u="none" strike="noStrike" baseline="0" dirty="0"/>
            </a:br>
            <a:r>
              <a:rPr lang="tr-TR" sz="2400" b="0" i="0" u="none" strike="noStrike" baseline="0" dirty="0"/>
              <a:t>     kullanılan yazı türü.</a:t>
            </a:r>
          </a:p>
          <a:p>
            <a:pPr algn="l"/>
            <a:r>
              <a:rPr lang="tr-TR" sz="2400" b="1" i="0" u="none" strike="noStrike" baseline="0" dirty="0"/>
              <a:t>3. </a:t>
            </a:r>
            <a:r>
              <a:rPr lang="tr-TR" sz="2400" b="0" i="0" u="none" strike="noStrike" baseline="0" dirty="0" err="1"/>
              <a:t>Marconi’nin</a:t>
            </a:r>
            <a:r>
              <a:rPr lang="tr-TR" sz="2400" b="0" i="0" u="none" strike="noStrike" baseline="0" dirty="0"/>
              <a:t> icadında önemli </a:t>
            </a:r>
            <a:br>
              <a:rPr lang="tr-TR" sz="2400" b="0" i="0" u="none" strike="noStrike" baseline="0" dirty="0"/>
            </a:br>
            <a:r>
              <a:rPr lang="tr-TR" sz="2400" b="0" i="0" u="none" strike="noStrike" baseline="0" dirty="0"/>
              <a:t>     pay sahibi olduğu buluş.</a:t>
            </a:r>
          </a:p>
          <a:p>
            <a:pPr algn="l"/>
            <a:r>
              <a:rPr lang="tr-TR" sz="2400" b="1" i="0" u="none" strike="noStrike" baseline="0" dirty="0"/>
              <a:t>4. </a:t>
            </a:r>
            <a:r>
              <a:rPr lang="tr-TR" sz="2400" b="0" i="0" u="none" strike="noStrike" baseline="0" dirty="0"/>
              <a:t>İslam dünyasında “ikinci </a:t>
            </a:r>
            <a:br>
              <a:rPr lang="tr-TR" sz="2400" b="0" i="0" u="none" strike="noStrike" baseline="0" dirty="0"/>
            </a:br>
            <a:r>
              <a:rPr lang="tr-TR" sz="2400" b="0" i="0" u="none" strike="noStrike" baseline="0" dirty="0"/>
              <a:t>    öğretmen” olarak tanınan </a:t>
            </a:r>
            <a:br>
              <a:rPr lang="tr-TR" sz="2400" b="0" i="0" u="none" strike="noStrike" baseline="0" dirty="0"/>
            </a:br>
            <a:r>
              <a:rPr lang="tr-TR" sz="2400" b="0" i="0" u="none" strike="noStrike" baseline="0" dirty="0"/>
              <a:t>     bilgin.</a:t>
            </a:r>
          </a:p>
          <a:p>
            <a:pPr algn="l"/>
            <a:r>
              <a:rPr lang="tr-TR" sz="2400" b="1" i="0" u="none" strike="noStrike" baseline="0" dirty="0"/>
              <a:t>5. </a:t>
            </a:r>
            <a:r>
              <a:rPr lang="tr-TR" sz="2400" b="0" i="0" u="none" strike="noStrike" baseline="0" dirty="0" err="1"/>
              <a:t>İbn</a:t>
            </a:r>
            <a:r>
              <a:rPr lang="tr-TR" sz="2400" b="0" i="0" u="none" strike="noStrike" baseline="0" dirty="0"/>
              <a:t>-i Haldun’un bir eseri.</a:t>
            </a:r>
          </a:p>
          <a:p>
            <a:pPr algn="l"/>
            <a:r>
              <a:rPr lang="tr-TR" sz="2400" b="1" i="0" u="none" strike="noStrike" baseline="0" dirty="0"/>
              <a:t>6. </a:t>
            </a:r>
            <a:r>
              <a:rPr lang="tr-TR" sz="2400" b="0" i="0" u="none" strike="noStrike" baseline="0" dirty="0" err="1"/>
              <a:t>Galilei’nin</a:t>
            </a:r>
            <a:r>
              <a:rPr lang="tr-TR" sz="2400" b="0" i="0" u="none" strike="noStrike" baseline="0" dirty="0"/>
              <a:t> düşüncelerinden dolayı yargılandığı</a:t>
            </a:r>
            <a:r>
              <a:rPr lang="tr-TR" sz="2400" dirty="0"/>
              <a:t> </a:t>
            </a:r>
            <a:r>
              <a:rPr lang="tr-TR" sz="2400" b="0" i="0" u="none" strike="noStrike" baseline="0" dirty="0"/>
              <a:t>mahkeme.</a:t>
            </a:r>
            <a:br>
              <a:rPr lang="tr-TR" sz="2400" b="0" i="0" u="none" strike="noStrike" baseline="0" dirty="0"/>
            </a:br>
            <a:r>
              <a:rPr lang="tr-TR" sz="2400" b="1" i="0" u="none" strike="noStrike" baseline="0" dirty="0"/>
              <a:t>7. </a:t>
            </a:r>
            <a:r>
              <a:rPr lang="tr-TR" sz="2400" b="0" i="0" u="none" strike="noStrike" baseline="0" dirty="0" err="1"/>
              <a:t>Galilei</a:t>
            </a:r>
            <a:r>
              <a:rPr lang="tr-TR" sz="2400" b="0" i="0" u="none" strike="noStrike" baseline="0" dirty="0"/>
              <a:t> ve </a:t>
            </a:r>
            <a:r>
              <a:rPr lang="tr-TR" sz="2400" b="0" i="0" u="none" strike="noStrike" baseline="0" dirty="0" err="1"/>
              <a:t>Newton’ın</a:t>
            </a:r>
            <a:r>
              <a:rPr lang="tr-TR" sz="2400" b="0" i="0" u="none" strike="noStrike" baseline="0" dirty="0"/>
              <a:t> </a:t>
            </a:r>
            <a:br>
              <a:rPr lang="tr-TR" sz="2400" b="0" i="0" u="none" strike="noStrike" baseline="0" dirty="0"/>
            </a:br>
            <a:r>
              <a:rPr lang="tr-TR" sz="2400" b="0" i="0" u="none" strike="noStrike" baseline="0" dirty="0"/>
              <a:t>     geliştirdiği astronomik gözlem </a:t>
            </a:r>
            <a:br>
              <a:rPr lang="tr-TR" sz="2400" b="0" i="0" u="none" strike="noStrike" baseline="0" dirty="0"/>
            </a:br>
            <a:r>
              <a:rPr lang="tr-TR" sz="2400" b="0" i="0" u="none" strike="noStrike" baseline="0" dirty="0"/>
              <a:t>     aracı.</a:t>
            </a:r>
            <a:endParaRPr lang="tr-TR" sz="2400" dirty="0"/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00F3F2A1-B882-4097-BB09-F70643C49686}"/>
              </a:ext>
            </a:extLst>
          </p:cNvPr>
          <p:cNvSpPr txBox="1"/>
          <p:nvPr/>
        </p:nvSpPr>
        <p:spPr>
          <a:xfrm>
            <a:off x="7969340" y="7622"/>
            <a:ext cx="4222660" cy="12003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tr-TR" sz="2400" dirty="0">
              <a:latin typeface="Arial Black" panose="020B0A04020102020204" pitchFamily="34" charset="0"/>
            </a:endParaRPr>
          </a:p>
          <a:p>
            <a:pPr algn="ctr"/>
            <a:r>
              <a:rPr lang="tr-TR" sz="2400" dirty="0">
                <a:latin typeface="Arial Black" panose="020B0A04020102020204" pitchFamily="34" charset="0"/>
              </a:rPr>
              <a:t>BULMACAYI ÇÖZELİM</a:t>
            </a:r>
          </a:p>
          <a:p>
            <a:pPr algn="ctr"/>
            <a:endParaRPr lang="tr-TR" sz="2400" dirty="0">
              <a:latin typeface="Arial Black" panose="020B0A04020102020204" pitchFamily="34" charset="0"/>
            </a:endParaRP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E4E99B50-CF64-45D1-9306-4FB3CE115418}"/>
              </a:ext>
            </a:extLst>
          </p:cNvPr>
          <p:cNvSpPr txBox="1"/>
          <p:nvPr/>
        </p:nvSpPr>
        <p:spPr>
          <a:xfrm>
            <a:off x="5370811" y="1677095"/>
            <a:ext cx="4331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51C93FD6-1010-4CE4-9411-4E15DCEBBF5A}"/>
              </a:ext>
            </a:extLst>
          </p:cNvPr>
          <p:cNvSpPr txBox="1"/>
          <p:nvPr/>
        </p:nvSpPr>
        <p:spPr>
          <a:xfrm>
            <a:off x="1712890" y="1063520"/>
            <a:ext cx="41024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b="1" dirty="0">
                <a:solidFill>
                  <a:srgbClr val="0070C0"/>
                </a:solidFill>
              </a:rPr>
              <a:t>A    S    U    R    L     A    R</a:t>
            </a: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1598793B-A2F6-4F0E-A394-8A9EBED186B9}"/>
              </a:ext>
            </a:extLst>
          </p:cNvPr>
          <p:cNvSpPr txBox="1"/>
          <p:nvPr/>
        </p:nvSpPr>
        <p:spPr>
          <a:xfrm>
            <a:off x="5364846" y="2290671"/>
            <a:ext cx="4427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b="1" dirty="0">
                <a:solidFill>
                  <a:srgbClr val="0070C0"/>
                </a:solidFill>
              </a:rPr>
              <a:t>D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E6CDC938-E529-420A-AB9F-F271D3245775}"/>
              </a:ext>
            </a:extLst>
          </p:cNvPr>
          <p:cNvSpPr txBox="1"/>
          <p:nvPr/>
        </p:nvSpPr>
        <p:spPr>
          <a:xfrm>
            <a:off x="5414640" y="2933048"/>
            <a:ext cx="3978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b="1" dirty="0">
                <a:solidFill>
                  <a:srgbClr val="0070C0"/>
                </a:solidFill>
              </a:rPr>
              <a:t>Y</a:t>
            </a:r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B11C3DCD-706D-4572-A448-C604E0837CB5}"/>
              </a:ext>
            </a:extLst>
          </p:cNvPr>
          <p:cNvSpPr txBox="1"/>
          <p:nvPr/>
        </p:nvSpPr>
        <p:spPr>
          <a:xfrm>
            <a:off x="5350520" y="3517822"/>
            <a:ext cx="4619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b="1" dirty="0">
                <a:solidFill>
                  <a:srgbClr val="0070C0"/>
                </a:solidFill>
              </a:rPr>
              <a:t>O</a:t>
            </a:r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3006CA40-721F-4220-8D72-8E76466DF62D}"/>
              </a:ext>
            </a:extLst>
          </p:cNvPr>
          <p:cNvSpPr txBox="1"/>
          <p:nvPr/>
        </p:nvSpPr>
        <p:spPr>
          <a:xfrm>
            <a:off x="7189163" y="449943"/>
            <a:ext cx="444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b="1" dirty="0">
                <a:solidFill>
                  <a:srgbClr val="0070C0"/>
                </a:solidFill>
              </a:rPr>
              <a:t>H</a:t>
            </a:r>
          </a:p>
        </p:txBody>
      </p:sp>
      <p:sp>
        <p:nvSpPr>
          <p:cNvPr id="16" name="Metin kutusu 15">
            <a:extLst>
              <a:ext uri="{FF2B5EF4-FFF2-40B4-BE49-F238E27FC236}">
                <a16:creationId xmlns:a16="http://schemas.microsoft.com/office/drawing/2014/main" id="{5024E83D-F447-46C3-AD93-58E69CC32F42}"/>
              </a:ext>
            </a:extLst>
          </p:cNvPr>
          <p:cNvSpPr txBox="1"/>
          <p:nvPr/>
        </p:nvSpPr>
        <p:spPr>
          <a:xfrm>
            <a:off x="7275856" y="1096358"/>
            <a:ext cx="2936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b="1" dirty="0">
                <a:solidFill>
                  <a:srgbClr val="0070C0"/>
                </a:solidFill>
              </a:rPr>
              <a:t>İ</a:t>
            </a:r>
          </a:p>
        </p:txBody>
      </p:sp>
      <p:sp>
        <p:nvSpPr>
          <p:cNvPr id="17" name="Metin kutusu 16">
            <a:extLst>
              <a:ext uri="{FF2B5EF4-FFF2-40B4-BE49-F238E27FC236}">
                <a16:creationId xmlns:a16="http://schemas.microsoft.com/office/drawing/2014/main" id="{64607D9D-E19D-4C1D-94DD-105BC0E1EACE}"/>
              </a:ext>
            </a:extLst>
          </p:cNvPr>
          <p:cNvSpPr txBox="1"/>
          <p:nvPr/>
        </p:nvSpPr>
        <p:spPr>
          <a:xfrm>
            <a:off x="7232992" y="1705896"/>
            <a:ext cx="3978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b="1" dirty="0">
                <a:solidFill>
                  <a:srgbClr val="0070C0"/>
                </a:solidFill>
              </a:rPr>
              <a:t>Y</a:t>
            </a:r>
          </a:p>
        </p:txBody>
      </p:sp>
      <p:sp>
        <p:nvSpPr>
          <p:cNvPr id="18" name="Metin kutusu 17">
            <a:extLst>
              <a:ext uri="{FF2B5EF4-FFF2-40B4-BE49-F238E27FC236}">
                <a16:creationId xmlns:a16="http://schemas.microsoft.com/office/drawing/2014/main" id="{82BF2DA4-1E41-4826-A994-FCCE6C4DDBBA}"/>
              </a:ext>
            </a:extLst>
          </p:cNvPr>
          <p:cNvSpPr txBox="1"/>
          <p:nvPr/>
        </p:nvSpPr>
        <p:spPr>
          <a:xfrm>
            <a:off x="7225485" y="2309535"/>
            <a:ext cx="3717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>
                <a:solidFill>
                  <a:srgbClr val="0070C0"/>
                </a:solidFill>
              </a:rPr>
              <a:t>E</a:t>
            </a:r>
          </a:p>
        </p:txBody>
      </p:sp>
      <p:sp>
        <p:nvSpPr>
          <p:cNvPr id="19" name="Metin kutusu 18">
            <a:extLst>
              <a:ext uri="{FF2B5EF4-FFF2-40B4-BE49-F238E27FC236}">
                <a16:creationId xmlns:a16="http://schemas.microsoft.com/office/drawing/2014/main" id="{D5669BD1-5298-44D5-BC0D-D21910682285}"/>
              </a:ext>
            </a:extLst>
          </p:cNvPr>
          <p:cNvSpPr txBox="1"/>
          <p:nvPr/>
        </p:nvSpPr>
        <p:spPr>
          <a:xfrm>
            <a:off x="7203590" y="2923110"/>
            <a:ext cx="4154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b="1" dirty="0">
                <a:solidFill>
                  <a:srgbClr val="0070C0"/>
                </a:solidFill>
              </a:rPr>
              <a:t>R</a:t>
            </a:r>
          </a:p>
        </p:txBody>
      </p:sp>
      <p:sp>
        <p:nvSpPr>
          <p:cNvPr id="20" name="Metin kutusu 19">
            <a:extLst>
              <a:ext uri="{FF2B5EF4-FFF2-40B4-BE49-F238E27FC236}">
                <a16:creationId xmlns:a16="http://schemas.microsoft.com/office/drawing/2014/main" id="{F90C32AC-44D3-486B-B28A-CA02AA9500F9}"/>
              </a:ext>
            </a:extLst>
          </p:cNvPr>
          <p:cNvSpPr txBox="1"/>
          <p:nvPr/>
        </p:nvSpPr>
        <p:spPr>
          <a:xfrm>
            <a:off x="7173964" y="3517822"/>
            <a:ext cx="4619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b="1" dirty="0">
                <a:solidFill>
                  <a:srgbClr val="0070C0"/>
                </a:solidFill>
              </a:rPr>
              <a:t>O</a:t>
            </a:r>
          </a:p>
        </p:txBody>
      </p:sp>
      <p:sp>
        <p:nvSpPr>
          <p:cNvPr id="21" name="Metin kutusu 20">
            <a:extLst>
              <a:ext uri="{FF2B5EF4-FFF2-40B4-BE49-F238E27FC236}">
                <a16:creationId xmlns:a16="http://schemas.microsoft.com/office/drawing/2014/main" id="{44E0F142-261C-4D29-92DE-5647F8760E8D}"/>
              </a:ext>
            </a:extLst>
          </p:cNvPr>
          <p:cNvSpPr txBox="1"/>
          <p:nvPr/>
        </p:nvSpPr>
        <p:spPr>
          <a:xfrm>
            <a:off x="7223758" y="4160199"/>
            <a:ext cx="445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b="1" dirty="0">
                <a:solidFill>
                  <a:srgbClr val="0070C0"/>
                </a:solidFill>
              </a:rPr>
              <a:t>G</a:t>
            </a:r>
          </a:p>
        </p:txBody>
      </p:sp>
      <p:sp>
        <p:nvSpPr>
          <p:cNvPr id="22" name="Metin kutusu 21">
            <a:extLst>
              <a:ext uri="{FF2B5EF4-FFF2-40B4-BE49-F238E27FC236}">
                <a16:creationId xmlns:a16="http://schemas.microsoft.com/office/drawing/2014/main" id="{3B97DE12-ADDC-41D4-A12F-5E4C6FEDFDF9}"/>
              </a:ext>
            </a:extLst>
          </p:cNvPr>
          <p:cNvSpPr txBox="1"/>
          <p:nvPr/>
        </p:nvSpPr>
        <p:spPr>
          <a:xfrm>
            <a:off x="7239403" y="4751968"/>
            <a:ext cx="3577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b="1" dirty="0">
                <a:solidFill>
                  <a:srgbClr val="0070C0"/>
                </a:solidFill>
              </a:rPr>
              <a:t>L</a:t>
            </a:r>
          </a:p>
        </p:txBody>
      </p:sp>
      <p:sp>
        <p:nvSpPr>
          <p:cNvPr id="23" name="Metin kutusu 22">
            <a:extLst>
              <a:ext uri="{FF2B5EF4-FFF2-40B4-BE49-F238E27FC236}">
                <a16:creationId xmlns:a16="http://schemas.microsoft.com/office/drawing/2014/main" id="{8CA5F9D7-D557-4525-AAA3-90380900BCD3}"/>
              </a:ext>
            </a:extLst>
          </p:cNvPr>
          <p:cNvSpPr txBox="1"/>
          <p:nvPr/>
        </p:nvSpPr>
        <p:spPr>
          <a:xfrm>
            <a:off x="7258122" y="5377413"/>
            <a:ext cx="2936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b="1" dirty="0">
                <a:solidFill>
                  <a:srgbClr val="0070C0"/>
                </a:solidFill>
              </a:rPr>
              <a:t>İ</a:t>
            </a:r>
          </a:p>
        </p:txBody>
      </p:sp>
      <p:sp>
        <p:nvSpPr>
          <p:cNvPr id="24" name="Metin kutusu 23">
            <a:extLst>
              <a:ext uri="{FF2B5EF4-FFF2-40B4-BE49-F238E27FC236}">
                <a16:creationId xmlns:a16="http://schemas.microsoft.com/office/drawing/2014/main" id="{86564752-3839-420D-92A0-91593C11BC93}"/>
              </a:ext>
            </a:extLst>
          </p:cNvPr>
          <p:cNvSpPr txBox="1"/>
          <p:nvPr/>
        </p:nvSpPr>
        <p:spPr>
          <a:xfrm>
            <a:off x="7245015" y="5962188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b="1" dirty="0">
                <a:solidFill>
                  <a:srgbClr val="0070C0"/>
                </a:solidFill>
              </a:rPr>
              <a:t>F</a:t>
            </a:r>
          </a:p>
        </p:txBody>
      </p:sp>
      <p:sp>
        <p:nvSpPr>
          <p:cNvPr id="26" name="Metin kutusu 25">
            <a:extLst>
              <a:ext uri="{FF2B5EF4-FFF2-40B4-BE49-F238E27FC236}">
                <a16:creationId xmlns:a16="http://schemas.microsoft.com/office/drawing/2014/main" id="{AF4E5D5D-7260-4AFD-A96E-C61F92AE59BB}"/>
              </a:ext>
            </a:extLst>
          </p:cNvPr>
          <p:cNvSpPr txBox="1"/>
          <p:nvPr/>
        </p:nvSpPr>
        <p:spPr>
          <a:xfrm>
            <a:off x="2260087" y="2312149"/>
            <a:ext cx="48926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b="1" dirty="0">
                <a:solidFill>
                  <a:srgbClr val="0070C0"/>
                </a:solidFill>
              </a:rPr>
              <a:t>M   U    K    A    D           İ    M</a:t>
            </a:r>
          </a:p>
        </p:txBody>
      </p:sp>
      <p:sp>
        <p:nvSpPr>
          <p:cNvPr id="25" name="Metin kutusu 24">
            <a:extLst>
              <a:ext uri="{FF2B5EF4-FFF2-40B4-BE49-F238E27FC236}">
                <a16:creationId xmlns:a16="http://schemas.microsoft.com/office/drawing/2014/main" id="{2B3D20EE-53FC-41CA-BC4B-601E2FB7FF04}"/>
              </a:ext>
            </a:extLst>
          </p:cNvPr>
          <p:cNvSpPr txBox="1"/>
          <p:nvPr/>
        </p:nvSpPr>
        <p:spPr>
          <a:xfrm>
            <a:off x="4105499" y="5377412"/>
            <a:ext cx="29129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b="1" dirty="0">
                <a:solidFill>
                  <a:srgbClr val="0070C0"/>
                </a:solidFill>
              </a:rPr>
              <a:t>F     A    R    A    B</a:t>
            </a:r>
          </a:p>
        </p:txBody>
      </p:sp>
      <p:sp>
        <p:nvSpPr>
          <p:cNvPr id="27" name="Metin kutusu 26">
            <a:extLst>
              <a:ext uri="{FF2B5EF4-FFF2-40B4-BE49-F238E27FC236}">
                <a16:creationId xmlns:a16="http://schemas.microsoft.com/office/drawing/2014/main" id="{FBEDBCDC-2FAD-4921-92F5-3A1EB78DAB81}"/>
              </a:ext>
            </a:extLst>
          </p:cNvPr>
          <p:cNvSpPr txBox="1"/>
          <p:nvPr/>
        </p:nvSpPr>
        <p:spPr>
          <a:xfrm>
            <a:off x="392740" y="3519083"/>
            <a:ext cx="60997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b="1" dirty="0">
                <a:solidFill>
                  <a:srgbClr val="0070C0"/>
                </a:solidFill>
              </a:rPr>
              <a:t>E     N    G    İ     Z     İ     S     Y           N</a:t>
            </a:r>
          </a:p>
        </p:txBody>
      </p:sp>
      <p:sp>
        <p:nvSpPr>
          <p:cNvPr id="28" name="Metin kutusu 27">
            <a:extLst>
              <a:ext uri="{FF2B5EF4-FFF2-40B4-BE49-F238E27FC236}">
                <a16:creationId xmlns:a16="http://schemas.microsoft.com/office/drawing/2014/main" id="{F88CAA47-23F3-4666-B80F-ABDD9E15510C}"/>
              </a:ext>
            </a:extLst>
          </p:cNvPr>
          <p:cNvSpPr txBox="1"/>
          <p:nvPr/>
        </p:nvSpPr>
        <p:spPr>
          <a:xfrm>
            <a:off x="426035" y="1694095"/>
            <a:ext cx="3882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b="1" dirty="0">
                <a:solidFill>
                  <a:srgbClr val="0070C0"/>
                </a:solidFill>
              </a:rPr>
              <a:t>T</a:t>
            </a:r>
          </a:p>
        </p:txBody>
      </p:sp>
      <p:sp>
        <p:nvSpPr>
          <p:cNvPr id="29" name="Metin kutusu 28">
            <a:extLst>
              <a:ext uri="{FF2B5EF4-FFF2-40B4-BE49-F238E27FC236}">
                <a16:creationId xmlns:a16="http://schemas.microsoft.com/office/drawing/2014/main" id="{C3E3169A-F3C5-49EE-B5E3-51F12DF31A4E}"/>
              </a:ext>
            </a:extLst>
          </p:cNvPr>
          <p:cNvSpPr txBox="1"/>
          <p:nvPr/>
        </p:nvSpPr>
        <p:spPr>
          <a:xfrm>
            <a:off x="459281" y="2303633"/>
            <a:ext cx="385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b="1" dirty="0">
                <a:solidFill>
                  <a:srgbClr val="0070C0"/>
                </a:solidFill>
              </a:rPr>
              <a:t>E</a:t>
            </a:r>
          </a:p>
        </p:txBody>
      </p:sp>
      <p:sp>
        <p:nvSpPr>
          <p:cNvPr id="30" name="Metin kutusu 29">
            <a:extLst>
              <a:ext uri="{FF2B5EF4-FFF2-40B4-BE49-F238E27FC236}">
                <a16:creationId xmlns:a16="http://schemas.microsoft.com/office/drawing/2014/main" id="{E861423C-9258-4378-8BCD-9AB743C007A8}"/>
              </a:ext>
            </a:extLst>
          </p:cNvPr>
          <p:cNvSpPr txBox="1"/>
          <p:nvPr/>
        </p:nvSpPr>
        <p:spPr>
          <a:xfrm>
            <a:off x="441264" y="2923109"/>
            <a:ext cx="3577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b="1" dirty="0">
                <a:solidFill>
                  <a:srgbClr val="0070C0"/>
                </a:solidFill>
              </a:rPr>
              <a:t>L</a:t>
            </a:r>
          </a:p>
        </p:txBody>
      </p:sp>
      <p:sp>
        <p:nvSpPr>
          <p:cNvPr id="31" name="Metin kutusu 30">
            <a:extLst>
              <a:ext uri="{FF2B5EF4-FFF2-40B4-BE49-F238E27FC236}">
                <a16:creationId xmlns:a16="http://schemas.microsoft.com/office/drawing/2014/main" id="{4B8B652F-D67C-4739-9FB4-63233BC032B6}"/>
              </a:ext>
            </a:extLst>
          </p:cNvPr>
          <p:cNvSpPr txBox="1"/>
          <p:nvPr/>
        </p:nvSpPr>
        <p:spPr>
          <a:xfrm>
            <a:off x="425619" y="4200868"/>
            <a:ext cx="3786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b="1" dirty="0">
                <a:solidFill>
                  <a:srgbClr val="0070C0"/>
                </a:solidFill>
              </a:rPr>
              <a:t>S</a:t>
            </a:r>
          </a:p>
        </p:txBody>
      </p:sp>
      <p:sp>
        <p:nvSpPr>
          <p:cNvPr id="32" name="Metin kutusu 31">
            <a:extLst>
              <a:ext uri="{FF2B5EF4-FFF2-40B4-BE49-F238E27FC236}">
                <a16:creationId xmlns:a16="http://schemas.microsoft.com/office/drawing/2014/main" id="{C545AF36-D288-44B2-BEF5-B9D25B767FD8}"/>
              </a:ext>
            </a:extLst>
          </p:cNvPr>
          <p:cNvSpPr txBox="1"/>
          <p:nvPr/>
        </p:nvSpPr>
        <p:spPr>
          <a:xfrm>
            <a:off x="441264" y="4792637"/>
            <a:ext cx="4090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b="1" dirty="0">
                <a:solidFill>
                  <a:srgbClr val="0070C0"/>
                </a:solidFill>
              </a:rPr>
              <a:t>K</a:t>
            </a:r>
          </a:p>
        </p:txBody>
      </p:sp>
      <p:sp>
        <p:nvSpPr>
          <p:cNvPr id="33" name="Metin kutusu 32">
            <a:extLst>
              <a:ext uri="{FF2B5EF4-FFF2-40B4-BE49-F238E27FC236}">
                <a16:creationId xmlns:a16="http://schemas.microsoft.com/office/drawing/2014/main" id="{2C8CC377-B2A1-41FA-9390-F35D6EF90FBF}"/>
              </a:ext>
            </a:extLst>
          </p:cNvPr>
          <p:cNvSpPr txBox="1"/>
          <p:nvPr/>
        </p:nvSpPr>
        <p:spPr>
          <a:xfrm>
            <a:off x="392740" y="5384406"/>
            <a:ext cx="4619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b="1" dirty="0">
                <a:solidFill>
                  <a:srgbClr val="0070C0"/>
                </a:solidFill>
              </a:rPr>
              <a:t>O</a:t>
            </a:r>
          </a:p>
        </p:txBody>
      </p:sp>
      <p:sp>
        <p:nvSpPr>
          <p:cNvPr id="34" name="Metin kutusu 33">
            <a:extLst>
              <a:ext uri="{FF2B5EF4-FFF2-40B4-BE49-F238E27FC236}">
                <a16:creationId xmlns:a16="http://schemas.microsoft.com/office/drawing/2014/main" id="{47F4F73D-8E89-4C2B-9E1A-DDFE6765478D}"/>
              </a:ext>
            </a:extLst>
          </p:cNvPr>
          <p:cNvSpPr txBox="1"/>
          <p:nvPr/>
        </p:nvSpPr>
        <p:spPr>
          <a:xfrm>
            <a:off x="446876" y="6002857"/>
            <a:ext cx="4026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b="1" dirty="0">
                <a:solidFill>
                  <a:srgbClr val="0070C0"/>
                </a:solidFill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617606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/>
      <p:bldP spid="7" grpId="0"/>
      <p:bldP spid="10" grpId="0"/>
      <p:bldP spid="11" grpId="0"/>
      <p:bldP spid="12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6" grpId="0"/>
      <p:bldP spid="25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72D5FC85-5A19-4BC0-907B-A888D2611CB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2886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2349</TotalTime>
  <Words>608</Words>
  <Application>Microsoft Office PowerPoint</Application>
  <PresentationFormat>Geniş ekran</PresentationFormat>
  <Paragraphs>125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CaslonPro-Bold</vt:lpstr>
      <vt:lpstr>CaslonPro-Regular</vt:lpstr>
      <vt:lpstr>Times New Roman</vt:lpstr>
      <vt:lpstr>Office Teması</vt:lpstr>
      <vt:lpstr>SOSYAL BİLGİLER  7. SINIF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Erdal Dulkadir</cp:lastModifiedBy>
  <cp:revision>152</cp:revision>
  <dcterms:created xsi:type="dcterms:W3CDTF">2020-11-09T08:31:12Z</dcterms:created>
  <dcterms:modified xsi:type="dcterms:W3CDTF">2022-03-06T12:29:37Z</dcterms:modified>
</cp:coreProperties>
</file>