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408" r:id="rId3"/>
    <p:sldId id="409" r:id="rId4"/>
    <p:sldId id="422" r:id="rId5"/>
    <p:sldId id="423" r:id="rId6"/>
    <p:sldId id="424" r:id="rId7"/>
    <p:sldId id="425" r:id="rId8"/>
    <p:sldId id="426" r:id="rId9"/>
    <p:sldId id="427" r:id="rId10"/>
    <p:sldId id="428" r:id="rId11"/>
    <p:sldId id="429" r:id="rId12"/>
    <p:sldId id="433" r:id="rId13"/>
    <p:sldId id="430" r:id="rId14"/>
    <p:sldId id="434" r:id="rId15"/>
    <p:sldId id="421" r:id="rId16"/>
    <p:sldId id="404" r:id="rId17"/>
    <p:sldId id="340" r:id="rId1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Kullanıcısı" initials="WK" lastIdx="1" clrIdx="0">
    <p:extLst>
      <p:ext uri="{19B8F6BF-5375-455C-9EA6-DF929625EA0E}">
        <p15:presenceInfo xmlns:p15="http://schemas.microsoft.com/office/powerpoint/2012/main" userId="Windows Kullanıcısı"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9954CC"/>
    <a:srgbClr val="ABE9FF"/>
    <a:srgbClr val="BDEEFF"/>
    <a:srgbClr val="FFD357"/>
    <a:srgbClr val="FFC111"/>
    <a:srgbClr val="CCFFCC"/>
    <a:srgbClr val="FFCC99"/>
    <a:srgbClr val="FFFFFF"/>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15" autoAdjust="0"/>
    <p:restoredTop sz="93080" autoAdjust="0"/>
  </p:normalViewPr>
  <p:slideViewPr>
    <p:cSldViewPr snapToGrid="0">
      <p:cViewPr>
        <p:scale>
          <a:sx n="75" d="100"/>
          <a:sy n="75" d="100"/>
        </p:scale>
        <p:origin x="252" y="2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FB9A22-7AA7-4ADC-84A0-8018560801C2}" type="datetimeFigureOut">
              <a:rPr lang="tr-TR" smtClean="0"/>
              <a:t>12.04.2022</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6DB8F1-E7DB-4E52-8B55-9C5304913B51}" type="slidenum">
              <a:rPr lang="tr-TR" smtClean="0"/>
              <a:t>‹#›</a:t>
            </a:fld>
            <a:endParaRPr lang="tr-TR"/>
          </a:p>
        </p:txBody>
      </p:sp>
    </p:spTree>
    <p:extLst>
      <p:ext uri="{BB962C8B-B14F-4D97-AF65-F5344CB8AC3E}">
        <p14:creationId xmlns:p14="http://schemas.microsoft.com/office/powerpoint/2010/main" val="1272755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166DB8F1-E7DB-4E52-8B55-9C5304913B51}" type="slidenum">
              <a:rPr lang="tr-TR" smtClean="0"/>
              <a:t>5</a:t>
            </a:fld>
            <a:endParaRPr lang="tr-TR"/>
          </a:p>
        </p:txBody>
      </p:sp>
    </p:spTree>
    <p:extLst>
      <p:ext uri="{BB962C8B-B14F-4D97-AF65-F5344CB8AC3E}">
        <p14:creationId xmlns:p14="http://schemas.microsoft.com/office/powerpoint/2010/main" val="193297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2D9C8B8-4D98-4CF0-9640-7CBDA1D74334}"/>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C32F2ED4-3094-485C-BEC5-44F8439CCE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7D4D7A28-9942-462B-8BD8-290BDAF827E8}"/>
              </a:ext>
            </a:extLst>
          </p:cNvPr>
          <p:cNvSpPr>
            <a:spLocks noGrp="1"/>
          </p:cNvSpPr>
          <p:nvPr>
            <p:ph type="dt" sz="half" idx="10"/>
          </p:nvPr>
        </p:nvSpPr>
        <p:spPr/>
        <p:txBody>
          <a:bodyPr/>
          <a:lstStyle/>
          <a:p>
            <a:fld id="{8AB340D9-2813-4238-82C9-B67DF4D267CE}" type="datetimeFigureOut">
              <a:rPr lang="tr-TR" smtClean="0"/>
              <a:t>12.04.2022</a:t>
            </a:fld>
            <a:endParaRPr lang="tr-TR"/>
          </a:p>
        </p:txBody>
      </p:sp>
      <p:sp>
        <p:nvSpPr>
          <p:cNvPr id="5" name="Alt Bilgi Yer Tutucusu 4">
            <a:extLst>
              <a:ext uri="{FF2B5EF4-FFF2-40B4-BE49-F238E27FC236}">
                <a16:creationId xmlns:a16="http://schemas.microsoft.com/office/drawing/2014/main" id="{E089353E-239C-4FD6-AAD7-3C6332F9295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17B1AFC-C31B-413C-BD15-B5ECF7EF36EA}"/>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4142301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BF63A28-1D59-4F55-82AC-F1394C44B79B}"/>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5684486B-DA71-4AA4-8CA4-24119532118E}"/>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1DF7418-243E-4751-A5EF-EDFCDC43E54E}"/>
              </a:ext>
            </a:extLst>
          </p:cNvPr>
          <p:cNvSpPr>
            <a:spLocks noGrp="1"/>
          </p:cNvSpPr>
          <p:nvPr>
            <p:ph type="dt" sz="half" idx="10"/>
          </p:nvPr>
        </p:nvSpPr>
        <p:spPr/>
        <p:txBody>
          <a:bodyPr/>
          <a:lstStyle/>
          <a:p>
            <a:fld id="{8AB340D9-2813-4238-82C9-B67DF4D267CE}" type="datetimeFigureOut">
              <a:rPr lang="tr-TR" smtClean="0"/>
              <a:t>12.04.2022</a:t>
            </a:fld>
            <a:endParaRPr lang="tr-TR"/>
          </a:p>
        </p:txBody>
      </p:sp>
      <p:sp>
        <p:nvSpPr>
          <p:cNvPr id="5" name="Alt Bilgi Yer Tutucusu 4">
            <a:extLst>
              <a:ext uri="{FF2B5EF4-FFF2-40B4-BE49-F238E27FC236}">
                <a16:creationId xmlns:a16="http://schemas.microsoft.com/office/drawing/2014/main" id="{4B350E98-6738-436A-B956-1F18E4620D7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7130129-9ABB-4F4C-9B23-F61328F1E7A1}"/>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1363154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D79E30D1-C208-401A-B2CF-35B7D570E604}"/>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CCE43707-A9B6-4816-845D-15A5420EC4D4}"/>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5C04872-6F26-45B0-97A4-F6F9640C1907}"/>
              </a:ext>
            </a:extLst>
          </p:cNvPr>
          <p:cNvSpPr>
            <a:spLocks noGrp="1"/>
          </p:cNvSpPr>
          <p:nvPr>
            <p:ph type="dt" sz="half" idx="10"/>
          </p:nvPr>
        </p:nvSpPr>
        <p:spPr/>
        <p:txBody>
          <a:bodyPr/>
          <a:lstStyle/>
          <a:p>
            <a:fld id="{8AB340D9-2813-4238-82C9-B67DF4D267CE}" type="datetimeFigureOut">
              <a:rPr lang="tr-TR" smtClean="0"/>
              <a:t>12.04.2022</a:t>
            </a:fld>
            <a:endParaRPr lang="tr-TR"/>
          </a:p>
        </p:txBody>
      </p:sp>
      <p:sp>
        <p:nvSpPr>
          <p:cNvPr id="5" name="Alt Bilgi Yer Tutucusu 4">
            <a:extLst>
              <a:ext uri="{FF2B5EF4-FFF2-40B4-BE49-F238E27FC236}">
                <a16:creationId xmlns:a16="http://schemas.microsoft.com/office/drawing/2014/main" id="{09EF648E-9709-49C9-9F40-06D6495B218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F9EDF34-59CC-4994-AB11-0B810858E24E}"/>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2033198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3538432-58FF-42C4-9DE4-C7546A157E9C}"/>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BA4E03C4-4DCB-4112-B77D-6249A2263652}"/>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179328C-EC5C-41AF-A1E2-50FAEB56B368}"/>
              </a:ext>
            </a:extLst>
          </p:cNvPr>
          <p:cNvSpPr>
            <a:spLocks noGrp="1"/>
          </p:cNvSpPr>
          <p:nvPr>
            <p:ph type="dt" sz="half" idx="10"/>
          </p:nvPr>
        </p:nvSpPr>
        <p:spPr/>
        <p:txBody>
          <a:bodyPr/>
          <a:lstStyle/>
          <a:p>
            <a:fld id="{8AB340D9-2813-4238-82C9-B67DF4D267CE}" type="datetimeFigureOut">
              <a:rPr lang="tr-TR" smtClean="0"/>
              <a:t>12.04.2022</a:t>
            </a:fld>
            <a:endParaRPr lang="tr-TR"/>
          </a:p>
        </p:txBody>
      </p:sp>
      <p:sp>
        <p:nvSpPr>
          <p:cNvPr id="5" name="Alt Bilgi Yer Tutucusu 4">
            <a:extLst>
              <a:ext uri="{FF2B5EF4-FFF2-40B4-BE49-F238E27FC236}">
                <a16:creationId xmlns:a16="http://schemas.microsoft.com/office/drawing/2014/main" id="{4A9E7A80-3E93-4A30-BF98-7B7C95E981D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D874D00-D389-4294-BAE6-5DAFB7E384D4}"/>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1365008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824DAA-A14F-4604-88EE-706E25DA7265}"/>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3624D2BA-8415-4F5F-A504-17806C7F8D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CC41D333-160F-41ED-BD3E-5052283E1211}"/>
              </a:ext>
            </a:extLst>
          </p:cNvPr>
          <p:cNvSpPr>
            <a:spLocks noGrp="1"/>
          </p:cNvSpPr>
          <p:nvPr>
            <p:ph type="dt" sz="half" idx="10"/>
          </p:nvPr>
        </p:nvSpPr>
        <p:spPr/>
        <p:txBody>
          <a:bodyPr/>
          <a:lstStyle/>
          <a:p>
            <a:fld id="{8AB340D9-2813-4238-82C9-B67DF4D267CE}" type="datetimeFigureOut">
              <a:rPr lang="tr-TR" smtClean="0"/>
              <a:t>12.04.2022</a:t>
            </a:fld>
            <a:endParaRPr lang="tr-TR"/>
          </a:p>
        </p:txBody>
      </p:sp>
      <p:sp>
        <p:nvSpPr>
          <p:cNvPr id="5" name="Alt Bilgi Yer Tutucusu 4">
            <a:extLst>
              <a:ext uri="{FF2B5EF4-FFF2-40B4-BE49-F238E27FC236}">
                <a16:creationId xmlns:a16="http://schemas.microsoft.com/office/drawing/2014/main" id="{7A0E55A6-CC61-4438-8A52-2573B9179E3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0C104CA-BF6F-484A-AE2B-FC159B5A1D6B}"/>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4001165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CF0FD29-0DC1-4939-98DF-61C58AF5D141}"/>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A455668D-0FE1-4BB5-87AB-DA1B6F323C61}"/>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54B75023-2E62-4550-9596-17C336B9CE5E}"/>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83D2C4F0-FB0E-4E44-AA15-D9741EF1F2E4}"/>
              </a:ext>
            </a:extLst>
          </p:cNvPr>
          <p:cNvSpPr>
            <a:spLocks noGrp="1"/>
          </p:cNvSpPr>
          <p:nvPr>
            <p:ph type="dt" sz="half" idx="10"/>
          </p:nvPr>
        </p:nvSpPr>
        <p:spPr/>
        <p:txBody>
          <a:bodyPr/>
          <a:lstStyle/>
          <a:p>
            <a:fld id="{8AB340D9-2813-4238-82C9-B67DF4D267CE}" type="datetimeFigureOut">
              <a:rPr lang="tr-TR" smtClean="0"/>
              <a:t>12.04.2022</a:t>
            </a:fld>
            <a:endParaRPr lang="tr-TR"/>
          </a:p>
        </p:txBody>
      </p:sp>
      <p:sp>
        <p:nvSpPr>
          <p:cNvPr id="6" name="Alt Bilgi Yer Tutucusu 5">
            <a:extLst>
              <a:ext uri="{FF2B5EF4-FFF2-40B4-BE49-F238E27FC236}">
                <a16:creationId xmlns:a16="http://schemas.microsoft.com/office/drawing/2014/main" id="{329C80ED-AEF6-4C39-9DCD-D1B7001FF95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2F66F36-375D-4BAD-A7D4-B29493EA55DF}"/>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2549173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B58C2D8-31C4-4074-9334-7A5C892C75A4}"/>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5AB19DDC-8B25-4B95-B798-B4D0B32E57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BA0D6742-1AD0-4C28-815B-43AA7BF01618}"/>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637E08BF-3C10-4B59-969A-BB5DF5A842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DA0DC1DF-733A-4A6B-A167-7ECBC517ABA0}"/>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7B42018C-A987-4C3C-AD52-5396FC289062}"/>
              </a:ext>
            </a:extLst>
          </p:cNvPr>
          <p:cNvSpPr>
            <a:spLocks noGrp="1"/>
          </p:cNvSpPr>
          <p:nvPr>
            <p:ph type="dt" sz="half" idx="10"/>
          </p:nvPr>
        </p:nvSpPr>
        <p:spPr/>
        <p:txBody>
          <a:bodyPr/>
          <a:lstStyle/>
          <a:p>
            <a:fld id="{8AB340D9-2813-4238-82C9-B67DF4D267CE}" type="datetimeFigureOut">
              <a:rPr lang="tr-TR" smtClean="0"/>
              <a:t>12.04.2022</a:t>
            </a:fld>
            <a:endParaRPr lang="tr-TR"/>
          </a:p>
        </p:txBody>
      </p:sp>
      <p:sp>
        <p:nvSpPr>
          <p:cNvPr id="8" name="Alt Bilgi Yer Tutucusu 7">
            <a:extLst>
              <a:ext uri="{FF2B5EF4-FFF2-40B4-BE49-F238E27FC236}">
                <a16:creationId xmlns:a16="http://schemas.microsoft.com/office/drawing/2014/main" id="{5E298085-F841-4806-9631-8C1DDFA92BA2}"/>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9513061B-CE21-492C-847E-0C82D6A5D21E}"/>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2843294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67EBF9F-4A67-4051-9386-72F6A50AD317}"/>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B7DDF52F-FF10-4DD8-8BA1-13C7D33BA131}"/>
              </a:ext>
            </a:extLst>
          </p:cNvPr>
          <p:cNvSpPr>
            <a:spLocks noGrp="1"/>
          </p:cNvSpPr>
          <p:nvPr>
            <p:ph type="dt" sz="half" idx="10"/>
          </p:nvPr>
        </p:nvSpPr>
        <p:spPr/>
        <p:txBody>
          <a:bodyPr/>
          <a:lstStyle/>
          <a:p>
            <a:fld id="{8AB340D9-2813-4238-82C9-B67DF4D267CE}" type="datetimeFigureOut">
              <a:rPr lang="tr-TR" smtClean="0"/>
              <a:t>12.04.2022</a:t>
            </a:fld>
            <a:endParaRPr lang="tr-TR"/>
          </a:p>
        </p:txBody>
      </p:sp>
      <p:sp>
        <p:nvSpPr>
          <p:cNvPr id="4" name="Alt Bilgi Yer Tutucusu 3">
            <a:extLst>
              <a:ext uri="{FF2B5EF4-FFF2-40B4-BE49-F238E27FC236}">
                <a16:creationId xmlns:a16="http://schemas.microsoft.com/office/drawing/2014/main" id="{4A425B64-55E8-4F69-8515-E5584E1CCEDF}"/>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F8F6B080-9E38-449C-9758-AA8E45E78195}"/>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2254158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EFF72826-96FA-4143-ADCA-EBACE7D07EFC}"/>
              </a:ext>
            </a:extLst>
          </p:cNvPr>
          <p:cNvSpPr>
            <a:spLocks noGrp="1"/>
          </p:cNvSpPr>
          <p:nvPr>
            <p:ph type="dt" sz="half" idx="10"/>
          </p:nvPr>
        </p:nvSpPr>
        <p:spPr/>
        <p:txBody>
          <a:bodyPr/>
          <a:lstStyle/>
          <a:p>
            <a:fld id="{8AB340D9-2813-4238-82C9-B67DF4D267CE}" type="datetimeFigureOut">
              <a:rPr lang="tr-TR" smtClean="0"/>
              <a:t>12.04.2022</a:t>
            </a:fld>
            <a:endParaRPr lang="tr-TR"/>
          </a:p>
        </p:txBody>
      </p:sp>
      <p:sp>
        <p:nvSpPr>
          <p:cNvPr id="3" name="Alt Bilgi Yer Tutucusu 2">
            <a:extLst>
              <a:ext uri="{FF2B5EF4-FFF2-40B4-BE49-F238E27FC236}">
                <a16:creationId xmlns:a16="http://schemas.microsoft.com/office/drawing/2014/main" id="{CC6FA67A-196C-431D-B8F4-00517631848A}"/>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76B61DF1-9BD2-4B28-867D-661F058A3C3F}"/>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4012366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6DF1EF8-9A09-401B-8BFD-D86FC56D6A93}"/>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12FFBBA0-C2F7-4730-BF4A-3011ACB2A5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F0279DD4-E486-4FFF-A1D1-73E23C0BD6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5E24FCBB-D071-41B9-8999-D31E442A56AE}"/>
              </a:ext>
            </a:extLst>
          </p:cNvPr>
          <p:cNvSpPr>
            <a:spLocks noGrp="1"/>
          </p:cNvSpPr>
          <p:nvPr>
            <p:ph type="dt" sz="half" idx="10"/>
          </p:nvPr>
        </p:nvSpPr>
        <p:spPr/>
        <p:txBody>
          <a:bodyPr/>
          <a:lstStyle/>
          <a:p>
            <a:fld id="{8AB340D9-2813-4238-82C9-B67DF4D267CE}" type="datetimeFigureOut">
              <a:rPr lang="tr-TR" smtClean="0"/>
              <a:t>12.04.2022</a:t>
            </a:fld>
            <a:endParaRPr lang="tr-TR"/>
          </a:p>
        </p:txBody>
      </p:sp>
      <p:sp>
        <p:nvSpPr>
          <p:cNvPr id="6" name="Alt Bilgi Yer Tutucusu 5">
            <a:extLst>
              <a:ext uri="{FF2B5EF4-FFF2-40B4-BE49-F238E27FC236}">
                <a16:creationId xmlns:a16="http://schemas.microsoft.com/office/drawing/2014/main" id="{0B786160-CCE3-49D8-A588-323E1F9C50AD}"/>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27A1704F-8224-4EC3-AD14-C42D4A33C8D0}"/>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341915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416C9EF-A418-4CEE-9E2E-12376211BF0E}"/>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C5F53E1B-7B11-4EBB-B964-ADAD07A230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6F708540-AD06-4D3B-ACC3-46F1BD5182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F494A810-987C-4271-8293-C3136EE127FA}"/>
              </a:ext>
            </a:extLst>
          </p:cNvPr>
          <p:cNvSpPr>
            <a:spLocks noGrp="1"/>
          </p:cNvSpPr>
          <p:nvPr>
            <p:ph type="dt" sz="half" idx="10"/>
          </p:nvPr>
        </p:nvSpPr>
        <p:spPr/>
        <p:txBody>
          <a:bodyPr/>
          <a:lstStyle/>
          <a:p>
            <a:fld id="{8AB340D9-2813-4238-82C9-B67DF4D267CE}" type="datetimeFigureOut">
              <a:rPr lang="tr-TR" smtClean="0"/>
              <a:t>12.04.2022</a:t>
            </a:fld>
            <a:endParaRPr lang="tr-TR"/>
          </a:p>
        </p:txBody>
      </p:sp>
      <p:sp>
        <p:nvSpPr>
          <p:cNvPr id="6" name="Alt Bilgi Yer Tutucusu 5">
            <a:extLst>
              <a:ext uri="{FF2B5EF4-FFF2-40B4-BE49-F238E27FC236}">
                <a16:creationId xmlns:a16="http://schemas.microsoft.com/office/drawing/2014/main" id="{AD99FC45-22A4-478F-94F3-06B5D7B5D9E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DA99103-E938-4111-9360-6D538868CF24}"/>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3827030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B38BD1CD-46DE-412E-8851-4C55F4994F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2FC907FB-D255-473F-AAE9-30A0514D0F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72A88C6-19D0-4A35-8580-D11F25F90E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B340D9-2813-4238-82C9-B67DF4D267CE}" type="datetimeFigureOut">
              <a:rPr lang="tr-TR" smtClean="0"/>
              <a:t>12.04.2022</a:t>
            </a:fld>
            <a:endParaRPr lang="tr-TR"/>
          </a:p>
        </p:txBody>
      </p:sp>
      <p:sp>
        <p:nvSpPr>
          <p:cNvPr id="5" name="Alt Bilgi Yer Tutucusu 4">
            <a:extLst>
              <a:ext uri="{FF2B5EF4-FFF2-40B4-BE49-F238E27FC236}">
                <a16:creationId xmlns:a16="http://schemas.microsoft.com/office/drawing/2014/main" id="{D8D7A7C0-73C2-4936-8BAF-4F7788A951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64D0F5CF-BA9F-4F60-BE9A-3016EC701D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EE527F-BBD1-42C9-A4BF-6D880F234F06}" type="slidenum">
              <a:rPr lang="tr-TR" smtClean="0"/>
              <a:t>‹#›</a:t>
            </a:fld>
            <a:endParaRPr lang="tr-TR"/>
          </a:p>
        </p:txBody>
      </p:sp>
    </p:spTree>
    <p:extLst>
      <p:ext uri="{BB962C8B-B14F-4D97-AF65-F5344CB8AC3E}">
        <p14:creationId xmlns:p14="http://schemas.microsoft.com/office/powerpoint/2010/main" val="1708943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204A9F6D-4CDB-467A-B325-EA9974ABE159}"/>
              </a:ext>
            </a:extLst>
          </p:cNvPr>
          <p:cNvSpPr/>
          <p:nvPr/>
        </p:nvSpPr>
        <p:spPr>
          <a:xfrm>
            <a:off x="985722" y="1009746"/>
            <a:ext cx="10220555" cy="1323439"/>
          </a:xfrm>
          <a:prstGeom prst="rect">
            <a:avLst/>
          </a:prstGeom>
          <a:noFill/>
        </p:spPr>
        <p:txBody>
          <a:bodyPr wrap="none" lIns="91440" tIns="45720" rIns="91440" bIns="45720">
            <a:spAutoFit/>
          </a:bodyPr>
          <a:lstStyle/>
          <a:p>
            <a:pPr algn="ctr"/>
            <a:r>
              <a:rPr lang="tr-TR" sz="8000" b="1" cap="none" spc="0"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SOSYAL BİLGİLER 7</a:t>
            </a:r>
          </a:p>
        </p:txBody>
      </p:sp>
      <p:sp>
        <p:nvSpPr>
          <p:cNvPr id="4" name="Metin kutusu 3">
            <a:extLst>
              <a:ext uri="{FF2B5EF4-FFF2-40B4-BE49-F238E27FC236}">
                <a16:creationId xmlns:a16="http://schemas.microsoft.com/office/drawing/2014/main" id="{AFBA0FAE-D695-4A26-887A-874BA0CDB851}"/>
              </a:ext>
            </a:extLst>
          </p:cNvPr>
          <p:cNvSpPr txBox="1"/>
          <p:nvPr/>
        </p:nvSpPr>
        <p:spPr>
          <a:xfrm>
            <a:off x="598868" y="3296852"/>
            <a:ext cx="10966360" cy="646331"/>
          </a:xfrm>
          <a:prstGeom prst="rect">
            <a:avLst/>
          </a:prstGeom>
          <a:noFill/>
        </p:spPr>
        <p:txBody>
          <a:bodyPr wrap="square">
            <a:spAutoFit/>
          </a:bodyPr>
          <a:lstStyle/>
          <a:p>
            <a:pPr algn="ctr"/>
            <a:r>
              <a:rPr lang="tr-TR" sz="3600" b="1" dirty="0">
                <a:solidFill>
                  <a:srgbClr val="C00000"/>
                </a:solidFill>
              </a:rPr>
              <a:t>ANAYASADAN GELEN GÜÇ</a:t>
            </a:r>
          </a:p>
        </p:txBody>
      </p:sp>
      <p:sp>
        <p:nvSpPr>
          <p:cNvPr id="3" name="Metin kutusu 2">
            <a:extLst>
              <a:ext uri="{FF2B5EF4-FFF2-40B4-BE49-F238E27FC236}">
                <a16:creationId xmlns:a16="http://schemas.microsoft.com/office/drawing/2014/main" id="{84420737-6517-4C56-9800-BA9494B14025}"/>
              </a:ext>
            </a:extLst>
          </p:cNvPr>
          <p:cNvSpPr txBox="1"/>
          <p:nvPr/>
        </p:nvSpPr>
        <p:spPr>
          <a:xfrm>
            <a:off x="4878357" y="4906851"/>
            <a:ext cx="2435282" cy="584775"/>
          </a:xfrm>
          <a:prstGeom prst="rect">
            <a:avLst/>
          </a:prstGeom>
          <a:noFill/>
        </p:spPr>
        <p:txBody>
          <a:bodyPr wrap="none" rtlCol="0">
            <a:spAutoFit/>
          </a:bodyPr>
          <a:lstStyle/>
          <a:p>
            <a:r>
              <a:rPr lang="tr-TR" sz="3200" dirty="0">
                <a:solidFill>
                  <a:schemeClr val="tx1">
                    <a:lumMod val="50000"/>
                    <a:lumOff val="50000"/>
                  </a:schemeClr>
                </a:solidFill>
              </a:rPr>
              <a:t>Konu Anlatım</a:t>
            </a:r>
          </a:p>
        </p:txBody>
      </p:sp>
    </p:spTree>
    <p:extLst>
      <p:ext uri="{BB962C8B-B14F-4D97-AF65-F5344CB8AC3E}">
        <p14:creationId xmlns:p14="http://schemas.microsoft.com/office/powerpoint/2010/main" val="1919344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CD4563D1-F94C-4877-A3B3-B5583E5ABC9E}"/>
              </a:ext>
            </a:extLst>
          </p:cNvPr>
          <p:cNvSpPr/>
          <p:nvPr/>
        </p:nvSpPr>
        <p:spPr>
          <a:xfrm>
            <a:off x="0" y="0"/>
            <a:ext cx="12192000" cy="624625"/>
          </a:xfrm>
          <a:prstGeom prst="rect">
            <a:avLst/>
          </a:prstGeom>
          <a:gradFill flip="none" rotWithShape="1">
            <a:gsLst>
              <a:gs pos="0">
                <a:srgbClr val="FFCCFF">
                  <a:shade val="30000"/>
                  <a:satMod val="115000"/>
                </a:srgbClr>
              </a:gs>
              <a:gs pos="50000">
                <a:srgbClr val="FFCCFF">
                  <a:shade val="67500"/>
                  <a:satMod val="115000"/>
                </a:srgbClr>
              </a:gs>
              <a:gs pos="100000">
                <a:srgbClr val="FFCCFF">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ANAYASADAN GELEN GÜÇ</a:t>
            </a:r>
          </a:p>
        </p:txBody>
      </p:sp>
      <p:sp>
        <p:nvSpPr>
          <p:cNvPr id="17" name="Metin kutusu 16">
            <a:extLst>
              <a:ext uri="{FF2B5EF4-FFF2-40B4-BE49-F238E27FC236}">
                <a16:creationId xmlns:a16="http://schemas.microsoft.com/office/drawing/2014/main" id="{D4E99312-F94F-42E8-91D0-C7FF4050A437}"/>
              </a:ext>
            </a:extLst>
          </p:cNvPr>
          <p:cNvSpPr txBox="1"/>
          <p:nvPr/>
        </p:nvSpPr>
        <p:spPr>
          <a:xfrm>
            <a:off x="192088" y="881787"/>
            <a:ext cx="11650662" cy="1569660"/>
          </a:xfrm>
          <a:prstGeom prst="rect">
            <a:avLst/>
          </a:prstGeom>
          <a:noFill/>
        </p:spPr>
        <p:txBody>
          <a:bodyPr wrap="square">
            <a:spAutoFit/>
          </a:bodyPr>
          <a:lstStyle/>
          <a:p>
            <a:pPr algn="ctr"/>
            <a:r>
              <a:rPr lang="tr-TR" sz="2400" b="0" i="0" u="none" strike="noStrike" baseline="0" dirty="0"/>
              <a:t>Aşağıdaki metinde Atatürk’ün eşitlik, seçme ve seçilme hakkı, katılım ve başkalarının fikirlerine saygı duyma gibi konularda nasıl duyarlı olduğu görülmektedir. Bu anlayış ile kurduğu Türkiye Cumhuriyeti Devleti’nin nitelikleri de demokratik, laik ve sosyal bir hukuk devletinde olması gerektiği gibidir.</a:t>
            </a:r>
            <a:endParaRPr lang="tr-TR" sz="2400" dirty="0"/>
          </a:p>
        </p:txBody>
      </p:sp>
      <p:sp>
        <p:nvSpPr>
          <p:cNvPr id="4" name="Dikdörtgen 3">
            <a:extLst>
              <a:ext uri="{FF2B5EF4-FFF2-40B4-BE49-F238E27FC236}">
                <a16:creationId xmlns:a16="http://schemas.microsoft.com/office/drawing/2014/main" id="{D3812B54-1B2D-4F99-B969-BBA28B087C49}"/>
              </a:ext>
            </a:extLst>
          </p:cNvPr>
          <p:cNvSpPr/>
          <p:nvPr/>
        </p:nvSpPr>
        <p:spPr>
          <a:xfrm>
            <a:off x="321468" y="2686050"/>
            <a:ext cx="11521281" cy="4000500"/>
          </a:xfrm>
          <a:prstGeom prst="rect">
            <a:avLst/>
          </a:prstGeom>
          <a:noFill/>
          <a:ln w="28575">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tr-TR" sz="2200" b="0" i="0" u="none" strike="noStrike" baseline="0" dirty="0">
                <a:solidFill>
                  <a:schemeClr val="tx1"/>
                </a:solidFill>
              </a:rPr>
              <a:t>Mustafa Kemal, 1934 yılında Türk kadınlarının seçme ve seçilme hakkına sahip olmalarından sonra nüfusu 16 milyon olan o günlerin Türkiye’sinde 40 kadın milletvekili adayı olmasını istedi. 1935’te seçimlerden sonra Meclise 18 kadın milletvekili girdi. Bu sayının nasıl 18’e indiğini Şükrü Kaya şöyle açıklıyor: “Atatürk, Büyük Millet Meclisine kadınların 40 milletvekili ile katılmalarını arzu ediyordu. Özel notu ile de bu arzusunu tekrarlıyordu. Biz, hükûmet olarak sayıyı fazla bulduk. Daha dengeli bir rakamı tercih ettik. Atatürk’ün bir özelliği de hükûmetlerin tercihlerine değer vermesiydi. İyi hatırlıyorum, bu tercihimizi kendisine hükûmet adına arz ettiğimiz zaman üzüntüsü her hâlinden belli oluyordu. Fakat ısrar etmedi, hatta bir espri bile yaptı. “Gelecek seçimlerde kadınlar, sayıları oranında Meclise girip kendi kabinelerini kurduklarında bakalım sen bakan olabilecek misin?” dedi.</a:t>
            </a:r>
          </a:p>
          <a:p>
            <a:pPr algn="r"/>
            <a:br>
              <a:rPr lang="tr-TR" sz="2000" b="0" i="1" u="none" strike="noStrike" baseline="0" dirty="0">
                <a:solidFill>
                  <a:schemeClr val="tx1"/>
                </a:solidFill>
              </a:rPr>
            </a:br>
            <a:r>
              <a:rPr lang="tr-TR" sz="2000" b="0" i="1" u="none" strike="noStrike" baseline="0" dirty="0">
                <a:solidFill>
                  <a:schemeClr val="tx1"/>
                </a:solidFill>
              </a:rPr>
              <a:t>Gönül </a:t>
            </a:r>
            <a:r>
              <a:rPr lang="tr-TR" sz="2000" b="0" i="1" u="none" strike="noStrike" baseline="0" dirty="0" err="1">
                <a:solidFill>
                  <a:schemeClr val="tx1"/>
                </a:solidFill>
              </a:rPr>
              <a:t>Bakay</a:t>
            </a:r>
            <a:r>
              <a:rPr lang="tr-TR" sz="2000" b="0" i="1" u="none" strike="noStrike" baseline="0" dirty="0">
                <a:solidFill>
                  <a:schemeClr val="tx1"/>
                </a:solidFill>
              </a:rPr>
              <a:t>, </a:t>
            </a:r>
            <a:r>
              <a:rPr lang="tr-TR" sz="2000" b="1" i="1" u="none" strike="noStrike" baseline="0" dirty="0">
                <a:solidFill>
                  <a:schemeClr val="tx1"/>
                </a:solidFill>
              </a:rPr>
              <a:t>Günümüz Türk Kadınından Başarı Öyküleri, </a:t>
            </a:r>
            <a:r>
              <a:rPr lang="tr-TR" sz="2000" b="0" i="1" u="none" strike="noStrike" baseline="0" dirty="0">
                <a:solidFill>
                  <a:schemeClr val="tx1"/>
                </a:solidFill>
              </a:rPr>
              <a:t>s. 30</a:t>
            </a:r>
            <a:endParaRPr lang="tr-TR" sz="2000" dirty="0">
              <a:solidFill>
                <a:schemeClr val="tx1"/>
              </a:solidFill>
            </a:endParaRPr>
          </a:p>
        </p:txBody>
      </p:sp>
    </p:spTree>
    <p:extLst>
      <p:ext uri="{BB962C8B-B14F-4D97-AF65-F5344CB8AC3E}">
        <p14:creationId xmlns:p14="http://schemas.microsoft.com/office/powerpoint/2010/main" val="2021692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CD4563D1-F94C-4877-A3B3-B5583E5ABC9E}"/>
              </a:ext>
            </a:extLst>
          </p:cNvPr>
          <p:cNvSpPr/>
          <p:nvPr/>
        </p:nvSpPr>
        <p:spPr>
          <a:xfrm>
            <a:off x="0" y="0"/>
            <a:ext cx="12192000" cy="624625"/>
          </a:xfrm>
          <a:prstGeom prst="rect">
            <a:avLst/>
          </a:prstGeom>
          <a:gradFill flip="none" rotWithShape="1">
            <a:gsLst>
              <a:gs pos="0">
                <a:srgbClr val="FFCCFF">
                  <a:shade val="30000"/>
                  <a:satMod val="115000"/>
                </a:srgbClr>
              </a:gs>
              <a:gs pos="50000">
                <a:srgbClr val="FFCCFF">
                  <a:shade val="67500"/>
                  <a:satMod val="115000"/>
                </a:srgbClr>
              </a:gs>
              <a:gs pos="100000">
                <a:srgbClr val="FFCCFF">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ANAYASADAN GELEN GÜÇ</a:t>
            </a:r>
          </a:p>
        </p:txBody>
      </p:sp>
      <p:sp>
        <p:nvSpPr>
          <p:cNvPr id="4" name="Metin kutusu 3">
            <a:extLst>
              <a:ext uri="{FF2B5EF4-FFF2-40B4-BE49-F238E27FC236}">
                <a16:creationId xmlns:a16="http://schemas.microsoft.com/office/drawing/2014/main" id="{8FCF1EE9-F6F0-4834-A9CD-CF0A16BF4789}"/>
              </a:ext>
            </a:extLst>
          </p:cNvPr>
          <p:cNvSpPr txBox="1"/>
          <p:nvPr/>
        </p:nvSpPr>
        <p:spPr>
          <a:xfrm>
            <a:off x="169069" y="884535"/>
            <a:ext cx="11764962" cy="830997"/>
          </a:xfrm>
          <a:prstGeom prst="rect">
            <a:avLst/>
          </a:prstGeom>
          <a:noFill/>
        </p:spPr>
        <p:txBody>
          <a:bodyPr wrap="square">
            <a:spAutoFit/>
          </a:bodyPr>
          <a:lstStyle/>
          <a:p>
            <a:pPr algn="l"/>
            <a:r>
              <a:rPr lang="tr-TR" sz="2400" b="1" i="0" u="none" strike="noStrike" baseline="0" dirty="0"/>
              <a:t>Haberlerde sosyal devlet uygulamalarına ait örneklere yer verilmiştir. Haberleri okuyunuz ve bu uygulamaların vatandaşlara katkılarını açıklayınız.</a:t>
            </a:r>
            <a:endParaRPr lang="tr-TR" sz="2400" b="1" dirty="0"/>
          </a:p>
        </p:txBody>
      </p:sp>
      <p:sp>
        <p:nvSpPr>
          <p:cNvPr id="3" name="Dikdörtgen: Köşeleri Yuvarlatılmış 2">
            <a:extLst>
              <a:ext uri="{FF2B5EF4-FFF2-40B4-BE49-F238E27FC236}">
                <a16:creationId xmlns:a16="http://schemas.microsoft.com/office/drawing/2014/main" id="{C5E36BD5-28EA-48E5-B395-3D81009A13CC}"/>
              </a:ext>
            </a:extLst>
          </p:cNvPr>
          <p:cNvSpPr/>
          <p:nvPr/>
        </p:nvSpPr>
        <p:spPr>
          <a:xfrm>
            <a:off x="169070" y="1924050"/>
            <a:ext cx="11764962" cy="3943350"/>
          </a:xfrm>
          <a:prstGeom prst="roundRect">
            <a:avLst>
              <a:gd name="adj" fmla="val 12926"/>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br>
              <a:rPr lang="tr-TR" sz="2400" b="1" i="0" u="none" strike="noStrike" baseline="0" dirty="0">
                <a:solidFill>
                  <a:schemeClr val="tx1"/>
                </a:solidFill>
              </a:rPr>
            </a:br>
            <a:r>
              <a:rPr lang="tr-TR" sz="2400" b="1" i="0" u="none" strike="noStrike" baseline="0" dirty="0">
                <a:solidFill>
                  <a:schemeClr val="tx1"/>
                </a:solidFill>
              </a:rPr>
              <a:t>Genel Sağlık Sigortası Nedir?</a:t>
            </a:r>
            <a:br>
              <a:rPr lang="tr-TR" sz="2400" b="1" i="0" u="none" strike="noStrike" baseline="0" dirty="0">
                <a:solidFill>
                  <a:schemeClr val="tx1"/>
                </a:solidFill>
              </a:rPr>
            </a:br>
            <a:endParaRPr lang="tr-TR" sz="2400" b="1" i="0" u="none" strike="noStrike" baseline="0" dirty="0">
              <a:solidFill>
                <a:schemeClr val="tx1"/>
              </a:solidFill>
            </a:endParaRPr>
          </a:p>
          <a:p>
            <a:pPr algn="l"/>
            <a:r>
              <a:rPr lang="tr-TR" sz="2400" b="0" i="0" u="none" strike="noStrike" baseline="0" dirty="0">
                <a:solidFill>
                  <a:schemeClr val="tx1"/>
                </a:solidFill>
              </a:rPr>
              <a:t>Genel sağlık sigortası, kişilerin öncelikle sağlıklarının korunmasını, sağlık riskleri ile karşılaşmaları hâlinde ise oluşan harcamaların finansmanını sağlayan sigortayı ifade etmektedir. Genel sağlık sigortası ile kişilerin ekonomik gücüne ve isteğine bakılmaz. Ortaya çıkacak hastalık riskine karşı, toplumun bütün fertlerinin sağlık hizmetlerinden eşit, ulaşılabilir ve etkin bir şekilde faydalanması sağlanır. </a:t>
            </a:r>
            <a:endParaRPr lang="tr-TR" sz="2400" dirty="0">
              <a:solidFill>
                <a:schemeClr val="tx1"/>
              </a:solidFill>
            </a:endParaRPr>
          </a:p>
          <a:p>
            <a:pPr algn="l"/>
            <a:endParaRPr lang="tr-TR" sz="2400" b="0" i="1" u="none" strike="noStrike" baseline="0" dirty="0">
              <a:solidFill>
                <a:schemeClr val="tx1"/>
              </a:solidFill>
            </a:endParaRPr>
          </a:p>
          <a:p>
            <a:pPr algn="r"/>
            <a:r>
              <a:rPr lang="tr-TR" sz="2000" b="0" i="1" u="none" strike="noStrike" baseline="0" dirty="0">
                <a:solidFill>
                  <a:schemeClr val="tx1"/>
                </a:solidFill>
              </a:rPr>
              <a:t>Genel ağ haberi, 2 Mayıs 2018 (Düzenlenmiştir.)</a:t>
            </a:r>
            <a:endParaRPr lang="tr-TR" sz="2000" dirty="0">
              <a:solidFill>
                <a:schemeClr val="tx1"/>
              </a:solidFill>
            </a:endParaRPr>
          </a:p>
        </p:txBody>
      </p:sp>
    </p:spTree>
    <p:extLst>
      <p:ext uri="{BB962C8B-B14F-4D97-AF65-F5344CB8AC3E}">
        <p14:creationId xmlns:p14="http://schemas.microsoft.com/office/powerpoint/2010/main" val="57144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CD4563D1-F94C-4877-A3B3-B5583E5ABC9E}"/>
              </a:ext>
            </a:extLst>
          </p:cNvPr>
          <p:cNvSpPr/>
          <p:nvPr/>
        </p:nvSpPr>
        <p:spPr>
          <a:xfrm>
            <a:off x="0" y="0"/>
            <a:ext cx="12192000" cy="624625"/>
          </a:xfrm>
          <a:prstGeom prst="rect">
            <a:avLst/>
          </a:prstGeom>
          <a:gradFill flip="none" rotWithShape="1">
            <a:gsLst>
              <a:gs pos="0">
                <a:srgbClr val="FFCCFF">
                  <a:shade val="30000"/>
                  <a:satMod val="115000"/>
                </a:srgbClr>
              </a:gs>
              <a:gs pos="50000">
                <a:srgbClr val="FFCCFF">
                  <a:shade val="67500"/>
                  <a:satMod val="115000"/>
                </a:srgbClr>
              </a:gs>
              <a:gs pos="100000">
                <a:srgbClr val="FFCCFF">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ANAYASADAN GELEN GÜÇ</a:t>
            </a:r>
          </a:p>
        </p:txBody>
      </p:sp>
      <p:sp>
        <p:nvSpPr>
          <p:cNvPr id="4" name="Metin kutusu 3">
            <a:extLst>
              <a:ext uri="{FF2B5EF4-FFF2-40B4-BE49-F238E27FC236}">
                <a16:creationId xmlns:a16="http://schemas.microsoft.com/office/drawing/2014/main" id="{8FCF1EE9-F6F0-4834-A9CD-CF0A16BF4789}"/>
              </a:ext>
            </a:extLst>
          </p:cNvPr>
          <p:cNvSpPr txBox="1"/>
          <p:nvPr/>
        </p:nvSpPr>
        <p:spPr>
          <a:xfrm>
            <a:off x="169069" y="884535"/>
            <a:ext cx="11764962" cy="830997"/>
          </a:xfrm>
          <a:prstGeom prst="rect">
            <a:avLst/>
          </a:prstGeom>
          <a:noFill/>
        </p:spPr>
        <p:txBody>
          <a:bodyPr wrap="square">
            <a:spAutoFit/>
          </a:bodyPr>
          <a:lstStyle/>
          <a:p>
            <a:pPr algn="l"/>
            <a:r>
              <a:rPr lang="tr-TR" sz="2400" b="1" i="0" u="none" strike="noStrike" baseline="0" dirty="0"/>
              <a:t>Haberlerde sosyal devlet uygulamalarına ait örneklere yer verilmiştir. Haberleri okuyunuz ve bu uygulamaların vatandaşlara katkılarını açıklayınız.</a:t>
            </a:r>
            <a:endParaRPr lang="tr-TR" sz="2400" b="1" dirty="0"/>
          </a:p>
        </p:txBody>
      </p:sp>
      <p:sp>
        <p:nvSpPr>
          <p:cNvPr id="3" name="Dikdörtgen: Köşeleri Yuvarlatılmış 2">
            <a:extLst>
              <a:ext uri="{FF2B5EF4-FFF2-40B4-BE49-F238E27FC236}">
                <a16:creationId xmlns:a16="http://schemas.microsoft.com/office/drawing/2014/main" id="{C5E36BD5-28EA-48E5-B395-3D81009A13CC}"/>
              </a:ext>
            </a:extLst>
          </p:cNvPr>
          <p:cNvSpPr/>
          <p:nvPr/>
        </p:nvSpPr>
        <p:spPr>
          <a:xfrm>
            <a:off x="169070" y="1924050"/>
            <a:ext cx="11764962" cy="4794250"/>
          </a:xfrm>
          <a:prstGeom prst="roundRect">
            <a:avLst>
              <a:gd name="adj" fmla="val 12926"/>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tr-TR" sz="2000" dirty="0">
              <a:solidFill>
                <a:schemeClr val="tx1"/>
              </a:solidFill>
            </a:endParaRPr>
          </a:p>
        </p:txBody>
      </p:sp>
      <p:sp>
        <p:nvSpPr>
          <p:cNvPr id="9" name="Metin kutusu 8">
            <a:extLst>
              <a:ext uri="{FF2B5EF4-FFF2-40B4-BE49-F238E27FC236}">
                <a16:creationId xmlns:a16="http://schemas.microsoft.com/office/drawing/2014/main" id="{117A5CA9-DF02-42D6-9745-69B498332B46}"/>
              </a:ext>
            </a:extLst>
          </p:cNvPr>
          <p:cNvSpPr txBox="1"/>
          <p:nvPr/>
        </p:nvSpPr>
        <p:spPr>
          <a:xfrm>
            <a:off x="397669" y="2108792"/>
            <a:ext cx="11396662" cy="4462760"/>
          </a:xfrm>
          <a:prstGeom prst="rect">
            <a:avLst/>
          </a:prstGeom>
          <a:noFill/>
        </p:spPr>
        <p:txBody>
          <a:bodyPr wrap="square">
            <a:spAutoFit/>
          </a:bodyPr>
          <a:lstStyle/>
          <a:p>
            <a:pPr algn="l"/>
            <a:r>
              <a:rPr lang="tr-TR" sz="2400" b="1" i="0" u="none" strike="noStrike" baseline="0" dirty="0">
                <a:latin typeface="CaslonPro-Bold"/>
              </a:rPr>
              <a:t>Cumhurbaşkanımızın Eşi “Okuma-Yazma </a:t>
            </a:r>
            <a:r>
              <a:rPr lang="tr-TR" sz="2400" b="1" dirty="0">
                <a:latin typeface="CaslonPro-Bold"/>
              </a:rPr>
              <a:t> </a:t>
            </a:r>
            <a:r>
              <a:rPr lang="tr-TR" sz="2400" b="1" i="0" u="none" strike="noStrike" baseline="0" dirty="0">
                <a:latin typeface="CaslonPro-Bold"/>
              </a:rPr>
              <a:t>Seferberliği” Başlattı</a:t>
            </a:r>
            <a:br>
              <a:rPr lang="tr-TR" sz="2400" b="1" i="0" u="none" strike="noStrike" baseline="0" dirty="0">
                <a:latin typeface="CaslonPro-Bold"/>
              </a:rPr>
            </a:br>
            <a:endParaRPr lang="tr-TR" sz="2400" b="1" i="0" u="none" strike="noStrike" baseline="0" dirty="0">
              <a:latin typeface="CaslonPro-Bold"/>
            </a:endParaRPr>
          </a:p>
          <a:p>
            <a:pPr algn="l"/>
            <a:r>
              <a:rPr lang="tr-TR" sz="2400" b="0" i="0" u="none" strike="noStrike" baseline="0" dirty="0"/>
              <a:t>Cumhurbaşkanı ve eşinin destekleri, T.C. Millî Eğitim Bakanlığının </a:t>
            </a:r>
            <a:br>
              <a:rPr lang="tr-TR" sz="2400" b="0" i="0" u="none" strike="noStrike" baseline="0" dirty="0"/>
            </a:br>
            <a:r>
              <a:rPr lang="tr-TR" sz="2400" b="0" i="0" u="none" strike="noStrike" baseline="0" dirty="0"/>
              <a:t>koordinasyonu, televizyon programı sunucusu Müge </a:t>
            </a:r>
            <a:r>
              <a:rPr lang="tr-TR" sz="2400" b="0" i="0" u="none" strike="noStrike" baseline="0" dirty="0" err="1"/>
              <a:t>A.nın</a:t>
            </a:r>
            <a:r>
              <a:rPr lang="tr-TR" sz="2400" b="0" i="0" u="none" strike="noStrike" baseline="0" dirty="0"/>
              <a:t> </a:t>
            </a:r>
            <a:br>
              <a:rPr lang="tr-TR" sz="2400" b="0" i="0" u="none" strike="noStrike" baseline="0" dirty="0"/>
            </a:br>
            <a:r>
              <a:rPr lang="tr-TR" sz="2400" b="0" i="0" u="none" strike="noStrike" baseline="0" dirty="0"/>
              <a:t>öncülüğünde gerçekleştirilen “Okuma-Yazma Seferberliği” Ankara </a:t>
            </a:r>
            <a:br>
              <a:rPr lang="tr-TR" sz="2400" b="0" i="0" u="none" strike="noStrike" baseline="0" dirty="0"/>
            </a:br>
            <a:r>
              <a:rPr lang="tr-TR" sz="2400" b="0" i="0" u="none" strike="noStrike" baseline="0" dirty="0"/>
              <a:t>Yenimahalle Halk Eğitim Merkezinde, Cumhurbaşkanımızın eşinin de </a:t>
            </a:r>
            <a:br>
              <a:rPr lang="tr-TR" sz="2400" b="0" i="0" u="none" strike="noStrike" baseline="0" dirty="0"/>
            </a:br>
            <a:r>
              <a:rPr lang="tr-TR" sz="2400" b="0" i="0" u="none" strike="noStrike" baseline="0" dirty="0"/>
              <a:t>katıldığı törenle resmî olarak </a:t>
            </a:r>
            <a:r>
              <a:rPr lang="tr-TR" sz="2400" b="0" i="0" u="none" strike="noStrike" baseline="0" dirty="0" err="1"/>
              <a:t>başladı.Kampanyanın</a:t>
            </a:r>
            <a:r>
              <a:rPr lang="tr-TR" sz="2400" b="0" i="0" u="none" strike="noStrike" baseline="0" dirty="0"/>
              <a:t> duyurusunun </a:t>
            </a:r>
            <a:br>
              <a:rPr lang="tr-TR" sz="2400" b="0" i="0" u="none" strike="noStrike" baseline="0" dirty="0"/>
            </a:br>
            <a:r>
              <a:rPr lang="tr-TR" sz="2400" b="0" i="0" u="none" strike="noStrike" baseline="0" dirty="0"/>
              <a:t>yapıldığı şubat ayı başından bu yana 275 bin kişi okuma yazma öğrenmek için başvurdu. 8 haftanın sonunda sertifika almaya hak kazanan kursiyerlere sertifikaları Cumhurbaşkanı ve eşinin de katılacağı bir törenle Cumhurbaşkanlığı Külliyesinde verilecek.</a:t>
            </a:r>
            <a:br>
              <a:rPr lang="tr-TR" sz="2400" b="0" i="0" u="none" strike="noStrike" baseline="0" dirty="0"/>
            </a:br>
            <a:endParaRPr lang="tr-TR" sz="2400" b="0" i="0" u="none" strike="noStrike" baseline="0" dirty="0"/>
          </a:p>
          <a:p>
            <a:pPr algn="r"/>
            <a:r>
              <a:rPr lang="tr-TR" sz="2000" b="0" i="1" u="none" strike="noStrike" baseline="0" dirty="0"/>
              <a:t>Genel ağ haberi, 5 Mart 2018 (Düzenlenmiştir.)</a:t>
            </a:r>
            <a:endParaRPr lang="tr-TR" sz="2000" dirty="0"/>
          </a:p>
        </p:txBody>
      </p:sp>
      <p:pic>
        <p:nvPicPr>
          <p:cNvPr id="5" name="Resim 4">
            <a:extLst>
              <a:ext uri="{FF2B5EF4-FFF2-40B4-BE49-F238E27FC236}">
                <a16:creationId xmlns:a16="http://schemas.microsoft.com/office/drawing/2014/main" id="{20437B5A-424A-4820-A1B6-984C01B7C4E5}"/>
              </a:ext>
            </a:extLst>
          </p:cNvPr>
          <p:cNvPicPr>
            <a:picLocks noChangeAspect="1"/>
          </p:cNvPicPr>
          <p:nvPr/>
        </p:nvPicPr>
        <p:blipFill>
          <a:blip r:embed="rId2"/>
          <a:stretch>
            <a:fillRect/>
          </a:stretch>
        </p:blipFill>
        <p:spPr>
          <a:xfrm>
            <a:off x="9038435" y="2640368"/>
            <a:ext cx="2622123" cy="1931631"/>
          </a:xfrm>
          <a:prstGeom prst="rect">
            <a:avLst/>
          </a:prstGeom>
        </p:spPr>
      </p:pic>
    </p:spTree>
    <p:extLst>
      <p:ext uri="{BB962C8B-B14F-4D97-AF65-F5344CB8AC3E}">
        <p14:creationId xmlns:p14="http://schemas.microsoft.com/office/powerpoint/2010/main" val="921939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CD4563D1-F94C-4877-A3B3-B5583E5ABC9E}"/>
              </a:ext>
            </a:extLst>
          </p:cNvPr>
          <p:cNvSpPr/>
          <p:nvPr/>
        </p:nvSpPr>
        <p:spPr>
          <a:xfrm>
            <a:off x="0" y="0"/>
            <a:ext cx="12192000" cy="624625"/>
          </a:xfrm>
          <a:prstGeom prst="rect">
            <a:avLst/>
          </a:prstGeom>
          <a:gradFill flip="none" rotWithShape="1">
            <a:gsLst>
              <a:gs pos="0">
                <a:srgbClr val="FFCCFF">
                  <a:shade val="30000"/>
                  <a:satMod val="115000"/>
                </a:srgbClr>
              </a:gs>
              <a:gs pos="50000">
                <a:srgbClr val="FFCCFF">
                  <a:shade val="67500"/>
                  <a:satMod val="115000"/>
                </a:srgbClr>
              </a:gs>
              <a:gs pos="100000">
                <a:srgbClr val="FFCCFF">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ANAYASADAN GELEN GÜÇ</a:t>
            </a:r>
          </a:p>
        </p:txBody>
      </p:sp>
      <p:sp>
        <p:nvSpPr>
          <p:cNvPr id="4" name="Metin kutusu 3">
            <a:extLst>
              <a:ext uri="{FF2B5EF4-FFF2-40B4-BE49-F238E27FC236}">
                <a16:creationId xmlns:a16="http://schemas.microsoft.com/office/drawing/2014/main" id="{25EB171B-7180-4BD0-A381-CBFF2ADA5BB1}"/>
              </a:ext>
            </a:extLst>
          </p:cNvPr>
          <p:cNvSpPr txBox="1"/>
          <p:nvPr/>
        </p:nvSpPr>
        <p:spPr>
          <a:xfrm>
            <a:off x="185738" y="821035"/>
            <a:ext cx="11066462" cy="830997"/>
          </a:xfrm>
          <a:prstGeom prst="rect">
            <a:avLst/>
          </a:prstGeom>
          <a:noFill/>
        </p:spPr>
        <p:txBody>
          <a:bodyPr wrap="square">
            <a:spAutoFit/>
          </a:bodyPr>
          <a:lstStyle/>
          <a:p>
            <a:pPr algn="l"/>
            <a:r>
              <a:rPr lang="tr-TR" sz="2400" b="1" i="0" u="none" strike="noStrike" baseline="0" dirty="0"/>
              <a:t>Tabloda yer alan kurum ve kuruluşların görev ve sorumluluklarını ve bu kurum ve kuruluşlarla ilgili kavramları örnekte olduğu gibi yazınız.</a:t>
            </a:r>
            <a:endParaRPr lang="tr-TR" sz="2400" b="1" dirty="0"/>
          </a:p>
        </p:txBody>
      </p:sp>
      <p:graphicFrame>
        <p:nvGraphicFramePr>
          <p:cNvPr id="3" name="Tablo 4">
            <a:extLst>
              <a:ext uri="{FF2B5EF4-FFF2-40B4-BE49-F238E27FC236}">
                <a16:creationId xmlns:a16="http://schemas.microsoft.com/office/drawing/2014/main" id="{D30E7522-8600-4696-96CC-67261A2E669F}"/>
              </a:ext>
            </a:extLst>
          </p:cNvPr>
          <p:cNvGraphicFramePr>
            <a:graphicFrameLocks noGrp="1"/>
          </p:cNvGraphicFramePr>
          <p:nvPr>
            <p:extLst>
              <p:ext uri="{D42A27DB-BD31-4B8C-83A1-F6EECF244321}">
                <p14:modId xmlns:p14="http://schemas.microsoft.com/office/powerpoint/2010/main" val="3443668978"/>
              </p:ext>
            </p:extLst>
          </p:nvPr>
        </p:nvGraphicFramePr>
        <p:xfrm>
          <a:off x="185738" y="1748366"/>
          <a:ext cx="11822112" cy="4900084"/>
        </p:xfrm>
        <a:graphic>
          <a:graphicData uri="http://schemas.openxmlformats.org/drawingml/2006/table">
            <a:tbl>
              <a:tblPr firstRow="1" bandRow="1">
                <a:tableStyleId>{5940675A-B579-460E-94D1-54222C63F5DA}</a:tableStyleId>
              </a:tblPr>
              <a:tblGrid>
                <a:gridCol w="4418012">
                  <a:extLst>
                    <a:ext uri="{9D8B030D-6E8A-4147-A177-3AD203B41FA5}">
                      <a16:colId xmlns:a16="http://schemas.microsoft.com/office/drawing/2014/main" val="858604351"/>
                    </a:ext>
                  </a:extLst>
                </a:gridCol>
                <a:gridCol w="4826000">
                  <a:extLst>
                    <a:ext uri="{9D8B030D-6E8A-4147-A177-3AD203B41FA5}">
                      <a16:colId xmlns:a16="http://schemas.microsoft.com/office/drawing/2014/main" val="55050350"/>
                    </a:ext>
                  </a:extLst>
                </a:gridCol>
                <a:gridCol w="2578100">
                  <a:extLst>
                    <a:ext uri="{9D8B030D-6E8A-4147-A177-3AD203B41FA5}">
                      <a16:colId xmlns:a16="http://schemas.microsoft.com/office/drawing/2014/main" val="2890248732"/>
                    </a:ext>
                  </a:extLst>
                </a:gridCol>
              </a:tblGrid>
              <a:tr h="542863">
                <a:tc>
                  <a:txBody>
                    <a:bodyPr/>
                    <a:lstStyle/>
                    <a:p>
                      <a:pPr algn="ctr"/>
                      <a:r>
                        <a:rPr lang="tr-TR" sz="2800" b="1" dirty="0">
                          <a:solidFill>
                            <a:srgbClr val="0070C0"/>
                          </a:solidFill>
                        </a:rPr>
                        <a:t>Kurum</a:t>
                      </a:r>
                    </a:p>
                  </a:txBody>
                  <a:tcPr>
                    <a:solidFill>
                      <a:schemeClr val="bg1">
                        <a:lumMod val="85000"/>
                      </a:schemeClr>
                    </a:solidFill>
                  </a:tcPr>
                </a:tc>
                <a:tc>
                  <a:txBody>
                    <a:bodyPr/>
                    <a:lstStyle/>
                    <a:p>
                      <a:pPr algn="ctr"/>
                      <a:r>
                        <a:rPr lang="tr-TR" sz="2800" b="1" dirty="0">
                          <a:solidFill>
                            <a:srgbClr val="0070C0"/>
                          </a:solidFill>
                        </a:rPr>
                        <a:t>Görev ve Sorumlulukları</a:t>
                      </a:r>
                    </a:p>
                  </a:txBody>
                  <a:tcPr>
                    <a:solidFill>
                      <a:schemeClr val="bg1">
                        <a:lumMod val="85000"/>
                      </a:schemeClr>
                    </a:solidFill>
                  </a:tcPr>
                </a:tc>
                <a:tc>
                  <a:txBody>
                    <a:bodyPr/>
                    <a:lstStyle/>
                    <a:p>
                      <a:pPr algn="ctr"/>
                      <a:r>
                        <a:rPr lang="tr-TR" sz="2800" b="1" dirty="0">
                          <a:solidFill>
                            <a:srgbClr val="0070C0"/>
                          </a:solidFill>
                        </a:rPr>
                        <a:t>Kavramlar</a:t>
                      </a:r>
                    </a:p>
                  </a:txBody>
                  <a:tcPr>
                    <a:solidFill>
                      <a:schemeClr val="bg1">
                        <a:lumMod val="85000"/>
                      </a:schemeClr>
                    </a:solidFill>
                  </a:tcPr>
                </a:tc>
                <a:extLst>
                  <a:ext uri="{0D108BD9-81ED-4DB2-BD59-A6C34878D82A}">
                    <a16:rowId xmlns:a16="http://schemas.microsoft.com/office/drawing/2014/main" val="2833120485"/>
                  </a:ext>
                </a:extLst>
              </a:tr>
              <a:tr h="1452407">
                <a:tc>
                  <a:txBody>
                    <a:bodyPr/>
                    <a:lstStyle/>
                    <a:p>
                      <a:endParaRPr lang="tr-TR" dirty="0"/>
                    </a:p>
                  </a:txBody>
                  <a:tcPr>
                    <a:solidFill>
                      <a:schemeClr val="bg1">
                        <a:lumMod val="95000"/>
                      </a:schemeClr>
                    </a:solidFill>
                  </a:tcPr>
                </a:tc>
                <a:tc>
                  <a:txBody>
                    <a:bodyPr/>
                    <a:lstStyle/>
                    <a:p>
                      <a:endParaRPr lang="tr-TR" dirty="0"/>
                    </a:p>
                  </a:txBody>
                  <a:tcPr>
                    <a:solidFill>
                      <a:schemeClr val="bg1">
                        <a:lumMod val="95000"/>
                      </a:schemeClr>
                    </a:solidFill>
                  </a:tcPr>
                </a:tc>
                <a:tc>
                  <a:txBody>
                    <a:bodyPr/>
                    <a:lstStyle/>
                    <a:p>
                      <a:endParaRPr lang="tr-TR" dirty="0"/>
                    </a:p>
                  </a:txBody>
                  <a:tcPr>
                    <a:solidFill>
                      <a:schemeClr val="bg1">
                        <a:lumMod val="95000"/>
                      </a:schemeClr>
                    </a:solidFill>
                  </a:tcPr>
                </a:tc>
                <a:extLst>
                  <a:ext uri="{0D108BD9-81ED-4DB2-BD59-A6C34878D82A}">
                    <a16:rowId xmlns:a16="http://schemas.microsoft.com/office/drawing/2014/main" val="2974472328"/>
                  </a:ext>
                </a:extLst>
              </a:tr>
              <a:tr h="1452407">
                <a:tc>
                  <a:txBody>
                    <a:bodyPr/>
                    <a:lstStyle/>
                    <a:p>
                      <a:endParaRPr lang="tr-TR" dirty="0"/>
                    </a:p>
                  </a:txBody>
                  <a:tcPr>
                    <a:solidFill>
                      <a:schemeClr val="bg1">
                        <a:lumMod val="95000"/>
                      </a:schemeClr>
                    </a:solidFill>
                  </a:tcPr>
                </a:tc>
                <a:tc>
                  <a:txBody>
                    <a:bodyPr/>
                    <a:lstStyle/>
                    <a:p>
                      <a:endParaRPr lang="tr-TR" dirty="0"/>
                    </a:p>
                  </a:txBody>
                  <a:tcPr>
                    <a:solidFill>
                      <a:schemeClr val="bg1">
                        <a:lumMod val="95000"/>
                      </a:schemeClr>
                    </a:solidFill>
                  </a:tcPr>
                </a:tc>
                <a:tc>
                  <a:txBody>
                    <a:bodyPr/>
                    <a:lstStyle/>
                    <a:p>
                      <a:endParaRPr lang="tr-TR"/>
                    </a:p>
                  </a:txBody>
                  <a:tcPr>
                    <a:solidFill>
                      <a:schemeClr val="bg1">
                        <a:lumMod val="95000"/>
                      </a:schemeClr>
                    </a:solidFill>
                  </a:tcPr>
                </a:tc>
                <a:extLst>
                  <a:ext uri="{0D108BD9-81ED-4DB2-BD59-A6C34878D82A}">
                    <a16:rowId xmlns:a16="http://schemas.microsoft.com/office/drawing/2014/main" val="909980053"/>
                  </a:ext>
                </a:extLst>
              </a:tr>
              <a:tr h="1452407">
                <a:tc>
                  <a:txBody>
                    <a:bodyPr/>
                    <a:lstStyle/>
                    <a:p>
                      <a:endParaRPr lang="tr-TR"/>
                    </a:p>
                  </a:txBody>
                  <a:tcPr>
                    <a:solidFill>
                      <a:schemeClr val="bg1">
                        <a:lumMod val="95000"/>
                      </a:schemeClr>
                    </a:solidFill>
                  </a:tcPr>
                </a:tc>
                <a:tc>
                  <a:txBody>
                    <a:bodyPr/>
                    <a:lstStyle/>
                    <a:p>
                      <a:endParaRPr lang="tr-TR" dirty="0"/>
                    </a:p>
                  </a:txBody>
                  <a:tcPr>
                    <a:solidFill>
                      <a:schemeClr val="bg1">
                        <a:lumMod val="95000"/>
                      </a:schemeClr>
                    </a:solidFill>
                  </a:tcPr>
                </a:tc>
                <a:tc>
                  <a:txBody>
                    <a:bodyPr/>
                    <a:lstStyle/>
                    <a:p>
                      <a:endParaRPr lang="tr-TR" dirty="0"/>
                    </a:p>
                  </a:txBody>
                  <a:tcPr>
                    <a:solidFill>
                      <a:schemeClr val="bg1">
                        <a:lumMod val="95000"/>
                      </a:schemeClr>
                    </a:solidFill>
                  </a:tcPr>
                </a:tc>
                <a:extLst>
                  <a:ext uri="{0D108BD9-81ED-4DB2-BD59-A6C34878D82A}">
                    <a16:rowId xmlns:a16="http://schemas.microsoft.com/office/drawing/2014/main" val="1768491013"/>
                  </a:ext>
                </a:extLst>
              </a:tr>
            </a:tbl>
          </a:graphicData>
        </a:graphic>
      </p:graphicFrame>
      <p:pic>
        <p:nvPicPr>
          <p:cNvPr id="9" name="Resim 8">
            <a:extLst>
              <a:ext uri="{FF2B5EF4-FFF2-40B4-BE49-F238E27FC236}">
                <a16:creationId xmlns:a16="http://schemas.microsoft.com/office/drawing/2014/main" id="{B18B9390-61E1-448A-A6E6-8F45815C9301}"/>
              </a:ext>
            </a:extLst>
          </p:cNvPr>
          <p:cNvPicPr>
            <a:picLocks noChangeAspect="1"/>
          </p:cNvPicPr>
          <p:nvPr/>
        </p:nvPicPr>
        <p:blipFill rotWithShape="1">
          <a:blip r:embed="rId2">
            <a:extLst>
              <a:ext uri="{28A0092B-C50C-407E-A947-70E740481C1C}">
                <a14:useLocalDpi xmlns:a14="http://schemas.microsoft.com/office/drawing/2010/main" val="0"/>
              </a:ext>
            </a:extLst>
          </a:blip>
          <a:srcRect t="9153" b="6728"/>
          <a:stretch/>
        </p:blipFill>
        <p:spPr>
          <a:xfrm>
            <a:off x="1674049" y="2331446"/>
            <a:ext cx="1321058" cy="1111250"/>
          </a:xfrm>
          <a:prstGeom prst="rect">
            <a:avLst/>
          </a:prstGeom>
        </p:spPr>
      </p:pic>
      <p:sp>
        <p:nvSpPr>
          <p:cNvPr id="10" name="Metin kutusu 9">
            <a:extLst>
              <a:ext uri="{FF2B5EF4-FFF2-40B4-BE49-F238E27FC236}">
                <a16:creationId xmlns:a16="http://schemas.microsoft.com/office/drawing/2014/main" id="{91A4C16A-428C-453B-9D18-162952EFFB3E}"/>
              </a:ext>
            </a:extLst>
          </p:cNvPr>
          <p:cNvSpPr txBox="1"/>
          <p:nvPr/>
        </p:nvSpPr>
        <p:spPr>
          <a:xfrm>
            <a:off x="693840" y="3357578"/>
            <a:ext cx="3281476" cy="369332"/>
          </a:xfrm>
          <a:prstGeom prst="rect">
            <a:avLst/>
          </a:prstGeom>
          <a:noFill/>
        </p:spPr>
        <p:txBody>
          <a:bodyPr wrap="none" rtlCol="0">
            <a:spAutoFit/>
          </a:bodyPr>
          <a:lstStyle/>
          <a:p>
            <a:r>
              <a:rPr lang="tr-TR" b="1" dirty="0"/>
              <a:t>TÜRKİYE BÜYÜK MİLLET MECLİSİ</a:t>
            </a:r>
          </a:p>
        </p:txBody>
      </p:sp>
      <p:pic>
        <p:nvPicPr>
          <p:cNvPr id="12" name="Resim 11">
            <a:extLst>
              <a:ext uri="{FF2B5EF4-FFF2-40B4-BE49-F238E27FC236}">
                <a16:creationId xmlns:a16="http://schemas.microsoft.com/office/drawing/2014/main" id="{E8AF14FD-7F1D-4F21-A16C-C046E7F909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1971" y="3835599"/>
            <a:ext cx="1903796" cy="1025522"/>
          </a:xfrm>
          <a:prstGeom prst="rect">
            <a:avLst/>
          </a:prstGeom>
        </p:spPr>
      </p:pic>
      <p:sp>
        <p:nvSpPr>
          <p:cNvPr id="13" name="Metin kutusu 12">
            <a:extLst>
              <a:ext uri="{FF2B5EF4-FFF2-40B4-BE49-F238E27FC236}">
                <a16:creationId xmlns:a16="http://schemas.microsoft.com/office/drawing/2014/main" id="{47989CB2-084D-4A92-99D5-8A696B949FE3}"/>
              </a:ext>
            </a:extLst>
          </p:cNvPr>
          <p:cNvSpPr txBox="1"/>
          <p:nvPr/>
        </p:nvSpPr>
        <p:spPr>
          <a:xfrm>
            <a:off x="842184" y="4858142"/>
            <a:ext cx="2943370" cy="369332"/>
          </a:xfrm>
          <a:prstGeom prst="rect">
            <a:avLst/>
          </a:prstGeom>
          <a:noFill/>
        </p:spPr>
        <p:txBody>
          <a:bodyPr wrap="none" rtlCol="0">
            <a:spAutoFit/>
          </a:bodyPr>
          <a:lstStyle/>
          <a:p>
            <a:r>
              <a:rPr lang="tr-TR" b="1" dirty="0"/>
              <a:t>T.C. MİLLİ EĞİTİM BAKANLIĞI</a:t>
            </a:r>
          </a:p>
        </p:txBody>
      </p:sp>
      <p:pic>
        <p:nvPicPr>
          <p:cNvPr id="15" name="Resim 14">
            <a:extLst>
              <a:ext uri="{FF2B5EF4-FFF2-40B4-BE49-F238E27FC236}">
                <a16:creationId xmlns:a16="http://schemas.microsoft.com/office/drawing/2014/main" id="{013914C8-1500-42F4-9298-9A3671776A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5058" y="5263495"/>
            <a:ext cx="1059039" cy="1059039"/>
          </a:xfrm>
          <a:prstGeom prst="rect">
            <a:avLst/>
          </a:prstGeom>
        </p:spPr>
      </p:pic>
      <p:sp>
        <p:nvSpPr>
          <p:cNvPr id="16" name="Metin kutusu 15">
            <a:extLst>
              <a:ext uri="{FF2B5EF4-FFF2-40B4-BE49-F238E27FC236}">
                <a16:creationId xmlns:a16="http://schemas.microsoft.com/office/drawing/2014/main" id="{A9B3C3C9-573A-4B4A-9941-C3ECC91CBB7F}"/>
              </a:ext>
            </a:extLst>
          </p:cNvPr>
          <p:cNvSpPr txBox="1"/>
          <p:nvPr/>
        </p:nvSpPr>
        <p:spPr>
          <a:xfrm>
            <a:off x="277997" y="6297129"/>
            <a:ext cx="4286751" cy="369332"/>
          </a:xfrm>
          <a:prstGeom prst="rect">
            <a:avLst/>
          </a:prstGeom>
          <a:noFill/>
        </p:spPr>
        <p:txBody>
          <a:bodyPr wrap="none" rtlCol="0">
            <a:spAutoFit/>
          </a:bodyPr>
          <a:lstStyle/>
          <a:p>
            <a:r>
              <a:rPr lang="tr-TR" b="1" dirty="0"/>
              <a:t>T.C. AİLE VE SOSYAL HİZMETLER BAKANLIĞI</a:t>
            </a:r>
          </a:p>
        </p:txBody>
      </p:sp>
      <p:sp>
        <p:nvSpPr>
          <p:cNvPr id="18" name="Metin kutusu 17">
            <a:extLst>
              <a:ext uri="{FF2B5EF4-FFF2-40B4-BE49-F238E27FC236}">
                <a16:creationId xmlns:a16="http://schemas.microsoft.com/office/drawing/2014/main" id="{08FD686D-C0DE-4802-BAD0-3D5F8132BEA3}"/>
              </a:ext>
            </a:extLst>
          </p:cNvPr>
          <p:cNvSpPr txBox="1"/>
          <p:nvPr/>
        </p:nvSpPr>
        <p:spPr>
          <a:xfrm>
            <a:off x="4662488" y="2344146"/>
            <a:ext cx="4754562" cy="1323439"/>
          </a:xfrm>
          <a:prstGeom prst="rect">
            <a:avLst/>
          </a:prstGeom>
          <a:noFill/>
        </p:spPr>
        <p:txBody>
          <a:bodyPr wrap="square">
            <a:spAutoFit/>
          </a:bodyPr>
          <a:lstStyle/>
          <a:p>
            <a:pPr marL="342900" indent="-342900" algn="l">
              <a:buClr>
                <a:srgbClr val="FF0000"/>
              </a:buClr>
              <a:buFont typeface="Wingdings" panose="05000000000000000000" pitchFamily="2" charset="2"/>
              <a:buChar char="Ø"/>
            </a:pPr>
            <a:r>
              <a:rPr lang="tr-TR" sz="2000" b="1" u="none" strike="noStrike" baseline="0" dirty="0">
                <a:latin typeface="CaslonPro-Italic"/>
              </a:rPr>
              <a:t>Yasa koymak, değiştirmek ve kaldırmak</a:t>
            </a:r>
          </a:p>
          <a:p>
            <a:pPr marL="342900" indent="-342900" algn="l">
              <a:buClr>
                <a:srgbClr val="FF0000"/>
              </a:buClr>
              <a:buFont typeface="Wingdings" panose="05000000000000000000" pitchFamily="2" charset="2"/>
              <a:buChar char="Ø"/>
            </a:pPr>
            <a:r>
              <a:rPr lang="tr-TR" sz="2000" b="1" u="none" strike="noStrike" baseline="0" dirty="0">
                <a:latin typeface="CaslonPro-Italic"/>
              </a:rPr>
              <a:t>Savaş ilanına karar vermek</a:t>
            </a:r>
          </a:p>
          <a:p>
            <a:pPr marL="342900" indent="-342900" algn="l">
              <a:buClr>
                <a:srgbClr val="FF0000"/>
              </a:buClr>
              <a:buFont typeface="Wingdings" panose="05000000000000000000" pitchFamily="2" charset="2"/>
              <a:buChar char="Ø"/>
            </a:pPr>
            <a:r>
              <a:rPr lang="tr-TR" sz="2000" b="1" u="none" strike="noStrike" baseline="0" dirty="0">
                <a:latin typeface="CaslonPro-Italic"/>
              </a:rPr>
              <a:t>Para basılmasına karar vermek</a:t>
            </a:r>
          </a:p>
          <a:p>
            <a:pPr marL="342900" indent="-342900" algn="l">
              <a:buClr>
                <a:srgbClr val="FF0000"/>
              </a:buClr>
              <a:buFont typeface="Wingdings" panose="05000000000000000000" pitchFamily="2" charset="2"/>
              <a:buChar char="Ø"/>
            </a:pPr>
            <a:r>
              <a:rPr lang="da-DK" sz="2000" b="1" u="none" strike="noStrike" baseline="0" dirty="0">
                <a:latin typeface="CaslonPro-Italic"/>
              </a:rPr>
              <a:t>Genel ve özel af ilanına karar vermek</a:t>
            </a:r>
            <a:endParaRPr lang="tr-TR" sz="2000" b="1" dirty="0"/>
          </a:p>
        </p:txBody>
      </p:sp>
      <p:sp>
        <p:nvSpPr>
          <p:cNvPr id="19" name="Metin kutusu 18">
            <a:extLst>
              <a:ext uri="{FF2B5EF4-FFF2-40B4-BE49-F238E27FC236}">
                <a16:creationId xmlns:a16="http://schemas.microsoft.com/office/drawing/2014/main" id="{B5C931F6-9C61-4F58-ADA1-90116CE53818}"/>
              </a:ext>
            </a:extLst>
          </p:cNvPr>
          <p:cNvSpPr txBox="1"/>
          <p:nvPr/>
        </p:nvSpPr>
        <p:spPr>
          <a:xfrm>
            <a:off x="9536278" y="2331446"/>
            <a:ext cx="2173122" cy="1323439"/>
          </a:xfrm>
          <a:prstGeom prst="rect">
            <a:avLst/>
          </a:prstGeom>
          <a:noFill/>
        </p:spPr>
        <p:txBody>
          <a:bodyPr wrap="square">
            <a:spAutoFit/>
          </a:bodyPr>
          <a:lstStyle/>
          <a:p>
            <a:pPr marL="342900" indent="-342900" algn="l">
              <a:buClr>
                <a:srgbClr val="FF0000"/>
              </a:buClr>
              <a:buFont typeface="Wingdings" panose="05000000000000000000" pitchFamily="2" charset="2"/>
              <a:buChar char="Ø"/>
            </a:pPr>
            <a:r>
              <a:rPr lang="tr-TR" sz="2000" b="1" u="none" strike="noStrike" baseline="0" dirty="0">
                <a:latin typeface="CaslonPro-Italic"/>
              </a:rPr>
              <a:t>Yasa </a:t>
            </a:r>
          </a:p>
          <a:p>
            <a:pPr marL="342900" indent="-342900" algn="l">
              <a:buClr>
                <a:srgbClr val="FF0000"/>
              </a:buClr>
              <a:buFont typeface="Wingdings" panose="05000000000000000000" pitchFamily="2" charset="2"/>
              <a:buChar char="Ø"/>
            </a:pPr>
            <a:r>
              <a:rPr lang="tr-TR" sz="2000" b="1" u="none" strike="noStrike" baseline="0" dirty="0">
                <a:latin typeface="CaslonPro-Italic"/>
              </a:rPr>
              <a:t>Oy</a:t>
            </a:r>
          </a:p>
          <a:p>
            <a:pPr marL="342900" indent="-342900" algn="l">
              <a:buClr>
                <a:srgbClr val="FF0000"/>
              </a:buClr>
              <a:buFont typeface="Wingdings" panose="05000000000000000000" pitchFamily="2" charset="2"/>
              <a:buChar char="Ø"/>
            </a:pPr>
            <a:r>
              <a:rPr lang="tr-TR" sz="2000" b="1" u="none" strike="noStrike" baseline="0" dirty="0">
                <a:latin typeface="CaslonPro-Italic"/>
              </a:rPr>
              <a:t>Yönetim</a:t>
            </a:r>
          </a:p>
          <a:p>
            <a:pPr marL="342900" indent="-342900" algn="l">
              <a:buClr>
                <a:srgbClr val="FF0000"/>
              </a:buClr>
              <a:buFont typeface="Wingdings" panose="05000000000000000000" pitchFamily="2" charset="2"/>
              <a:buChar char="Ø"/>
            </a:pPr>
            <a:r>
              <a:rPr lang="tr-TR" sz="2000" b="1" u="none" strike="noStrike" baseline="0" dirty="0">
                <a:latin typeface="CaslonPro-Italic"/>
              </a:rPr>
              <a:t>Milli egemenlik</a:t>
            </a:r>
            <a:endParaRPr lang="tr-TR" sz="2000" b="1" dirty="0"/>
          </a:p>
        </p:txBody>
      </p:sp>
      <p:sp>
        <p:nvSpPr>
          <p:cNvPr id="20" name="Metin kutusu 19">
            <a:extLst>
              <a:ext uri="{FF2B5EF4-FFF2-40B4-BE49-F238E27FC236}">
                <a16:creationId xmlns:a16="http://schemas.microsoft.com/office/drawing/2014/main" id="{C0A6D7CF-C2C1-4850-B62D-E778EDC17C72}"/>
              </a:ext>
            </a:extLst>
          </p:cNvPr>
          <p:cNvSpPr txBox="1"/>
          <p:nvPr/>
        </p:nvSpPr>
        <p:spPr>
          <a:xfrm>
            <a:off x="4662488" y="3834578"/>
            <a:ext cx="4672012" cy="1323439"/>
          </a:xfrm>
          <a:prstGeom prst="rect">
            <a:avLst/>
          </a:prstGeom>
          <a:noFill/>
        </p:spPr>
        <p:txBody>
          <a:bodyPr wrap="square">
            <a:spAutoFit/>
          </a:bodyPr>
          <a:lstStyle/>
          <a:p>
            <a:pPr marL="342900" indent="-342900" algn="l">
              <a:buClr>
                <a:srgbClr val="FF0000"/>
              </a:buClr>
              <a:buFont typeface="Wingdings" panose="05000000000000000000" pitchFamily="2" charset="2"/>
              <a:buChar char="Ø"/>
            </a:pPr>
            <a:r>
              <a:rPr lang="tr-TR" sz="2000" b="1" u="none" strike="noStrike" baseline="0" dirty="0">
                <a:latin typeface="CaslonPro-Italic"/>
              </a:rPr>
              <a:t>Eğitim içeriğini belirlemek</a:t>
            </a:r>
          </a:p>
          <a:p>
            <a:pPr marL="342900" indent="-342900" algn="l">
              <a:buClr>
                <a:srgbClr val="FF0000"/>
              </a:buClr>
              <a:buFont typeface="Wingdings" panose="05000000000000000000" pitchFamily="2" charset="2"/>
              <a:buChar char="Ø"/>
            </a:pPr>
            <a:r>
              <a:rPr lang="tr-TR" sz="2000" b="1" u="none" strike="noStrike" baseline="0" dirty="0">
                <a:latin typeface="CaslonPro-Italic"/>
              </a:rPr>
              <a:t>Okul açmak, yenilemek</a:t>
            </a:r>
          </a:p>
          <a:p>
            <a:pPr marL="342900" indent="-342900" algn="l">
              <a:buClr>
                <a:srgbClr val="FF0000"/>
              </a:buClr>
              <a:buFont typeface="Wingdings" panose="05000000000000000000" pitchFamily="2" charset="2"/>
              <a:buChar char="Ø"/>
            </a:pPr>
            <a:r>
              <a:rPr lang="tr-TR" sz="2000" b="1" u="none" strike="noStrike" baseline="0" dirty="0">
                <a:latin typeface="CaslonPro-Italic"/>
              </a:rPr>
              <a:t>Öğretmenleri atamak, görevlendirmek</a:t>
            </a:r>
          </a:p>
          <a:p>
            <a:pPr marL="342900" indent="-342900" algn="l">
              <a:buClr>
                <a:srgbClr val="FF0000"/>
              </a:buClr>
              <a:buFont typeface="Wingdings" panose="05000000000000000000" pitchFamily="2" charset="2"/>
              <a:buChar char="Ø"/>
            </a:pPr>
            <a:r>
              <a:rPr lang="tr-TR" sz="2000" b="1" dirty="0">
                <a:latin typeface="CaslonPro-Italic"/>
              </a:rPr>
              <a:t>Eğitim sürecini takip etmek, yönetmek</a:t>
            </a:r>
            <a:endParaRPr lang="tr-TR" sz="2000" b="1" dirty="0"/>
          </a:p>
        </p:txBody>
      </p:sp>
      <p:sp>
        <p:nvSpPr>
          <p:cNvPr id="21" name="Metin kutusu 20">
            <a:extLst>
              <a:ext uri="{FF2B5EF4-FFF2-40B4-BE49-F238E27FC236}">
                <a16:creationId xmlns:a16="http://schemas.microsoft.com/office/drawing/2014/main" id="{F72D848C-7FFA-477A-9B74-C9CA1742DA87}"/>
              </a:ext>
            </a:extLst>
          </p:cNvPr>
          <p:cNvSpPr txBox="1"/>
          <p:nvPr/>
        </p:nvSpPr>
        <p:spPr>
          <a:xfrm>
            <a:off x="9536278" y="3834578"/>
            <a:ext cx="2469984" cy="1323439"/>
          </a:xfrm>
          <a:prstGeom prst="rect">
            <a:avLst/>
          </a:prstGeom>
          <a:noFill/>
        </p:spPr>
        <p:txBody>
          <a:bodyPr wrap="square">
            <a:spAutoFit/>
          </a:bodyPr>
          <a:lstStyle/>
          <a:p>
            <a:pPr marL="342900" indent="-342900" algn="l">
              <a:buClr>
                <a:srgbClr val="FF0000"/>
              </a:buClr>
              <a:buFont typeface="Wingdings" panose="05000000000000000000" pitchFamily="2" charset="2"/>
              <a:buChar char="Ø"/>
            </a:pPr>
            <a:r>
              <a:rPr lang="tr-TR" sz="2000" b="1" dirty="0">
                <a:latin typeface="CaslonPro-Italic"/>
              </a:rPr>
              <a:t>Eğitim-öğretim</a:t>
            </a:r>
            <a:endParaRPr lang="tr-TR" sz="2000" b="1" u="none" strike="noStrike" baseline="0" dirty="0">
              <a:latin typeface="CaslonPro-Italic"/>
            </a:endParaRPr>
          </a:p>
          <a:p>
            <a:pPr marL="342900" indent="-342900" algn="l">
              <a:buClr>
                <a:srgbClr val="FF0000"/>
              </a:buClr>
              <a:buFont typeface="Wingdings" panose="05000000000000000000" pitchFamily="2" charset="2"/>
              <a:buChar char="Ø"/>
            </a:pPr>
            <a:r>
              <a:rPr lang="tr-TR" sz="2000" b="1" dirty="0">
                <a:latin typeface="CaslonPro-Italic"/>
              </a:rPr>
              <a:t>Öğrenci-öğretmen</a:t>
            </a:r>
            <a:endParaRPr lang="tr-TR" sz="2000" b="1" u="none" strike="noStrike" baseline="0" dirty="0">
              <a:latin typeface="CaslonPro-Italic"/>
            </a:endParaRPr>
          </a:p>
          <a:p>
            <a:pPr marL="342900" indent="-342900" algn="l">
              <a:buClr>
                <a:srgbClr val="FF0000"/>
              </a:buClr>
              <a:buFont typeface="Wingdings" panose="05000000000000000000" pitchFamily="2" charset="2"/>
              <a:buChar char="Ø"/>
            </a:pPr>
            <a:r>
              <a:rPr lang="tr-TR" sz="2000" b="1" u="none" strike="noStrike" baseline="0" dirty="0">
                <a:latin typeface="CaslonPro-Italic"/>
              </a:rPr>
              <a:t>Okul</a:t>
            </a:r>
          </a:p>
          <a:p>
            <a:pPr marL="342900" indent="-342900" algn="l">
              <a:buClr>
                <a:srgbClr val="FF0000"/>
              </a:buClr>
              <a:buFont typeface="Wingdings" panose="05000000000000000000" pitchFamily="2" charset="2"/>
              <a:buChar char="Ø"/>
            </a:pPr>
            <a:r>
              <a:rPr lang="tr-TR" sz="2000" b="1" dirty="0">
                <a:latin typeface="CaslonPro-Italic"/>
              </a:rPr>
              <a:t>Ders</a:t>
            </a:r>
            <a:endParaRPr lang="tr-TR" sz="2000" b="1" dirty="0"/>
          </a:p>
        </p:txBody>
      </p:sp>
      <p:sp>
        <p:nvSpPr>
          <p:cNvPr id="22" name="Metin kutusu 21">
            <a:extLst>
              <a:ext uri="{FF2B5EF4-FFF2-40B4-BE49-F238E27FC236}">
                <a16:creationId xmlns:a16="http://schemas.microsoft.com/office/drawing/2014/main" id="{56DD76D1-8964-47A8-B429-15C71728C294}"/>
              </a:ext>
            </a:extLst>
          </p:cNvPr>
          <p:cNvSpPr txBox="1"/>
          <p:nvPr/>
        </p:nvSpPr>
        <p:spPr>
          <a:xfrm>
            <a:off x="4657007" y="5278012"/>
            <a:ext cx="4672012" cy="1323439"/>
          </a:xfrm>
          <a:prstGeom prst="rect">
            <a:avLst/>
          </a:prstGeom>
          <a:noFill/>
        </p:spPr>
        <p:txBody>
          <a:bodyPr wrap="square">
            <a:spAutoFit/>
          </a:bodyPr>
          <a:lstStyle/>
          <a:p>
            <a:pPr marL="342900" indent="-342900" algn="l">
              <a:buClr>
                <a:srgbClr val="FF0000"/>
              </a:buClr>
              <a:buFont typeface="Wingdings" panose="05000000000000000000" pitchFamily="2" charset="2"/>
              <a:buChar char="Ø"/>
            </a:pPr>
            <a:r>
              <a:rPr lang="tr-TR" sz="2000" b="1" u="none" strike="noStrike" baseline="0" dirty="0">
                <a:latin typeface="CaslonPro-Italic"/>
              </a:rPr>
              <a:t>Aile yapısını korumak ve geliştirmek</a:t>
            </a:r>
          </a:p>
          <a:p>
            <a:pPr marL="342900" indent="-342900" algn="l">
              <a:buClr>
                <a:srgbClr val="FF0000"/>
              </a:buClr>
              <a:buFont typeface="Wingdings" panose="05000000000000000000" pitchFamily="2" charset="2"/>
              <a:buChar char="Ø"/>
            </a:pPr>
            <a:r>
              <a:rPr lang="tr-TR" sz="2000" b="1" u="none" strike="noStrike" baseline="0" dirty="0">
                <a:latin typeface="CaslonPro-Italic"/>
              </a:rPr>
              <a:t>İhtiyaç sahibi ailelere yardım etmek</a:t>
            </a:r>
          </a:p>
          <a:p>
            <a:pPr marL="342900" indent="-342900" algn="l">
              <a:buClr>
                <a:srgbClr val="FF0000"/>
              </a:buClr>
              <a:buFont typeface="Wingdings" panose="05000000000000000000" pitchFamily="2" charset="2"/>
              <a:buChar char="Ø"/>
            </a:pPr>
            <a:r>
              <a:rPr lang="tr-TR" sz="2000" b="1" u="none" strike="noStrike" baseline="0" dirty="0">
                <a:latin typeface="CaslonPro-Italic"/>
              </a:rPr>
              <a:t>İş imkanları oluşturmak</a:t>
            </a:r>
          </a:p>
          <a:p>
            <a:pPr marL="342900" indent="-342900" algn="l">
              <a:buClr>
                <a:srgbClr val="FF0000"/>
              </a:buClr>
              <a:buFont typeface="Wingdings" panose="05000000000000000000" pitchFamily="2" charset="2"/>
              <a:buChar char="Ø"/>
            </a:pPr>
            <a:r>
              <a:rPr lang="tr-TR" sz="2000" b="1" dirty="0">
                <a:latin typeface="CaslonPro-Italic"/>
              </a:rPr>
              <a:t>Toplumsal hizmetleri sürdürmek</a:t>
            </a:r>
            <a:endParaRPr lang="tr-TR" sz="2000" b="1" dirty="0"/>
          </a:p>
        </p:txBody>
      </p:sp>
      <p:sp>
        <p:nvSpPr>
          <p:cNvPr id="23" name="Metin kutusu 22">
            <a:extLst>
              <a:ext uri="{FF2B5EF4-FFF2-40B4-BE49-F238E27FC236}">
                <a16:creationId xmlns:a16="http://schemas.microsoft.com/office/drawing/2014/main" id="{B7F2B716-3CAA-446B-8471-410364C003A3}"/>
              </a:ext>
            </a:extLst>
          </p:cNvPr>
          <p:cNvSpPr txBox="1"/>
          <p:nvPr/>
        </p:nvSpPr>
        <p:spPr>
          <a:xfrm>
            <a:off x="9536278" y="5283461"/>
            <a:ext cx="2469984" cy="1323439"/>
          </a:xfrm>
          <a:prstGeom prst="rect">
            <a:avLst/>
          </a:prstGeom>
          <a:noFill/>
        </p:spPr>
        <p:txBody>
          <a:bodyPr wrap="square">
            <a:spAutoFit/>
          </a:bodyPr>
          <a:lstStyle/>
          <a:p>
            <a:pPr marL="342900" indent="-342900" algn="l">
              <a:buClr>
                <a:srgbClr val="FF0000"/>
              </a:buClr>
              <a:buFont typeface="Wingdings" panose="05000000000000000000" pitchFamily="2" charset="2"/>
              <a:buChar char="Ø"/>
            </a:pPr>
            <a:r>
              <a:rPr lang="tr-TR" sz="2000" b="1" dirty="0">
                <a:latin typeface="CaslonPro-Italic"/>
              </a:rPr>
              <a:t>Aile</a:t>
            </a:r>
            <a:endParaRPr lang="tr-TR" sz="2000" b="1" u="none" strike="noStrike" baseline="0" dirty="0">
              <a:latin typeface="CaslonPro-Italic"/>
            </a:endParaRPr>
          </a:p>
          <a:p>
            <a:pPr marL="342900" indent="-342900" algn="l">
              <a:buClr>
                <a:srgbClr val="FF0000"/>
              </a:buClr>
              <a:buFont typeface="Wingdings" panose="05000000000000000000" pitchFamily="2" charset="2"/>
              <a:buChar char="Ø"/>
            </a:pPr>
            <a:r>
              <a:rPr lang="tr-TR" sz="2000" b="1" dirty="0">
                <a:latin typeface="CaslonPro-Italic"/>
              </a:rPr>
              <a:t>Toplum</a:t>
            </a:r>
            <a:endParaRPr lang="tr-TR" sz="2000" b="1" u="none" strike="noStrike" baseline="0" dirty="0">
              <a:latin typeface="CaslonPro-Italic"/>
            </a:endParaRPr>
          </a:p>
          <a:p>
            <a:pPr marL="342900" indent="-342900" algn="l">
              <a:buClr>
                <a:srgbClr val="FF0000"/>
              </a:buClr>
              <a:buFont typeface="Wingdings" panose="05000000000000000000" pitchFamily="2" charset="2"/>
              <a:buChar char="Ø"/>
            </a:pPr>
            <a:r>
              <a:rPr lang="tr-TR" sz="2000" b="1" u="none" strike="noStrike" baseline="0" dirty="0">
                <a:latin typeface="CaslonPro-Italic"/>
              </a:rPr>
              <a:t>İş</a:t>
            </a:r>
          </a:p>
          <a:p>
            <a:pPr marL="342900" indent="-342900" algn="l">
              <a:buClr>
                <a:srgbClr val="FF0000"/>
              </a:buClr>
              <a:buFont typeface="Wingdings" panose="05000000000000000000" pitchFamily="2" charset="2"/>
              <a:buChar char="Ø"/>
            </a:pPr>
            <a:r>
              <a:rPr lang="tr-TR" sz="2000" b="1" dirty="0">
                <a:latin typeface="CaslonPro-Italic"/>
              </a:rPr>
              <a:t>Yardım</a:t>
            </a:r>
            <a:endParaRPr lang="tr-TR" sz="2000" b="1" dirty="0"/>
          </a:p>
        </p:txBody>
      </p:sp>
    </p:spTree>
    <p:extLst>
      <p:ext uri="{BB962C8B-B14F-4D97-AF65-F5344CB8AC3E}">
        <p14:creationId xmlns:p14="http://schemas.microsoft.com/office/powerpoint/2010/main" val="3322397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3" grpId="0"/>
      <p:bldP spid="16" grpId="0"/>
      <p:bldP spid="18" grpId="0"/>
      <p:bldP spid="19" grpId="0"/>
      <p:bldP spid="20" grpId="0"/>
      <p:bldP spid="21" grpId="0"/>
      <p:bldP spid="22"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CD4563D1-F94C-4877-A3B3-B5583E5ABC9E}"/>
              </a:ext>
            </a:extLst>
          </p:cNvPr>
          <p:cNvSpPr/>
          <p:nvPr/>
        </p:nvSpPr>
        <p:spPr>
          <a:xfrm>
            <a:off x="0" y="0"/>
            <a:ext cx="12192000" cy="624625"/>
          </a:xfrm>
          <a:prstGeom prst="rect">
            <a:avLst/>
          </a:prstGeom>
          <a:gradFill flip="none" rotWithShape="1">
            <a:gsLst>
              <a:gs pos="0">
                <a:srgbClr val="FFCCFF">
                  <a:shade val="30000"/>
                  <a:satMod val="115000"/>
                </a:srgbClr>
              </a:gs>
              <a:gs pos="50000">
                <a:srgbClr val="FFCCFF">
                  <a:shade val="67500"/>
                  <a:satMod val="115000"/>
                </a:srgbClr>
              </a:gs>
              <a:gs pos="100000">
                <a:srgbClr val="FFCCFF">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ANAYASADAN GELEN GÜÇ</a:t>
            </a:r>
          </a:p>
        </p:txBody>
      </p:sp>
      <p:sp>
        <p:nvSpPr>
          <p:cNvPr id="4" name="Metin kutusu 3">
            <a:extLst>
              <a:ext uri="{FF2B5EF4-FFF2-40B4-BE49-F238E27FC236}">
                <a16:creationId xmlns:a16="http://schemas.microsoft.com/office/drawing/2014/main" id="{25EB171B-7180-4BD0-A381-CBFF2ADA5BB1}"/>
              </a:ext>
            </a:extLst>
          </p:cNvPr>
          <p:cNvSpPr txBox="1"/>
          <p:nvPr/>
        </p:nvSpPr>
        <p:spPr>
          <a:xfrm>
            <a:off x="185738" y="821035"/>
            <a:ext cx="11822112" cy="830997"/>
          </a:xfrm>
          <a:prstGeom prst="rect">
            <a:avLst/>
          </a:prstGeom>
          <a:noFill/>
        </p:spPr>
        <p:txBody>
          <a:bodyPr wrap="square">
            <a:spAutoFit/>
          </a:bodyPr>
          <a:lstStyle/>
          <a:p>
            <a:pPr algn="l"/>
            <a:r>
              <a:rPr lang="tr-TR" sz="2400" b="1" i="0" u="none" strike="noStrike" baseline="0" dirty="0"/>
              <a:t>Tabloda yer alan kurum ve kuruluşların görev ve sorumluluklarını ve bu kurum ve kuruluşlarla ilgili kavramları örnekte olduğu gibi yazınız.</a:t>
            </a:r>
            <a:endParaRPr lang="tr-TR" sz="2400" b="1" dirty="0"/>
          </a:p>
        </p:txBody>
      </p:sp>
      <p:graphicFrame>
        <p:nvGraphicFramePr>
          <p:cNvPr id="3" name="Tablo 4">
            <a:extLst>
              <a:ext uri="{FF2B5EF4-FFF2-40B4-BE49-F238E27FC236}">
                <a16:creationId xmlns:a16="http://schemas.microsoft.com/office/drawing/2014/main" id="{D30E7522-8600-4696-96CC-67261A2E669F}"/>
              </a:ext>
            </a:extLst>
          </p:cNvPr>
          <p:cNvGraphicFramePr>
            <a:graphicFrameLocks noGrp="1"/>
          </p:cNvGraphicFramePr>
          <p:nvPr>
            <p:extLst>
              <p:ext uri="{D42A27DB-BD31-4B8C-83A1-F6EECF244321}">
                <p14:modId xmlns:p14="http://schemas.microsoft.com/office/powerpoint/2010/main" val="4232485259"/>
              </p:ext>
            </p:extLst>
          </p:nvPr>
        </p:nvGraphicFramePr>
        <p:xfrm>
          <a:off x="185738" y="1748366"/>
          <a:ext cx="11822112" cy="4900084"/>
        </p:xfrm>
        <a:graphic>
          <a:graphicData uri="http://schemas.openxmlformats.org/drawingml/2006/table">
            <a:tbl>
              <a:tblPr firstRow="1" bandRow="1">
                <a:tableStyleId>{5940675A-B579-460E-94D1-54222C63F5DA}</a:tableStyleId>
              </a:tblPr>
              <a:tblGrid>
                <a:gridCol w="4418012">
                  <a:extLst>
                    <a:ext uri="{9D8B030D-6E8A-4147-A177-3AD203B41FA5}">
                      <a16:colId xmlns:a16="http://schemas.microsoft.com/office/drawing/2014/main" val="858604351"/>
                    </a:ext>
                  </a:extLst>
                </a:gridCol>
                <a:gridCol w="4775200">
                  <a:extLst>
                    <a:ext uri="{9D8B030D-6E8A-4147-A177-3AD203B41FA5}">
                      <a16:colId xmlns:a16="http://schemas.microsoft.com/office/drawing/2014/main" val="55050350"/>
                    </a:ext>
                  </a:extLst>
                </a:gridCol>
                <a:gridCol w="2628900">
                  <a:extLst>
                    <a:ext uri="{9D8B030D-6E8A-4147-A177-3AD203B41FA5}">
                      <a16:colId xmlns:a16="http://schemas.microsoft.com/office/drawing/2014/main" val="2890248732"/>
                    </a:ext>
                  </a:extLst>
                </a:gridCol>
              </a:tblGrid>
              <a:tr h="542863">
                <a:tc>
                  <a:txBody>
                    <a:bodyPr/>
                    <a:lstStyle/>
                    <a:p>
                      <a:pPr algn="ctr"/>
                      <a:r>
                        <a:rPr lang="tr-TR" sz="2800" b="1" dirty="0">
                          <a:solidFill>
                            <a:srgbClr val="0070C0"/>
                          </a:solidFill>
                        </a:rPr>
                        <a:t>Kurum</a:t>
                      </a:r>
                    </a:p>
                  </a:txBody>
                  <a:tcPr>
                    <a:solidFill>
                      <a:schemeClr val="bg1">
                        <a:lumMod val="85000"/>
                      </a:schemeClr>
                    </a:solidFill>
                  </a:tcPr>
                </a:tc>
                <a:tc>
                  <a:txBody>
                    <a:bodyPr/>
                    <a:lstStyle/>
                    <a:p>
                      <a:pPr algn="ctr"/>
                      <a:r>
                        <a:rPr lang="tr-TR" sz="2800" b="1" dirty="0">
                          <a:solidFill>
                            <a:srgbClr val="0070C0"/>
                          </a:solidFill>
                        </a:rPr>
                        <a:t>Görev ve Sorumlulukları</a:t>
                      </a:r>
                    </a:p>
                  </a:txBody>
                  <a:tcPr>
                    <a:solidFill>
                      <a:schemeClr val="bg1">
                        <a:lumMod val="85000"/>
                      </a:schemeClr>
                    </a:solidFill>
                  </a:tcPr>
                </a:tc>
                <a:tc>
                  <a:txBody>
                    <a:bodyPr/>
                    <a:lstStyle/>
                    <a:p>
                      <a:pPr algn="ctr"/>
                      <a:r>
                        <a:rPr lang="tr-TR" sz="2800" b="1" dirty="0">
                          <a:solidFill>
                            <a:srgbClr val="0070C0"/>
                          </a:solidFill>
                        </a:rPr>
                        <a:t>Kavramlar</a:t>
                      </a:r>
                    </a:p>
                  </a:txBody>
                  <a:tcPr>
                    <a:solidFill>
                      <a:schemeClr val="bg1">
                        <a:lumMod val="85000"/>
                      </a:schemeClr>
                    </a:solidFill>
                  </a:tcPr>
                </a:tc>
                <a:extLst>
                  <a:ext uri="{0D108BD9-81ED-4DB2-BD59-A6C34878D82A}">
                    <a16:rowId xmlns:a16="http://schemas.microsoft.com/office/drawing/2014/main" val="2833120485"/>
                  </a:ext>
                </a:extLst>
              </a:tr>
              <a:tr h="1452407">
                <a:tc>
                  <a:txBody>
                    <a:bodyPr/>
                    <a:lstStyle/>
                    <a:p>
                      <a:endParaRPr lang="tr-TR" dirty="0"/>
                    </a:p>
                  </a:txBody>
                  <a:tcPr>
                    <a:solidFill>
                      <a:schemeClr val="bg1">
                        <a:lumMod val="95000"/>
                      </a:schemeClr>
                    </a:solidFill>
                  </a:tcPr>
                </a:tc>
                <a:tc>
                  <a:txBody>
                    <a:bodyPr/>
                    <a:lstStyle/>
                    <a:p>
                      <a:endParaRPr lang="tr-TR" dirty="0"/>
                    </a:p>
                  </a:txBody>
                  <a:tcPr>
                    <a:solidFill>
                      <a:schemeClr val="bg1">
                        <a:lumMod val="95000"/>
                      </a:schemeClr>
                    </a:solidFill>
                  </a:tcPr>
                </a:tc>
                <a:tc>
                  <a:txBody>
                    <a:bodyPr/>
                    <a:lstStyle/>
                    <a:p>
                      <a:endParaRPr lang="tr-TR" dirty="0"/>
                    </a:p>
                  </a:txBody>
                  <a:tcPr>
                    <a:solidFill>
                      <a:schemeClr val="bg1">
                        <a:lumMod val="95000"/>
                      </a:schemeClr>
                    </a:solidFill>
                  </a:tcPr>
                </a:tc>
                <a:extLst>
                  <a:ext uri="{0D108BD9-81ED-4DB2-BD59-A6C34878D82A}">
                    <a16:rowId xmlns:a16="http://schemas.microsoft.com/office/drawing/2014/main" val="2974472328"/>
                  </a:ext>
                </a:extLst>
              </a:tr>
              <a:tr h="1452407">
                <a:tc>
                  <a:txBody>
                    <a:bodyPr/>
                    <a:lstStyle/>
                    <a:p>
                      <a:endParaRPr lang="tr-TR" dirty="0"/>
                    </a:p>
                  </a:txBody>
                  <a:tcPr>
                    <a:solidFill>
                      <a:schemeClr val="bg1">
                        <a:lumMod val="95000"/>
                      </a:schemeClr>
                    </a:solidFill>
                  </a:tcPr>
                </a:tc>
                <a:tc>
                  <a:txBody>
                    <a:bodyPr/>
                    <a:lstStyle/>
                    <a:p>
                      <a:endParaRPr lang="tr-TR" dirty="0"/>
                    </a:p>
                  </a:txBody>
                  <a:tcPr>
                    <a:solidFill>
                      <a:schemeClr val="bg1">
                        <a:lumMod val="95000"/>
                      </a:schemeClr>
                    </a:solidFill>
                  </a:tcPr>
                </a:tc>
                <a:tc>
                  <a:txBody>
                    <a:bodyPr/>
                    <a:lstStyle/>
                    <a:p>
                      <a:endParaRPr lang="tr-TR"/>
                    </a:p>
                  </a:txBody>
                  <a:tcPr>
                    <a:solidFill>
                      <a:schemeClr val="bg1">
                        <a:lumMod val="95000"/>
                      </a:schemeClr>
                    </a:solidFill>
                  </a:tcPr>
                </a:tc>
                <a:extLst>
                  <a:ext uri="{0D108BD9-81ED-4DB2-BD59-A6C34878D82A}">
                    <a16:rowId xmlns:a16="http://schemas.microsoft.com/office/drawing/2014/main" val="909980053"/>
                  </a:ext>
                </a:extLst>
              </a:tr>
              <a:tr h="1452407">
                <a:tc>
                  <a:txBody>
                    <a:bodyPr/>
                    <a:lstStyle/>
                    <a:p>
                      <a:endParaRPr lang="tr-TR"/>
                    </a:p>
                  </a:txBody>
                  <a:tcPr>
                    <a:solidFill>
                      <a:schemeClr val="bg1">
                        <a:lumMod val="95000"/>
                      </a:schemeClr>
                    </a:solidFill>
                  </a:tcPr>
                </a:tc>
                <a:tc>
                  <a:txBody>
                    <a:bodyPr/>
                    <a:lstStyle/>
                    <a:p>
                      <a:endParaRPr lang="tr-TR" dirty="0"/>
                    </a:p>
                  </a:txBody>
                  <a:tcPr>
                    <a:solidFill>
                      <a:schemeClr val="bg1">
                        <a:lumMod val="95000"/>
                      </a:schemeClr>
                    </a:solidFill>
                  </a:tcPr>
                </a:tc>
                <a:tc>
                  <a:txBody>
                    <a:bodyPr/>
                    <a:lstStyle/>
                    <a:p>
                      <a:endParaRPr lang="tr-TR" dirty="0"/>
                    </a:p>
                  </a:txBody>
                  <a:tcPr>
                    <a:solidFill>
                      <a:schemeClr val="bg1">
                        <a:lumMod val="95000"/>
                      </a:schemeClr>
                    </a:solidFill>
                  </a:tcPr>
                </a:tc>
                <a:extLst>
                  <a:ext uri="{0D108BD9-81ED-4DB2-BD59-A6C34878D82A}">
                    <a16:rowId xmlns:a16="http://schemas.microsoft.com/office/drawing/2014/main" val="1768491013"/>
                  </a:ext>
                </a:extLst>
              </a:tr>
            </a:tbl>
          </a:graphicData>
        </a:graphic>
      </p:graphicFrame>
      <p:sp>
        <p:nvSpPr>
          <p:cNvPr id="10" name="Metin kutusu 9">
            <a:extLst>
              <a:ext uri="{FF2B5EF4-FFF2-40B4-BE49-F238E27FC236}">
                <a16:creationId xmlns:a16="http://schemas.microsoft.com/office/drawing/2014/main" id="{91A4C16A-428C-453B-9D18-162952EFFB3E}"/>
              </a:ext>
            </a:extLst>
          </p:cNvPr>
          <p:cNvSpPr txBox="1"/>
          <p:nvPr/>
        </p:nvSpPr>
        <p:spPr>
          <a:xfrm>
            <a:off x="1124374" y="3351269"/>
            <a:ext cx="2420406" cy="369332"/>
          </a:xfrm>
          <a:prstGeom prst="rect">
            <a:avLst/>
          </a:prstGeom>
          <a:noFill/>
        </p:spPr>
        <p:txBody>
          <a:bodyPr wrap="none" rtlCol="0">
            <a:spAutoFit/>
          </a:bodyPr>
          <a:lstStyle/>
          <a:p>
            <a:r>
              <a:rPr lang="tr-TR" b="1" dirty="0"/>
              <a:t>T.C. ADALET BAKANLIĞI</a:t>
            </a:r>
          </a:p>
        </p:txBody>
      </p:sp>
      <p:sp>
        <p:nvSpPr>
          <p:cNvPr id="13" name="Metin kutusu 12">
            <a:extLst>
              <a:ext uri="{FF2B5EF4-FFF2-40B4-BE49-F238E27FC236}">
                <a16:creationId xmlns:a16="http://schemas.microsoft.com/office/drawing/2014/main" id="{47989CB2-084D-4A92-99D5-8A696B949FE3}"/>
              </a:ext>
            </a:extLst>
          </p:cNvPr>
          <p:cNvSpPr txBox="1"/>
          <p:nvPr/>
        </p:nvSpPr>
        <p:spPr>
          <a:xfrm>
            <a:off x="1119276" y="4845834"/>
            <a:ext cx="2430602" cy="369332"/>
          </a:xfrm>
          <a:prstGeom prst="rect">
            <a:avLst/>
          </a:prstGeom>
          <a:noFill/>
        </p:spPr>
        <p:txBody>
          <a:bodyPr wrap="none" rtlCol="0">
            <a:spAutoFit/>
          </a:bodyPr>
          <a:lstStyle/>
          <a:p>
            <a:r>
              <a:rPr lang="tr-TR" b="1" dirty="0"/>
              <a:t>T.C. İÇİŞLERİ BAKANLIĞI</a:t>
            </a:r>
          </a:p>
        </p:txBody>
      </p:sp>
      <p:sp>
        <p:nvSpPr>
          <p:cNvPr id="16" name="Metin kutusu 15">
            <a:extLst>
              <a:ext uri="{FF2B5EF4-FFF2-40B4-BE49-F238E27FC236}">
                <a16:creationId xmlns:a16="http://schemas.microsoft.com/office/drawing/2014/main" id="{A9B3C3C9-573A-4B4A-9941-C3ECC91CBB7F}"/>
              </a:ext>
            </a:extLst>
          </p:cNvPr>
          <p:cNvSpPr txBox="1"/>
          <p:nvPr/>
        </p:nvSpPr>
        <p:spPr>
          <a:xfrm>
            <a:off x="710535" y="6309759"/>
            <a:ext cx="3234796" cy="369332"/>
          </a:xfrm>
          <a:prstGeom prst="rect">
            <a:avLst/>
          </a:prstGeom>
          <a:noFill/>
        </p:spPr>
        <p:txBody>
          <a:bodyPr wrap="none" rtlCol="0">
            <a:spAutoFit/>
          </a:bodyPr>
          <a:lstStyle/>
          <a:p>
            <a:r>
              <a:rPr lang="tr-TR" b="1" dirty="0"/>
              <a:t>T.C. DİYANET İŞLERİ BAŞKANLIĞI</a:t>
            </a:r>
          </a:p>
        </p:txBody>
      </p:sp>
      <p:pic>
        <p:nvPicPr>
          <p:cNvPr id="5" name="Resim 4">
            <a:extLst>
              <a:ext uri="{FF2B5EF4-FFF2-40B4-BE49-F238E27FC236}">
                <a16:creationId xmlns:a16="http://schemas.microsoft.com/office/drawing/2014/main" id="{2F13054B-0797-4113-9782-2526ECECA8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7406" y="2343236"/>
            <a:ext cx="1014342" cy="1014342"/>
          </a:xfrm>
          <a:prstGeom prst="rect">
            <a:avLst/>
          </a:prstGeom>
        </p:spPr>
      </p:pic>
      <p:pic>
        <p:nvPicPr>
          <p:cNvPr id="7" name="Resim 6">
            <a:extLst>
              <a:ext uri="{FF2B5EF4-FFF2-40B4-BE49-F238E27FC236}">
                <a16:creationId xmlns:a16="http://schemas.microsoft.com/office/drawing/2014/main" id="{6D258A22-07A7-4E86-8DD8-D3CF557FA1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7406" y="3821067"/>
            <a:ext cx="1001054" cy="1001054"/>
          </a:xfrm>
          <a:prstGeom prst="rect">
            <a:avLst/>
          </a:prstGeom>
        </p:spPr>
      </p:pic>
      <p:pic>
        <p:nvPicPr>
          <p:cNvPr id="14" name="Resim 13">
            <a:extLst>
              <a:ext uri="{FF2B5EF4-FFF2-40B4-BE49-F238E27FC236}">
                <a16:creationId xmlns:a16="http://schemas.microsoft.com/office/drawing/2014/main" id="{6F4166F1-3A0D-41BA-A1C8-78166BE78B7E}"/>
              </a:ext>
            </a:extLst>
          </p:cNvPr>
          <p:cNvPicPr>
            <a:picLocks noChangeAspect="1"/>
          </p:cNvPicPr>
          <p:nvPr/>
        </p:nvPicPr>
        <p:blipFill rotWithShape="1">
          <a:blip r:embed="rId4">
            <a:extLst>
              <a:ext uri="{28A0092B-C50C-407E-A947-70E740481C1C}">
                <a14:useLocalDpi xmlns:a14="http://schemas.microsoft.com/office/drawing/2010/main" val="0"/>
              </a:ext>
            </a:extLst>
          </a:blip>
          <a:srcRect t="6395" b="2907"/>
          <a:stretch/>
        </p:blipFill>
        <p:spPr>
          <a:xfrm>
            <a:off x="1714247" y="5238879"/>
            <a:ext cx="1240659" cy="1101520"/>
          </a:xfrm>
          <a:prstGeom prst="rect">
            <a:avLst/>
          </a:prstGeom>
        </p:spPr>
      </p:pic>
      <p:sp>
        <p:nvSpPr>
          <p:cNvPr id="17" name="Metin kutusu 16">
            <a:extLst>
              <a:ext uri="{FF2B5EF4-FFF2-40B4-BE49-F238E27FC236}">
                <a16:creationId xmlns:a16="http://schemas.microsoft.com/office/drawing/2014/main" id="{ED6EBC54-EEF4-4925-8567-E3120164A40E}"/>
              </a:ext>
            </a:extLst>
          </p:cNvPr>
          <p:cNvSpPr txBox="1"/>
          <p:nvPr/>
        </p:nvSpPr>
        <p:spPr>
          <a:xfrm>
            <a:off x="4662488" y="2357429"/>
            <a:ext cx="4672012" cy="1323439"/>
          </a:xfrm>
          <a:prstGeom prst="rect">
            <a:avLst/>
          </a:prstGeom>
          <a:noFill/>
        </p:spPr>
        <p:txBody>
          <a:bodyPr wrap="square">
            <a:spAutoFit/>
          </a:bodyPr>
          <a:lstStyle/>
          <a:p>
            <a:pPr marL="342900" indent="-342900" algn="l">
              <a:buClr>
                <a:srgbClr val="FF0000"/>
              </a:buClr>
              <a:buFont typeface="Wingdings" panose="05000000000000000000" pitchFamily="2" charset="2"/>
              <a:buChar char="Ø"/>
            </a:pPr>
            <a:r>
              <a:rPr lang="tr-TR" sz="2000" b="1" u="none" strike="noStrike" baseline="0" dirty="0">
                <a:latin typeface="CaslonPro-Italic"/>
              </a:rPr>
              <a:t>Hakim ve savcıları görevlendirmek</a:t>
            </a:r>
          </a:p>
          <a:p>
            <a:pPr marL="342900" indent="-342900" algn="l">
              <a:buClr>
                <a:srgbClr val="FF0000"/>
              </a:buClr>
              <a:buFont typeface="Wingdings" panose="05000000000000000000" pitchFamily="2" charset="2"/>
              <a:buChar char="Ø"/>
            </a:pPr>
            <a:r>
              <a:rPr lang="tr-TR" sz="2000" b="1" u="none" strike="noStrike" baseline="0" dirty="0">
                <a:latin typeface="CaslonPro-Italic"/>
              </a:rPr>
              <a:t>Hukuki düzenlemeler yapmak</a:t>
            </a:r>
          </a:p>
          <a:p>
            <a:pPr marL="342900" indent="-342900" algn="l">
              <a:buClr>
                <a:srgbClr val="FF0000"/>
              </a:buClr>
              <a:buFont typeface="Wingdings" panose="05000000000000000000" pitchFamily="2" charset="2"/>
              <a:buChar char="Ø"/>
            </a:pPr>
            <a:r>
              <a:rPr lang="tr-TR" sz="2000" b="1" u="none" strike="noStrike" baseline="0" dirty="0">
                <a:latin typeface="CaslonPro-Italic"/>
              </a:rPr>
              <a:t>Anlaşmazlıkları çözmek</a:t>
            </a:r>
          </a:p>
          <a:p>
            <a:pPr marL="342900" indent="-342900" algn="l">
              <a:buClr>
                <a:srgbClr val="FF0000"/>
              </a:buClr>
              <a:buFont typeface="Wingdings" panose="05000000000000000000" pitchFamily="2" charset="2"/>
              <a:buChar char="Ø"/>
            </a:pPr>
            <a:r>
              <a:rPr lang="tr-TR" sz="2000" b="1" dirty="0">
                <a:latin typeface="CaslonPro-Italic"/>
              </a:rPr>
              <a:t>Suç işleyenlere yaptırım uygulamak</a:t>
            </a:r>
            <a:endParaRPr lang="tr-TR" sz="2000" b="1" dirty="0"/>
          </a:p>
        </p:txBody>
      </p:sp>
      <p:sp>
        <p:nvSpPr>
          <p:cNvPr id="18" name="Metin kutusu 17">
            <a:extLst>
              <a:ext uri="{FF2B5EF4-FFF2-40B4-BE49-F238E27FC236}">
                <a16:creationId xmlns:a16="http://schemas.microsoft.com/office/drawing/2014/main" id="{73353230-D369-4CA8-9FDC-70C8599946DA}"/>
              </a:ext>
            </a:extLst>
          </p:cNvPr>
          <p:cNvSpPr txBox="1"/>
          <p:nvPr/>
        </p:nvSpPr>
        <p:spPr>
          <a:xfrm>
            <a:off x="9462977" y="2357428"/>
            <a:ext cx="2469984" cy="1323439"/>
          </a:xfrm>
          <a:prstGeom prst="rect">
            <a:avLst/>
          </a:prstGeom>
          <a:noFill/>
        </p:spPr>
        <p:txBody>
          <a:bodyPr wrap="square">
            <a:spAutoFit/>
          </a:bodyPr>
          <a:lstStyle/>
          <a:p>
            <a:pPr marL="342900" indent="-342900" algn="l">
              <a:buClr>
                <a:srgbClr val="FF0000"/>
              </a:buClr>
              <a:buFont typeface="Wingdings" panose="05000000000000000000" pitchFamily="2" charset="2"/>
              <a:buChar char="Ø"/>
            </a:pPr>
            <a:r>
              <a:rPr lang="tr-TR" sz="2000" b="1" dirty="0">
                <a:latin typeface="CaslonPro-Italic"/>
              </a:rPr>
              <a:t>Adalet</a:t>
            </a:r>
            <a:endParaRPr lang="tr-TR" sz="2000" b="1" u="none" strike="noStrike" baseline="0" dirty="0">
              <a:latin typeface="CaslonPro-Italic"/>
            </a:endParaRPr>
          </a:p>
          <a:p>
            <a:pPr marL="342900" indent="-342900" algn="l">
              <a:buClr>
                <a:srgbClr val="FF0000"/>
              </a:buClr>
              <a:buFont typeface="Wingdings" panose="05000000000000000000" pitchFamily="2" charset="2"/>
              <a:buChar char="Ø"/>
            </a:pPr>
            <a:r>
              <a:rPr lang="tr-TR" sz="2000" b="1" dirty="0">
                <a:latin typeface="CaslonPro-Italic"/>
              </a:rPr>
              <a:t>Düzen</a:t>
            </a:r>
            <a:endParaRPr lang="tr-TR" sz="2000" b="1" u="none" strike="noStrike" baseline="0" dirty="0">
              <a:latin typeface="CaslonPro-Italic"/>
            </a:endParaRPr>
          </a:p>
          <a:p>
            <a:pPr marL="342900" indent="-342900" algn="l">
              <a:buClr>
                <a:srgbClr val="FF0000"/>
              </a:buClr>
              <a:buFont typeface="Wingdings" panose="05000000000000000000" pitchFamily="2" charset="2"/>
              <a:buChar char="Ø"/>
            </a:pPr>
            <a:r>
              <a:rPr lang="tr-TR" sz="2000" b="1" dirty="0">
                <a:latin typeface="CaslonPro-Italic"/>
              </a:rPr>
              <a:t>Hukuk</a:t>
            </a:r>
            <a:endParaRPr lang="tr-TR" sz="2000" b="1" u="none" strike="noStrike" baseline="0" dirty="0">
              <a:latin typeface="CaslonPro-Italic"/>
            </a:endParaRPr>
          </a:p>
          <a:p>
            <a:pPr marL="342900" indent="-342900" algn="l">
              <a:buClr>
                <a:srgbClr val="FF0000"/>
              </a:buClr>
              <a:buFont typeface="Wingdings" panose="05000000000000000000" pitchFamily="2" charset="2"/>
              <a:buChar char="Ø"/>
            </a:pPr>
            <a:r>
              <a:rPr lang="tr-TR" sz="2000" b="1" dirty="0">
                <a:latin typeface="CaslonPro-Italic"/>
              </a:rPr>
              <a:t>Yargılama</a:t>
            </a:r>
            <a:endParaRPr lang="tr-TR" sz="2000" b="1" dirty="0"/>
          </a:p>
        </p:txBody>
      </p:sp>
      <p:sp>
        <p:nvSpPr>
          <p:cNvPr id="19" name="Metin kutusu 18">
            <a:extLst>
              <a:ext uri="{FF2B5EF4-FFF2-40B4-BE49-F238E27FC236}">
                <a16:creationId xmlns:a16="http://schemas.microsoft.com/office/drawing/2014/main" id="{2AA89ABA-74E3-46F6-9D38-B22303606DC4}"/>
              </a:ext>
            </a:extLst>
          </p:cNvPr>
          <p:cNvSpPr txBox="1"/>
          <p:nvPr/>
        </p:nvSpPr>
        <p:spPr>
          <a:xfrm>
            <a:off x="4662488" y="3821067"/>
            <a:ext cx="4748212" cy="1323439"/>
          </a:xfrm>
          <a:prstGeom prst="rect">
            <a:avLst/>
          </a:prstGeom>
          <a:noFill/>
        </p:spPr>
        <p:txBody>
          <a:bodyPr wrap="square">
            <a:spAutoFit/>
          </a:bodyPr>
          <a:lstStyle/>
          <a:p>
            <a:pPr marL="342900" indent="-342900" algn="l">
              <a:buClr>
                <a:srgbClr val="FF0000"/>
              </a:buClr>
              <a:buFont typeface="Wingdings" panose="05000000000000000000" pitchFamily="2" charset="2"/>
              <a:buChar char="Ø"/>
            </a:pPr>
            <a:r>
              <a:rPr lang="tr-TR" sz="2000" b="1" u="none" strike="noStrike" baseline="0" dirty="0">
                <a:latin typeface="CaslonPro-Italic"/>
              </a:rPr>
              <a:t>İç güvenliği ve kıyı güvenliğini sağlamak</a:t>
            </a:r>
          </a:p>
          <a:p>
            <a:pPr marL="342900" indent="-342900" algn="l">
              <a:buClr>
                <a:srgbClr val="FF0000"/>
              </a:buClr>
              <a:buFont typeface="Wingdings" panose="05000000000000000000" pitchFamily="2" charset="2"/>
              <a:buChar char="Ø"/>
            </a:pPr>
            <a:r>
              <a:rPr lang="tr-TR" sz="2000" b="1" u="none" strike="noStrike" baseline="0" dirty="0">
                <a:latin typeface="CaslonPro-Italic"/>
              </a:rPr>
              <a:t>Suç işlemesini önlemek</a:t>
            </a:r>
          </a:p>
          <a:p>
            <a:pPr marL="342900" indent="-342900" algn="l">
              <a:buClr>
                <a:srgbClr val="FF0000"/>
              </a:buClr>
              <a:buFont typeface="Wingdings" panose="05000000000000000000" pitchFamily="2" charset="2"/>
              <a:buChar char="Ø"/>
            </a:pPr>
            <a:r>
              <a:rPr lang="tr-TR" sz="2000" b="1" u="none" strike="noStrike" baseline="0" dirty="0">
                <a:latin typeface="CaslonPro-Italic"/>
              </a:rPr>
              <a:t>Suçluları takip etmek ve yakalamak</a:t>
            </a:r>
          </a:p>
          <a:p>
            <a:pPr marL="342900" indent="-342900" algn="l">
              <a:buClr>
                <a:srgbClr val="FF0000"/>
              </a:buClr>
              <a:buFont typeface="Wingdings" panose="05000000000000000000" pitchFamily="2" charset="2"/>
              <a:buChar char="Ø"/>
            </a:pPr>
            <a:r>
              <a:rPr lang="tr-TR" sz="2000" b="1" dirty="0">
                <a:latin typeface="CaslonPro-Italic"/>
              </a:rPr>
              <a:t>Trafiğin denetlemesini yapmak</a:t>
            </a:r>
            <a:endParaRPr lang="tr-TR" sz="2000" b="1" dirty="0"/>
          </a:p>
        </p:txBody>
      </p:sp>
      <p:sp>
        <p:nvSpPr>
          <p:cNvPr id="20" name="Metin kutusu 19">
            <a:extLst>
              <a:ext uri="{FF2B5EF4-FFF2-40B4-BE49-F238E27FC236}">
                <a16:creationId xmlns:a16="http://schemas.microsoft.com/office/drawing/2014/main" id="{9ADE6088-D514-41F8-A706-E68AEC14EF01}"/>
              </a:ext>
            </a:extLst>
          </p:cNvPr>
          <p:cNvSpPr txBox="1"/>
          <p:nvPr/>
        </p:nvSpPr>
        <p:spPr>
          <a:xfrm>
            <a:off x="9462977" y="3821067"/>
            <a:ext cx="2469984" cy="1323439"/>
          </a:xfrm>
          <a:prstGeom prst="rect">
            <a:avLst/>
          </a:prstGeom>
          <a:noFill/>
        </p:spPr>
        <p:txBody>
          <a:bodyPr wrap="square">
            <a:spAutoFit/>
          </a:bodyPr>
          <a:lstStyle/>
          <a:p>
            <a:pPr marL="342900" indent="-342900" algn="l">
              <a:buClr>
                <a:srgbClr val="FF0000"/>
              </a:buClr>
              <a:buFont typeface="Wingdings" panose="05000000000000000000" pitchFamily="2" charset="2"/>
              <a:buChar char="Ø"/>
            </a:pPr>
            <a:r>
              <a:rPr lang="tr-TR" sz="2000" b="1" u="none" strike="noStrike" baseline="0" dirty="0">
                <a:latin typeface="CaslonPro-Italic"/>
              </a:rPr>
              <a:t>Güvenlik</a:t>
            </a:r>
          </a:p>
          <a:p>
            <a:pPr marL="342900" indent="-342900" algn="l">
              <a:buClr>
                <a:srgbClr val="FF0000"/>
              </a:buClr>
              <a:buFont typeface="Wingdings" panose="05000000000000000000" pitchFamily="2" charset="2"/>
              <a:buChar char="Ø"/>
            </a:pPr>
            <a:r>
              <a:rPr lang="tr-TR" sz="2000" b="1" u="none" strike="noStrike" baseline="0" dirty="0">
                <a:latin typeface="CaslonPro-Italic"/>
              </a:rPr>
              <a:t>Huzur</a:t>
            </a:r>
          </a:p>
          <a:p>
            <a:pPr marL="342900" indent="-342900" algn="l">
              <a:buClr>
                <a:srgbClr val="FF0000"/>
              </a:buClr>
              <a:buFont typeface="Wingdings" panose="05000000000000000000" pitchFamily="2" charset="2"/>
              <a:buChar char="Ø"/>
            </a:pPr>
            <a:r>
              <a:rPr lang="tr-TR" sz="2000" b="1" dirty="0">
                <a:latin typeface="CaslonPro-Italic"/>
              </a:rPr>
              <a:t>Trafik</a:t>
            </a:r>
            <a:endParaRPr lang="tr-TR" sz="2000" b="1" u="none" strike="noStrike" baseline="0" dirty="0">
              <a:latin typeface="CaslonPro-Italic"/>
            </a:endParaRPr>
          </a:p>
          <a:p>
            <a:pPr marL="342900" indent="-342900" algn="l">
              <a:buClr>
                <a:srgbClr val="FF0000"/>
              </a:buClr>
              <a:buFont typeface="Wingdings" panose="05000000000000000000" pitchFamily="2" charset="2"/>
              <a:buChar char="Ø"/>
            </a:pPr>
            <a:r>
              <a:rPr lang="tr-TR" sz="2000" b="1" dirty="0">
                <a:latin typeface="CaslonPro-Italic"/>
              </a:rPr>
              <a:t>Suç önleme</a:t>
            </a:r>
            <a:endParaRPr lang="tr-TR" sz="2000" b="1" dirty="0"/>
          </a:p>
        </p:txBody>
      </p:sp>
      <p:sp>
        <p:nvSpPr>
          <p:cNvPr id="21" name="Metin kutusu 20">
            <a:extLst>
              <a:ext uri="{FF2B5EF4-FFF2-40B4-BE49-F238E27FC236}">
                <a16:creationId xmlns:a16="http://schemas.microsoft.com/office/drawing/2014/main" id="{C9A3FFB3-1E38-40F3-9FD4-3010B3FDCB17}"/>
              </a:ext>
            </a:extLst>
          </p:cNvPr>
          <p:cNvSpPr txBox="1"/>
          <p:nvPr/>
        </p:nvSpPr>
        <p:spPr>
          <a:xfrm>
            <a:off x="4662488" y="5284705"/>
            <a:ext cx="4748212" cy="1323439"/>
          </a:xfrm>
          <a:prstGeom prst="rect">
            <a:avLst/>
          </a:prstGeom>
          <a:noFill/>
        </p:spPr>
        <p:txBody>
          <a:bodyPr wrap="square">
            <a:spAutoFit/>
          </a:bodyPr>
          <a:lstStyle/>
          <a:p>
            <a:pPr marL="342900" indent="-342900" algn="l">
              <a:buClr>
                <a:srgbClr val="FF0000"/>
              </a:buClr>
              <a:buFont typeface="Wingdings" panose="05000000000000000000" pitchFamily="2" charset="2"/>
              <a:buChar char="Ø"/>
            </a:pPr>
            <a:r>
              <a:rPr lang="tr-TR" sz="2000" b="1" u="none" strike="noStrike" baseline="0" dirty="0">
                <a:latin typeface="CaslonPro-Italic"/>
              </a:rPr>
              <a:t>İslam dini ile ilgili eserler hazırlamak</a:t>
            </a:r>
          </a:p>
          <a:p>
            <a:pPr marL="342900" indent="-342900" algn="l">
              <a:buClr>
                <a:srgbClr val="FF0000"/>
              </a:buClr>
              <a:buFont typeface="Wingdings" panose="05000000000000000000" pitchFamily="2" charset="2"/>
              <a:buChar char="Ø"/>
            </a:pPr>
            <a:r>
              <a:rPr lang="tr-TR" sz="2000" b="1" u="none" strike="noStrike" baseline="0" dirty="0">
                <a:latin typeface="CaslonPro-Italic"/>
              </a:rPr>
              <a:t>Fetva vermek</a:t>
            </a:r>
          </a:p>
          <a:p>
            <a:pPr marL="342900" indent="-342900" algn="l">
              <a:buClr>
                <a:srgbClr val="FF0000"/>
              </a:buClr>
              <a:buFont typeface="Wingdings" panose="05000000000000000000" pitchFamily="2" charset="2"/>
              <a:buChar char="Ø"/>
            </a:pPr>
            <a:r>
              <a:rPr lang="tr-TR" sz="2000" b="1" u="none" strike="noStrike" baseline="0" dirty="0">
                <a:latin typeface="CaslonPro-Italic"/>
              </a:rPr>
              <a:t>İbadethaneleri takip etmek</a:t>
            </a:r>
          </a:p>
          <a:p>
            <a:pPr marL="342900" indent="-342900" algn="l">
              <a:buClr>
                <a:srgbClr val="FF0000"/>
              </a:buClr>
              <a:buFont typeface="Wingdings" panose="05000000000000000000" pitchFamily="2" charset="2"/>
              <a:buChar char="Ø"/>
            </a:pPr>
            <a:r>
              <a:rPr lang="tr-TR" sz="2000" b="1" dirty="0">
                <a:latin typeface="CaslonPro-Italic"/>
              </a:rPr>
              <a:t>Din eğitimi konusunda destek sağlamak</a:t>
            </a:r>
            <a:endParaRPr lang="tr-TR" sz="2000" b="1" dirty="0"/>
          </a:p>
        </p:txBody>
      </p:sp>
      <p:sp>
        <p:nvSpPr>
          <p:cNvPr id="23" name="Metin kutusu 22">
            <a:extLst>
              <a:ext uri="{FF2B5EF4-FFF2-40B4-BE49-F238E27FC236}">
                <a16:creationId xmlns:a16="http://schemas.microsoft.com/office/drawing/2014/main" id="{7D2A76CC-298A-4CBB-B4B1-9FA82F861D6A}"/>
              </a:ext>
            </a:extLst>
          </p:cNvPr>
          <p:cNvSpPr txBox="1"/>
          <p:nvPr/>
        </p:nvSpPr>
        <p:spPr>
          <a:xfrm>
            <a:off x="9462977" y="5284705"/>
            <a:ext cx="2469984" cy="1323439"/>
          </a:xfrm>
          <a:prstGeom prst="rect">
            <a:avLst/>
          </a:prstGeom>
          <a:noFill/>
        </p:spPr>
        <p:txBody>
          <a:bodyPr wrap="square">
            <a:spAutoFit/>
          </a:bodyPr>
          <a:lstStyle/>
          <a:p>
            <a:pPr marL="342900" indent="-342900" algn="l">
              <a:buClr>
                <a:srgbClr val="FF0000"/>
              </a:buClr>
              <a:buFont typeface="Wingdings" panose="05000000000000000000" pitchFamily="2" charset="2"/>
              <a:buChar char="Ø"/>
            </a:pPr>
            <a:r>
              <a:rPr lang="tr-TR" sz="2000" b="1" u="none" strike="noStrike" baseline="0" dirty="0">
                <a:latin typeface="CaslonPro-Italic"/>
              </a:rPr>
              <a:t>İslam</a:t>
            </a:r>
          </a:p>
          <a:p>
            <a:pPr marL="342900" indent="-342900" algn="l">
              <a:buClr>
                <a:srgbClr val="FF0000"/>
              </a:buClr>
              <a:buFont typeface="Wingdings" panose="05000000000000000000" pitchFamily="2" charset="2"/>
              <a:buChar char="Ø"/>
            </a:pPr>
            <a:r>
              <a:rPr lang="tr-TR" sz="2000" b="1" dirty="0">
                <a:latin typeface="CaslonPro-Italic"/>
              </a:rPr>
              <a:t>Ahlak</a:t>
            </a:r>
            <a:endParaRPr lang="tr-TR" sz="2000" b="1" u="none" strike="noStrike" baseline="0" dirty="0">
              <a:latin typeface="CaslonPro-Italic"/>
            </a:endParaRPr>
          </a:p>
          <a:p>
            <a:pPr marL="342900" indent="-342900" algn="l">
              <a:buClr>
                <a:srgbClr val="FF0000"/>
              </a:buClr>
              <a:buFont typeface="Wingdings" panose="05000000000000000000" pitchFamily="2" charset="2"/>
              <a:buChar char="Ø"/>
            </a:pPr>
            <a:r>
              <a:rPr lang="tr-TR" sz="2000" b="1" dirty="0">
                <a:latin typeface="CaslonPro-Italic"/>
              </a:rPr>
              <a:t>İbadet</a:t>
            </a:r>
            <a:endParaRPr lang="tr-TR" sz="2000" b="1" u="none" strike="noStrike" baseline="0" dirty="0">
              <a:latin typeface="CaslonPro-Italic"/>
            </a:endParaRPr>
          </a:p>
          <a:p>
            <a:pPr marL="342900" indent="-342900" algn="l">
              <a:buClr>
                <a:srgbClr val="FF0000"/>
              </a:buClr>
              <a:buFont typeface="Wingdings" panose="05000000000000000000" pitchFamily="2" charset="2"/>
              <a:buChar char="Ø"/>
            </a:pPr>
            <a:r>
              <a:rPr lang="tr-TR" sz="2000" b="1" dirty="0">
                <a:latin typeface="CaslonPro-Italic"/>
              </a:rPr>
              <a:t>Fetva</a:t>
            </a:r>
            <a:endParaRPr lang="tr-TR" sz="2000" b="1" dirty="0"/>
          </a:p>
        </p:txBody>
      </p:sp>
    </p:spTree>
    <p:extLst>
      <p:ext uri="{BB962C8B-B14F-4D97-AF65-F5344CB8AC3E}">
        <p14:creationId xmlns:p14="http://schemas.microsoft.com/office/powerpoint/2010/main" val="3255923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6" grpId="0"/>
      <p:bldP spid="17" grpId="0"/>
      <p:bldP spid="18" grpId="0"/>
      <p:bldP spid="19" grpId="0"/>
      <p:bldP spid="20" grpId="0"/>
      <p:bldP spid="21"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01491CF7-8B2D-4550-9918-2F91BCC68B7F}"/>
              </a:ext>
            </a:extLst>
          </p:cNvPr>
          <p:cNvSpPr txBox="1"/>
          <p:nvPr/>
        </p:nvSpPr>
        <p:spPr>
          <a:xfrm>
            <a:off x="230778" y="803578"/>
            <a:ext cx="7287380" cy="584775"/>
          </a:xfrm>
          <a:prstGeom prst="rect">
            <a:avLst/>
          </a:prstGeom>
          <a:noFill/>
        </p:spPr>
        <p:txBody>
          <a:bodyPr wrap="none" rtlCol="0">
            <a:spAutoFit/>
          </a:bodyPr>
          <a:lstStyle/>
          <a:p>
            <a:r>
              <a:rPr lang="tr-TR" sz="2800" b="1" dirty="0">
                <a:solidFill>
                  <a:srgbClr val="FF0000"/>
                </a:solidFill>
                <a:latin typeface="Arial Black" panose="020B0A04020102020204" pitchFamily="34" charset="0"/>
              </a:rPr>
              <a:t>Anayasadan Gelen Güç </a:t>
            </a:r>
            <a:r>
              <a:rPr lang="tr-TR" sz="3200" b="1" dirty="0">
                <a:solidFill>
                  <a:srgbClr val="FF0000"/>
                </a:solidFill>
                <a:latin typeface="Arial Black" panose="020B0A04020102020204" pitchFamily="34" charset="0"/>
              </a:rPr>
              <a:t>Konu Özeti</a:t>
            </a:r>
            <a:endParaRPr lang="tr-TR" sz="2800" b="1" dirty="0">
              <a:solidFill>
                <a:srgbClr val="FF0000"/>
              </a:solidFill>
              <a:latin typeface="Arial Black" panose="020B0A04020102020204" pitchFamily="34" charset="0"/>
            </a:endParaRPr>
          </a:p>
        </p:txBody>
      </p:sp>
      <p:sp>
        <p:nvSpPr>
          <p:cNvPr id="9" name="Metin kutusu 8">
            <a:extLst>
              <a:ext uri="{FF2B5EF4-FFF2-40B4-BE49-F238E27FC236}">
                <a16:creationId xmlns:a16="http://schemas.microsoft.com/office/drawing/2014/main" id="{F49302D7-047D-4E97-B585-B0E658F0765A}"/>
              </a:ext>
            </a:extLst>
          </p:cNvPr>
          <p:cNvSpPr txBox="1"/>
          <p:nvPr/>
        </p:nvSpPr>
        <p:spPr>
          <a:xfrm>
            <a:off x="298425" y="1567306"/>
            <a:ext cx="11591443" cy="1569660"/>
          </a:xfrm>
          <a:prstGeom prst="rect">
            <a:avLst/>
          </a:prstGeom>
          <a:noFill/>
        </p:spPr>
        <p:txBody>
          <a:bodyPr wrap="none" rtlCol="0">
            <a:spAutoFit/>
          </a:bodyPr>
          <a:lstStyle/>
          <a:p>
            <a:pPr marL="342900" indent="-342900">
              <a:buClr>
                <a:srgbClr val="FF0000"/>
              </a:buClr>
              <a:buFont typeface="Wingdings" panose="05000000000000000000" pitchFamily="2" charset="2"/>
              <a:buChar char="Ø"/>
            </a:pPr>
            <a:r>
              <a:rPr lang="tr-TR" sz="2400" dirty="0"/>
              <a:t>Kurallar konusunda bir ilçedeki okullar ilçenin milli eğitim müdürlüğüne, bir ildeki ilçe</a:t>
            </a:r>
            <a:br>
              <a:rPr lang="tr-TR" sz="2400" dirty="0"/>
            </a:br>
            <a:r>
              <a:rPr lang="tr-TR" sz="2400" dirty="0"/>
              <a:t>milli eğitim müdürlükleri il milli eğitim müdürlüğüne, il milli eğitim müdürlükleri Milli</a:t>
            </a:r>
            <a:br>
              <a:rPr lang="tr-TR" sz="2400" dirty="0"/>
            </a:br>
            <a:r>
              <a:rPr lang="tr-TR" sz="2400" dirty="0"/>
              <a:t>Eğitim Bakanlığına, milli eğitim bakanlığı TBMM’ye, kanunları yapan TBMM de Anayasaya</a:t>
            </a:r>
            <a:br>
              <a:rPr lang="tr-TR" sz="2400" dirty="0"/>
            </a:br>
            <a:r>
              <a:rPr lang="tr-TR" sz="2400" dirty="0"/>
              <a:t>bağlıdır.</a:t>
            </a:r>
          </a:p>
        </p:txBody>
      </p:sp>
      <p:sp>
        <p:nvSpPr>
          <p:cNvPr id="8" name="Dikdörtgen 7">
            <a:extLst>
              <a:ext uri="{FF2B5EF4-FFF2-40B4-BE49-F238E27FC236}">
                <a16:creationId xmlns:a16="http://schemas.microsoft.com/office/drawing/2014/main" id="{E7B80614-D4B7-42E0-BCCA-0C78C35FB4A1}"/>
              </a:ext>
            </a:extLst>
          </p:cNvPr>
          <p:cNvSpPr/>
          <p:nvPr/>
        </p:nvSpPr>
        <p:spPr>
          <a:xfrm>
            <a:off x="0" y="0"/>
            <a:ext cx="12192000" cy="624625"/>
          </a:xfrm>
          <a:prstGeom prst="rect">
            <a:avLst/>
          </a:prstGeom>
          <a:gradFill flip="none" rotWithShape="1">
            <a:gsLst>
              <a:gs pos="0">
                <a:srgbClr val="FFCCFF">
                  <a:shade val="30000"/>
                  <a:satMod val="115000"/>
                </a:srgbClr>
              </a:gs>
              <a:gs pos="50000">
                <a:srgbClr val="FFCCFF">
                  <a:shade val="67500"/>
                  <a:satMod val="115000"/>
                </a:srgbClr>
              </a:gs>
              <a:gs pos="100000">
                <a:srgbClr val="FFCCFF">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ANAYASADAN GELEN GÜÇ</a:t>
            </a:r>
          </a:p>
        </p:txBody>
      </p:sp>
      <p:sp>
        <p:nvSpPr>
          <p:cNvPr id="10" name="Metin kutusu 9">
            <a:extLst>
              <a:ext uri="{FF2B5EF4-FFF2-40B4-BE49-F238E27FC236}">
                <a16:creationId xmlns:a16="http://schemas.microsoft.com/office/drawing/2014/main" id="{4B021E68-2C48-455D-A1C9-2546E2146152}"/>
              </a:ext>
            </a:extLst>
          </p:cNvPr>
          <p:cNvSpPr txBox="1"/>
          <p:nvPr/>
        </p:nvSpPr>
        <p:spPr>
          <a:xfrm>
            <a:off x="298425" y="3315919"/>
            <a:ext cx="11069377" cy="1200329"/>
          </a:xfrm>
          <a:prstGeom prst="rect">
            <a:avLst/>
          </a:prstGeom>
          <a:noFill/>
        </p:spPr>
        <p:txBody>
          <a:bodyPr wrap="none" rtlCol="0">
            <a:spAutoFit/>
          </a:bodyPr>
          <a:lstStyle/>
          <a:p>
            <a:pPr marL="342900" indent="-342900">
              <a:buClr>
                <a:srgbClr val="FF0000"/>
              </a:buClr>
              <a:buFont typeface="Wingdings" panose="05000000000000000000" pitchFamily="2" charset="2"/>
              <a:buChar char="Ø"/>
            </a:pPr>
            <a:r>
              <a:rPr lang="tr-TR" sz="2400" dirty="0"/>
              <a:t>Ülkendeki her bir konu için var olan disiplinler, yönetmelikler, kanunlar, kararnameler</a:t>
            </a:r>
            <a:br>
              <a:rPr lang="tr-TR" sz="2400" dirty="0"/>
            </a:br>
            <a:r>
              <a:rPr lang="tr-TR" sz="2400" dirty="0"/>
              <a:t>en nihayetinde Anayasaya uygun olmak zorundadır. Bu sebeple anayasa bir devletin</a:t>
            </a:r>
            <a:br>
              <a:rPr lang="tr-TR" sz="2400" dirty="0"/>
            </a:br>
            <a:r>
              <a:rPr lang="tr-TR" sz="2400" dirty="0"/>
              <a:t>düzeninin bel kemiğini oluşturan kanunlar toplamıdır.</a:t>
            </a:r>
          </a:p>
        </p:txBody>
      </p:sp>
      <p:sp>
        <p:nvSpPr>
          <p:cNvPr id="11" name="Metin kutusu 10">
            <a:extLst>
              <a:ext uri="{FF2B5EF4-FFF2-40B4-BE49-F238E27FC236}">
                <a16:creationId xmlns:a16="http://schemas.microsoft.com/office/drawing/2014/main" id="{48D706C9-8606-4935-B80A-0936BE40B5BD}"/>
              </a:ext>
            </a:extLst>
          </p:cNvPr>
          <p:cNvSpPr txBox="1"/>
          <p:nvPr/>
        </p:nvSpPr>
        <p:spPr>
          <a:xfrm>
            <a:off x="298425" y="4695201"/>
            <a:ext cx="11009361" cy="1200329"/>
          </a:xfrm>
          <a:prstGeom prst="rect">
            <a:avLst/>
          </a:prstGeom>
          <a:noFill/>
        </p:spPr>
        <p:txBody>
          <a:bodyPr wrap="none" rtlCol="0">
            <a:spAutoFit/>
          </a:bodyPr>
          <a:lstStyle/>
          <a:p>
            <a:pPr marL="342900" indent="-342900">
              <a:buClr>
                <a:srgbClr val="FF0000"/>
              </a:buClr>
              <a:buFont typeface="Wingdings" panose="05000000000000000000" pitchFamily="2" charset="2"/>
              <a:buChar char="Ø"/>
            </a:pPr>
            <a:r>
              <a:rPr lang="tr-TR" sz="2400" dirty="0"/>
              <a:t>Bir ülkede, o ülkenin yöneticileri de dahil, herkesin dikkate almak zorunda olduğu bir</a:t>
            </a:r>
            <a:br>
              <a:rPr lang="tr-TR" sz="2400" dirty="0"/>
            </a:br>
            <a:r>
              <a:rPr lang="tr-TR" sz="2400" dirty="0"/>
              <a:t>anayasanın olması o ülkede kalıcı bir düzenin olmasını sağlar, yönetenleri keyfi </a:t>
            </a:r>
            <a:br>
              <a:rPr lang="tr-TR" sz="2400" dirty="0"/>
            </a:br>
            <a:r>
              <a:rPr lang="tr-TR" sz="2400" dirty="0"/>
              <a:t>davranışlarda bulunmaktan alıkoyar.</a:t>
            </a:r>
          </a:p>
        </p:txBody>
      </p:sp>
    </p:spTree>
    <p:extLst>
      <p:ext uri="{BB962C8B-B14F-4D97-AF65-F5344CB8AC3E}">
        <p14:creationId xmlns:p14="http://schemas.microsoft.com/office/powerpoint/2010/main" val="2702763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ikdörtgen 17">
            <a:extLst>
              <a:ext uri="{FF2B5EF4-FFF2-40B4-BE49-F238E27FC236}">
                <a16:creationId xmlns:a16="http://schemas.microsoft.com/office/drawing/2014/main" id="{D7AF6599-E056-4650-9E20-1A92D8AB54C4}"/>
              </a:ext>
            </a:extLst>
          </p:cNvPr>
          <p:cNvSpPr/>
          <p:nvPr/>
        </p:nvSpPr>
        <p:spPr>
          <a:xfrm>
            <a:off x="1694474" y="2505670"/>
            <a:ext cx="8803051" cy="923330"/>
          </a:xfrm>
          <a:prstGeom prst="rect">
            <a:avLst/>
          </a:prstGeom>
          <a:noFill/>
          <a:effectLst>
            <a:outerShdw blurRad="152400" dist="317500" dir="5400000" sx="90000" sy="-19000" rotWithShape="0">
              <a:prstClr val="black">
                <a:alpha val="15000"/>
              </a:prstClr>
            </a:outerShdw>
          </a:effectLst>
          <a:scene3d>
            <a:camera prst="orthographicFront"/>
            <a:lightRig rig="threePt" dir="t"/>
          </a:scene3d>
          <a:sp3d>
            <a:bevelT w="139700" prst="cross"/>
          </a:sp3d>
        </p:spPr>
        <p:txBody>
          <a:bodyPr wrap="none" lIns="91440" tIns="45720" rIns="91440" bIns="45720">
            <a:spAutoFit/>
          </a:bodyPr>
          <a:lstStyle/>
          <a:p>
            <a:r>
              <a:rPr lang="tr-TR" sz="5400" b="1" dirty="0">
                <a:latin typeface="Cambria" panose="02040503050406030204" pitchFamily="18" charset="0"/>
                <a:ea typeface="Cambria" panose="02040503050406030204" pitchFamily="18" charset="0"/>
              </a:rPr>
              <a:t>Konumuz tamamlanmıştır. </a:t>
            </a:r>
          </a:p>
        </p:txBody>
      </p:sp>
    </p:spTree>
    <p:extLst>
      <p:ext uri="{BB962C8B-B14F-4D97-AF65-F5344CB8AC3E}">
        <p14:creationId xmlns:p14="http://schemas.microsoft.com/office/powerpoint/2010/main" val="266183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72D5FC85-5A19-4BC0-907B-A888D2611CB8}"/>
              </a:ext>
            </a:extLst>
          </p:cNvPr>
          <p:cNvSpPr/>
          <p:nvPr/>
        </p:nvSpPr>
        <p:spPr>
          <a:xfrm>
            <a:off x="0" y="0"/>
            <a:ext cx="12192000"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76288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7A4748F1-1A2E-4616-AA6B-E6F56DECB15E}"/>
              </a:ext>
            </a:extLst>
          </p:cNvPr>
          <p:cNvSpPr txBox="1"/>
          <p:nvPr/>
        </p:nvSpPr>
        <p:spPr>
          <a:xfrm>
            <a:off x="230778" y="803578"/>
            <a:ext cx="2217274" cy="523220"/>
          </a:xfrm>
          <a:prstGeom prst="rect">
            <a:avLst/>
          </a:prstGeom>
          <a:noFill/>
        </p:spPr>
        <p:txBody>
          <a:bodyPr wrap="none" rtlCol="0">
            <a:spAutoFit/>
          </a:bodyPr>
          <a:lstStyle/>
          <a:p>
            <a:r>
              <a:rPr lang="tr-TR" sz="2800" b="1" dirty="0">
                <a:solidFill>
                  <a:srgbClr val="FF0000"/>
                </a:solidFill>
                <a:latin typeface="Arial Black" panose="020B0A04020102020204" pitchFamily="34" charset="0"/>
              </a:rPr>
              <a:t>Kavramlar</a:t>
            </a:r>
          </a:p>
        </p:txBody>
      </p:sp>
      <p:sp>
        <p:nvSpPr>
          <p:cNvPr id="8" name="Dikdörtgen 7">
            <a:extLst>
              <a:ext uri="{FF2B5EF4-FFF2-40B4-BE49-F238E27FC236}">
                <a16:creationId xmlns:a16="http://schemas.microsoft.com/office/drawing/2014/main" id="{9AA6CEE7-9065-4DB8-B81C-6038E03694DF}"/>
              </a:ext>
            </a:extLst>
          </p:cNvPr>
          <p:cNvSpPr/>
          <p:nvPr/>
        </p:nvSpPr>
        <p:spPr>
          <a:xfrm>
            <a:off x="2058473" y="2300473"/>
            <a:ext cx="2331076" cy="523220"/>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LAİK</a:t>
            </a:r>
          </a:p>
        </p:txBody>
      </p:sp>
      <p:sp>
        <p:nvSpPr>
          <p:cNvPr id="9" name="Dikdörtgen 8">
            <a:extLst>
              <a:ext uri="{FF2B5EF4-FFF2-40B4-BE49-F238E27FC236}">
                <a16:creationId xmlns:a16="http://schemas.microsoft.com/office/drawing/2014/main" id="{17E8CB73-6FA7-41CA-8FAB-62D7D778E53D}"/>
              </a:ext>
            </a:extLst>
          </p:cNvPr>
          <p:cNvSpPr/>
          <p:nvPr/>
        </p:nvSpPr>
        <p:spPr>
          <a:xfrm>
            <a:off x="7828207" y="3352524"/>
            <a:ext cx="2331076" cy="523220"/>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MANEVİ</a:t>
            </a:r>
          </a:p>
        </p:txBody>
      </p:sp>
      <p:sp>
        <p:nvSpPr>
          <p:cNvPr id="28" name="Dikdörtgen 27">
            <a:extLst>
              <a:ext uri="{FF2B5EF4-FFF2-40B4-BE49-F238E27FC236}">
                <a16:creationId xmlns:a16="http://schemas.microsoft.com/office/drawing/2014/main" id="{14E179B2-01B1-4790-ADE8-1825698DC721}"/>
              </a:ext>
            </a:extLst>
          </p:cNvPr>
          <p:cNvSpPr/>
          <p:nvPr/>
        </p:nvSpPr>
        <p:spPr>
          <a:xfrm>
            <a:off x="0" y="0"/>
            <a:ext cx="12192000" cy="624625"/>
          </a:xfrm>
          <a:prstGeom prst="rect">
            <a:avLst/>
          </a:prstGeom>
          <a:gradFill flip="none" rotWithShape="1">
            <a:gsLst>
              <a:gs pos="0">
                <a:srgbClr val="FFCCFF">
                  <a:shade val="30000"/>
                  <a:satMod val="115000"/>
                </a:srgbClr>
              </a:gs>
              <a:gs pos="50000">
                <a:srgbClr val="FFCCFF">
                  <a:shade val="67500"/>
                  <a:satMod val="115000"/>
                </a:srgbClr>
              </a:gs>
              <a:gs pos="100000">
                <a:srgbClr val="FFCCFF">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ANAYASADAN GELEN GÜÇ</a:t>
            </a:r>
          </a:p>
        </p:txBody>
      </p:sp>
      <p:sp>
        <p:nvSpPr>
          <p:cNvPr id="6" name="Dikdörtgen 5">
            <a:extLst>
              <a:ext uri="{FF2B5EF4-FFF2-40B4-BE49-F238E27FC236}">
                <a16:creationId xmlns:a16="http://schemas.microsoft.com/office/drawing/2014/main" id="{65747287-8CF4-4251-A987-AA155DC137BD}"/>
              </a:ext>
            </a:extLst>
          </p:cNvPr>
          <p:cNvSpPr/>
          <p:nvPr/>
        </p:nvSpPr>
        <p:spPr>
          <a:xfrm>
            <a:off x="7828207" y="2300473"/>
            <a:ext cx="2331076" cy="523220"/>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HUKUK DEVLETİ</a:t>
            </a:r>
          </a:p>
        </p:txBody>
      </p:sp>
      <p:sp>
        <p:nvSpPr>
          <p:cNvPr id="7" name="Dikdörtgen 6">
            <a:extLst>
              <a:ext uri="{FF2B5EF4-FFF2-40B4-BE49-F238E27FC236}">
                <a16:creationId xmlns:a16="http://schemas.microsoft.com/office/drawing/2014/main" id="{CD16978C-9102-47D9-A5BB-79C758D1DC04}"/>
              </a:ext>
            </a:extLst>
          </p:cNvPr>
          <p:cNvSpPr/>
          <p:nvPr/>
        </p:nvSpPr>
        <p:spPr>
          <a:xfrm>
            <a:off x="4943340" y="3355744"/>
            <a:ext cx="2331076" cy="523220"/>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HÜRRİYET</a:t>
            </a:r>
          </a:p>
        </p:txBody>
      </p:sp>
      <p:sp>
        <p:nvSpPr>
          <p:cNvPr id="10" name="Dikdörtgen 9">
            <a:extLst>
              <a:ext uri="{FF2B5EF4-FFF2-40B4-BE49-F238E27FC236}">
                <a16:creationId xmlns:a16="http://schemas.microsoft.com/office/drawing/2014/main" id="{FA2AE353-1473-4634-8EE6-25BCB4044336}"/>
              </a:ext>
            </a:extLst>
          </p:cNvPr>
          <p:cNvSpPr/>
          <p:nvPr/>
        </p:nvSpPr>
        <p:spPr>
          <a:xfrm>
            <a:off x="4943340" y="2300473"/>
            <a:ext cx="2331076" cy="523220"/>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SOSYAL DEVLET</a:t>
            </a:r>
          </a:p>
        </p:txBody>
      </p:sp>
      <p:sp>
        <p:nvSpPr>
          <p:cNvPr id="11" name="Dikdörtgen 10">
            <a:extLst>
              <a:ext uri="{FF2B5EF4-FFF2-40B4-BE49-F238E27FC236}">
                <a16:creationId xmlns:a16="http://schemas.microsoft.com/office/drawing/2014/main" id="{ABEBA3C0-C877-42EE-B960-12B02EF67085}"/>
              </a:ext>
            </a:extLst>
          </p:cNvPr>
          <p:cNvSpPr/>
          <p:nvPr/>
        </p:nvSpPr>
        <p:spPr>
          <a:xfrm>
            <a:off x="2058473" y="3352524"/>
            <a:ext cx="2331076" cy="523220"/>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REFAH</a:t>
            </a:r>
          </a:p>
        </p:txBody>
      </p:sp>
      <p:sp>
        <p:nvSpPr>
          <p:cNvPr id="12" name="Dikdörtgen 11">
            <a:extLst>
              <a:ext uri="{FF2B5EF4-FFF2-40B4-BE49-F238E27FC236}">
                <a16:creationId xmlns:a16="http://schemas.microsoft.com/office/drawing/2014/main" id="{2CF78947-98CC-498D-8DDA-C7498C390DE2}"/>
              </a:ext>
            </a:extLst>
          </p:cNvPr>
          <p:cNvSpPr/>
          <p:nvPr/>
        </p:nvSpPr>
        <p:spPr>
          <a:xfrm>
            <a:off x="7828207" y="4404575"/>
            <a:ext cx="2331076" cy="523220"/>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YARGI</a:t>
            </a:r>
          </a:p>
        </p:txBody>
      </p:sp>
      <p:sp>
        <p:nvSpPr>
          <p:cNvPr id="13" name="Dikdörtgen 12">
            <a:extLst>
              <a:ext uri="{FF2B5EF4-FFF2-40B4-BE49-F238E27FC236}">
                <a16:creationId xmlns:a16="http://schemas.microsoft.com/office/drawing/2014/main" id="{0833CDEB-2D99-4504-9D9A-DB0443C3E7A8}"/>
              </a:ext>
            </a:extLst>
          </p:cNvPr>
          <p:cNvSpPr/>
          <p:nvPr/>
        </p:nvSpPr>
        <p:spPr>
          <a:xfrm>
            <a:off x="4943340" y="4407795"/>
            <a:ext cx="2331076" cy="523220"/>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YÜRÜTME</a:t>
            </a:r>
          </a:p>
        </p:txBody>
      </p:sp>
      <p:sp>
        <p:nvSpPr>
          <p:cNvPr id="14" name="Dikdörtgen 13">
            <a:extLst>
              <a:ext uri="{FF2B5EF4-FFF2-40B4-BE49-F238E27FC236}">
                <a16:creationId xmlns:a16="http://schemas.microsoft.com/office/drawing/2014/main" id="{2511B3E2-375A-489C-BE45-F5CB16EA3E40}"/>
              </a:ext>
            </a:extLst>
          </p:cNvPr>
          <p:cNvSpPr/>
          <p:nvPr/>
        </p:nvSpPr>
        <p:spPr>
          <a:xfrm>
            <a:off x="2058473" y="4404575"/>
            <a:ext cx="2331076" cy="523220"/>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YASAMA</a:t>
            </a:r>
          </a:p>
        </p:txBody>
      </p:sp>
    </p:spTree>
    <p:extLst>
      <p:ext uri="{BB962C8B-B14F-4D97-AF65-F5344CB8AC3E}">
        <p14:creationId xmlns:p14="http://schemas.microsoft.com/office/powerpoint/2010/main" val="511495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2000"/>
                                        <p:tgtEl>
                                          <p:spTgt spid="8"/>
                                        </p:tgtEl>
                                      </p:cBhvr>
                                    </p:animEffect>
                                    <p:anim calcmode="lin" valueType="num">
                                      <p:cBhvr>
                                        <p:cTn id="22" dur="2000" fill="hold"/>
                                        <p:tgtEl>
                                          <p:spTgt spid="8"/>
                                        </p:tgtEl>
                                        <p:attrNameLst>
                                          <p:attrName>ppt_w</p:attrName>
                                        </p:attrNameLst>
                                      </p:cBhvr>
                                      <p:tavLst>
                                        <p:tav tm="0" fmla="#ppt_w*sin(2.5*pi*$)">
                                          <p:val>
                                            <p:fltVal val="0"/>
                                          </p:val>
                                        </p:tav>
                                        <p:tav tm="100000">
                                          <p:val>
                                            <p:fltVal val="1"/>
                                          </p:val>
                                        </p:tav>
                                      </p:tavLst>
                                    </p:anim>
                                    <p:anim calcmode="lin" valueType="num">
                                      <p:cBhvr>
                                        <p:cTn id="23" dur="2000" fill="hold"/>
                                        <p:tgtEl>
                                          <p:spTgt spid="8"/>
                                        </p:tgtEl>
                                        <p:attrNameLst>
                                          <p:attrName>ppt_h</p:attrName>
                                        </p:attrNameLst>
                                      </p:cBhvr>
                                      <p:tavLst>
                                        <p:tav tm="0">
                                          <p:val>
                                            <p:strVal val="#ppt_h"/>
                                          </p:val>
                                        </p:tav>
                                        <p:tav tm="100000">
                                          <p:val>
                                            <p:strVal val="#ppt_h"/>
                                          </p:val>
                                        </p:tav>
                                      </p:tavLst>
                                    </p:anim>
                                  </p:childTnLst>
                                </p:cTn>
                              </p:par>
                              <p:par>
                                <p:cTn id="24" presetID="45"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2000"/>
                                        <p:tgtEl>
                                          <p:spTgt spid="9"/>
                                        </p:tgtEl>
                                      </p:cBhvr>
                                    </p:animEffect>
                                    <p:anim calcmode="lin" valueType="num">
                                      <p:cBhvr>
                                        <p:cTn id="27" dur="2000" fill="hold"/>
                                        <p:tgtEl>
                                          <p:spTgt spid="9"/>
                                        </p:tgtEl>
                                        <p:attrNameLst>
                                          <p:attrName>ppt_w</p:attrName>
                                        </p:attrNameLst>
                                      </p:cBhvr>
                                      <p:tavLst>
                                        <p:tav tm="0" fmla="#ppt_w*sin(2.5*pi*$)">
                                          <p:val>
                                            <p:fltVal val="0"/>
                                          </p:val>
                                        </p:tav>
                                        <p:tav tm="100000">
                                          <p:val>
                                            <p:fltVal val="1"/>
                                          </p:val>
                                        </p:tav>
                                      </p:tavLst>
                                    </p:anim>
                                    <p:anim calcmode="lin" valueType="num">
                                      <p:cBhvr>
                                        <p:cTn id="28" dur="2000" fill="hold"/>
                                        <p:tgtEl>
                                          <p:spTgt spid="9"/>
                                        </p:tgtEl>
                                        <p:attrNameLst>
                                          <p:attrName>ppt_h</p:attrName>
                                        </p:attrNameLst>
                                      </p:cBhvr>
                                      <p:tavLst>
                                        <p:tav tm="0">
                                          <p:val>
                                            <p:strVal val="#ppt_h"/>
                                          </p:val>
                                        </p:tav>
                                        <p:tav tm="100000">
                                          <p:val>
                                            <p:strVal val="#ppt_h"/>
                                          </p:val>
                                        </p:tav>
                                      </p:tavLst>
                                    </p:anim>
                                  </p:childTnLst>
                                </p:cTn>
                              </p:par>
                              <p:par>
                                <p:cTn id="29" presetID="45"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2000"/>
                                        <p:tgtEl>
                                          <p:spTgt spid="6"/>
                                        </p:tgtEl>
                                      </p:cBhvr>
                                    </p:animEffect>
                                    <p:anim calcmode="lin" valueType="num">
                                      <p:cBhvr>
                                        <p:cTn id="32" dur="2000" fill="hold"/>
                                        <p:tgtEl>
                                          <p:spTgt spid="6"/>
                                        </p:tgtEl>
                                        <p:attrNameLst>
                                          <p:attrName>ppt_w</p:attrName>
                                        </p:attrNameLst>
                                      </p:cBhvr>
                                      <p:tavLst>
                                        <p:tav tm="0" fmla="#ppt_w*sin(2.5*pi*$)">
                                          <p:val>
                                            <p:fltVal val="0"/>
                                          </p:val>
                                        </p:tav>
                                        <p:tav tm="100000">
                                          <p:val>
                                            <p:fltVal val="1"/>
                                          </p:val>
                                        </p:tav>
                                      </p:tavLst>
                                    </p:anim>
                                    <p:anim calcmode="lin" valueType="num">
                                      <p:cBhvr>
                                        <p:cTn id="33" dur="2000" fill="hold"/>
                                        <p:tgtEl>
                                          <p:spTgt spid="6"/>
                                        </p:tgtEl>
                                        <p:attrNameLst>
                                          <p:attrName>ppt_h</p:attrName>
                                        </p:attrNameLst>
                                      </p:cBhvr>
                                      <p:tavLst>
                                        <p:tav tm="0">
                                          <p:val>
                                            <p:strVal val="#ppt_h"/>
                                          </p:val>
                                        </p:tav>
                                        <p:tav tm="100000">
                                          <p:val>
                                            <p:strVal val="#ppt_h"/>
                                          </p:val>
                                        </p:tav>
                                      </p:tavLst>
                                    </p:anim>
                                  </p:childTnLst>
                                </p:cTn>
                              </p:par>
                              <p:par>
                                <p:cTn id="34" presetID="45"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2000"/>
                                        <p:tgtEl>
                                          <p:spTgt spid="7"/>
                                        </p:tgtEl>
                                      </p:cBhvr>
                                    </p:animEffect>
                                    <p:anim calcmode="lin" valueType="num">
                                      <p:cBhvr>
                                        <p:cTn id="37" dur="2000" fill="hold"/>
                                        <p:tgtEl>
                                          <p:spTgt spid="7"/>
                                        </p:tgtEl>
                                        <p:attrNameLst>
                                          <p:attrName>ppt_w</p:attrName>
                                        </p:attrNameLst>
                                      </p:cBhvr>
                                      <p:tavLst>
                                        <p:tav tm="0" fmla="#ppt_w*sin(2.5*pi*$)">
                                          <p:val>
                                            <p:fltVal val="0"/>
                                          </p:val>
                                        </p:tav>
                                        <p:tav tm="100000">
                                          <p:val>
                                            <p:fltVal val="1"/>
                                          </p:val>
                                        </p:tav>
                                      </p:tavLst>
                                    </p:anim>
                                    <p:anim calcmode="lin" valueType="num">
                                      <p:cBhvr>
                                        <p:cTn id="38" dur="2000" fill="hold"/>
                                        <p:tgtEl>
                                          <p:spTgt spid="7"/>
                                        </p:tgtEl>
                                        <p:attrNameLst>
                                          <p:attrName>ppt_h</p:attrName>
                                        </p:attrNameLst>
                                      </p:cBhvr>
                                      <p:tavLst>
                                        <p:tav tm="0">
                                          <p:val>
                                            <p:strVal val="#ppt_h"/>
                                          </p:val>
                                        </p:tav>
                                        <p:tav tm="100000">
                                          <p:val>
                                            <p:strVal val="#ppt_h"/>
                                          </p:val>
                                        </p:tav>
                                      </p:tavLst>
                                    </p:anim>
                                  </p:childTnLst>
                                </p:cTn>
                              </p:par>
                              <p:par>
                                <p:cTn id="39" presetID="45"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2000"/>
                                        <p:tgtEl>
                                          <p:spTgt spid="10"/>
                                        </p:tgtEl>
                                      </p:cBhvr>
                                    </p:animEffect>
                                    <p:anim calcmode="lin" valueType="num">
                                      <p:cBhvr>
                                        <p:cTn id="42" dur="2000" fill="hold"/>
                                        <p:tgtEl>
                                          <p:spTgt spid="10"/>
                                        </p:tgtEl>
                                        <p:attrNameLst>
                                          <p:attrName>ppt_w</p:attrName>
                                        </p:attrNameLst>
                                      </p:cBhvr>
                                      <p:tavLst>
                                        <p:tav tm="0" fmla="#ppt_w*sin(2.5*pi*$)">
                                          <p:val>
                                            <p:fltVal val="0"/>
                                          </p:val>
                                        </p:tav>
                                        <p:tav tm="100000">
                                          <p:val>
                                            <p:fltVal val="1"/>
                                          </p:val>
                                        </p:tav>
                                      </p:tavLst>
                                    </p:anim>
                                    <p:anim calcmode="lin" valueType="num">
                                      <p:cBhvr>
                                        <p:cTn id="43" dur="2000" fill="hold"/>
                                        <p:tgtEl>
                                          <p:spTgt spid="10"/>
                                        </p:tgtEl>
                                        <p:attrNameLst>
                                          <p:attrName>ppt_h</p:attrName>
                                        </p:attrNameLst>
                                      </p:cBhvr>
                                      <p:tavLst>
                                        <p:tav tm="0">
                                          <p:val>
                                            <p:strVal val="#ppt_h"/>
                                          </p:val>
                                        </p:tav>
                                        <p:tav tm="100000">
                                          <p:val>
                                            <p:strVal val="#ppt_h"/>
                                          </p:val>
                                        </p:tav>
                                      </p:tavLst>
                                    </p:anim>
                                  </p:childTnLst>
                                </p:cTn>
                              </p:par>
                              <p:par>
                                <p:cTn id="44" presetID="45" presetClass="entr" presetSubtype="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2000"/>
                                        <p:tgtEl>
                                          <p:spTgt spid="11"/>
                                        </p:tgtEl>
                                      </p:cBhvr>
                                    </p:animEffect>
                                    <p:anim calcmode="lin" valueType="num">
                                      <p:cBhvr>
                                        <p:cTn id="47" dur="2000" fill="hold"/>
                                        <p:tgtEl>
                                          <p:spTgt spid="11"/>
                                        </p:tgtEl>
                                        <p:attrNameLst>
                                          <p:attrName>ppt_w</p:attrName>
                                        </p:attrNameLst>
                                      </p:cBhvr>
                                      <p:tavLst>
                                        <p:tav tm="0" fmla="#ppt_w*sin(2.5*pi*$)">
                                          <p:val>
                                            <p:fltVal val="0"/>
                                          </p:val>
                                        </p:tav>
                                        <p:tav tm="100000">
                                          <p:val>
                                            <p:fltVal val="1"/>
                                          </p:val>
                                        </p:tav>
                                      </p:tavLst>
                                    </p:anim>
                                    <p:anim calcmode="lin" valueType="num">
                                      <p:cBhvr>
                                        <p:cTn id="48" dur="2000" fill="hold"/>
                                        <p:tgtEl>
                                          <p:spTgt spid="11"/>
                                        </p:tgtEl>
                                        <p:attrNameLst>
                                          <p:attrName>ppt_h</p:attrName>
                                        </p:attrNameLst>
                                      </p:cBhvr>
                                      <p:tavLst>
                                        <p:tav tm="0">
                                          <p:val>
                                            <p:strVal val="#ppt_h"/>
                                          </p:val>
                                        </p:tav>
                                        <p:tav tm="100000">
                                          <p:val>
                                            <p:strVal val="#ppt_h"/>
                                          </p:val>
                                        </p:tav>
                                      </p:tavLst>
                                    </p:anim>
                                  </p:childTnLst>
                                </p:cTn>
                              </p:par>
                              <p:par>
                                <p:cTn id="49" presetID="45" presetClass="entr" presetSubtype="0"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2000"/>
                                        <p:tgtEl>
                                          <p:spTgt spid="12"/>
                                        </p:tgtEl>
                                      </p:cBhvr>
                                    </p:animEffect>
                                    <p:anim calcmode="lin" valueType="num">
                                      <p:cBhvr>
                                        <p:cTn id="52" dur="2000" fill="hold"/>
                                        <p:tgtEl>
                                          <p:spTgt spid="12"/>
                                        </p:tgtEl>
                                        <p:attrNameLst>
                                          <p:attrName>ppt_w</p:attrName>
                                        </p:attrNameLst>
                                      </p:cBhvr>
                                      <p:tavLst>
                                        <p:tav tm="0" fmla="#ppt_w*sin(2.5*pi*$)">
                                          <p:val>
                                            <p:fltVal val="0"/>
                                          </p:val>
                                        </p:tav>
                                        <p:tav tm="100000">
                                          <p:val>
                                            <p:fltVal val="1"/>
                                          </p:val>
                                        </p:tav>
                                      </p:tavLst>
                                    </p:anim>
                                    <p:anim calcmode="lin" valueType="num">
                                      <p:cBhvr>
                                        <p:cTn id="53" dur="2000" fill="hold"/>
                                        <p:tgtEl>
                                          <p:spTgt spid="12"/>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2000"/>
                                        <p:tgtEl>
                                          <p:spTgt spid="13"/>
                                        </p:tgtEl>
                                      </p:cBhvr>
                                    </p:animEffect>
                                    <p:anim calcmode="lin" valueType="num">
                                      <p:cBhvr>
                                        <p:cTn id="57" dur="2000" fill="hold"/>
                                        <p:tgtEl>
                                          <p:spTgt spid="13"/>
                                        </p:tgtEl>
                                        <p:attrNameLst>
                                          <p:attrName>ppt_w</p:attrName>
                                        </p:attrNameLst>
                                      </p:cBhvr>
                                      <p:tavLst>
                                        <p:tav tm="0" fmla="#ppt_w*sin(2.5*pi*$)">
                                          <p:val>
                                            <p:fltVal val="0"/>
                                          </p:val>
                                        </p:tav>
                                        <p:tav tm="100000">
                                          <p:val>
                                            <p:fltVal val="1"/>
                                          </p:val>
                                        </p:tav>
                                      </p:tavLst>
                                    </p:anim>
                                    <p:anim calcmode="lin" valueType="num">
                                      <p:cBhvr>
                                        <p:cTn id="58" dur="2000" fill="hold"/>
                                        <p:tgtEl>
                                          <p:spTgt spid="13"/>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2000"/>
                                        <p:tgtEl>
                                          <p:spTgt spid="14"/>
                                        </p:tgtEl>
                                      </p:cBhvr>
                                    </p:animEffect>
                                    <p:anim calcmode="lin" valueType="num">
                                      <p:cBhvr>
                                        <p:cTn id="62" dur="2000" fill="hold"/>
                                        <p:tgtEl>
                                          <p:spTgt spid="14"/>
                                        </p:tgtEl>
                                        <p:attrNameLst>
                                          <p:attrName>ppt_w</p:attrName>
                                        </p:attrNameLst>
                                      </p:cBhvr>
                                      <p:tavLst>
                                        <p:tav tm="0" fmla="#ppt_w*sin(2.5*pi*$)">
                                          <p:val>
                                            <p:fltVal val="0"/>
                                          </p:val>
                                        </p:tav>
                                        <p:tav tm="100000">
                                          <p:val>
                                            <p:fltVal val="1"/>
                                          </p:val>
                                        </p:tav>
                                      </p:tavLst>
                                    </p:anim>
                                    <p:anim calcmode="lin" valueType="num">
                                      <p:cBhvr>
                                        <p:cTn id="63" dur="20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9" grpId="0" animBg="1"/>
      <p:bldP spid="28" grpId="0" animBg="1"/>
      <p:bldP spid="6" grpId="0" animBg="1"/>
      <p:bldP spid="7" grpId="0" animBg="1"/>
      <p:bldP spid="10" grpId="0" animBg="1"/>
      <p:bldP spid="11" grpId="0" animBg="1"/>
      <p:bldP spid="12" grpId="0" animBg="1"/>
      <p:bldP spid="1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7A4748F1-1A2E-4616-AA6B-E6F56DECB15E}"/>
              </a:ext>
            </a:extLst>
          </p:cNvPr>
          <p:cNvSpPr txBox="1"/>
          <p:nvPr/>
        </p:nvSpPr>
        <p:spPr>
          <a:xfrm>
            <a:off x="230778" y="803578"/>
            <a:ext cx="2217274" cy="523220"/>
          </a:xfrm>
          <a:prstGeom prst="rect">
            <a:avLst/>
          </a:prstGeom>
          <a:noFill/>
        </p:spPr>
        <p:txBody>
          <a:bodyPr wrap="none" rtlCol="0">
            <a:spAutoFit/>
          </a:bodyPr>
          <a:lstStyle/>
          <a:p>
            <a:r>
              <a:rPr lang="tr-TR" sz="2800" b="1" dirty="0">
                <a:solidFill>
                  <a:srgbClr val="FF0000"/>
                </a:solidFill>
                <a:latin typeface="Arial Black" panose="020B0A04020102020204" pitchFamily="34" charset="0"/>
              </a:rPr>
              <a:t>Kavramlar</a:t>
            </a:r>
          </a:p>
        </p:txBody>
      </p:sp>
      <p:sp>
        <p:nvSpPr>
          <p:cNvPr id="9" name="Metin kutusu 8">
            <a:extLst>
              <a:ext uri="{FF2B5EF4-FFF2-40B4-BE49-F238E27FC236}">
                <a16:creationId xmlns:a16="http://schemas.microsoft.com/office/drawing/2014/main" id="{75BE64EA-E979-4369-86FA-8D8A9711D78F}"/>
              </a:ext>
            </a:extLst>
          </p:cNvPr>
          <p:cNvSpPr txBox="1"/>
          <p:nvPr/>
        </p:nvSpPr>
        <p:spPr>
          <a:xfrm>
            <a:off x="230778" y="1774959"/>
            <a:ext cx="11611346" cy="830997"/>
          </a:xfrm>
          <a:prstGeom prst="rect">
            <a:avLst/>
          </a:prstGeom>
          <a:noFill/>
        </p:spPr>
        <p:txBody>
          <a:bodyPr wrap="square">
            <a:spAutoFit/>
          </a:bodyPr>
          <a:lstStyle/>
          <a:p>
            <a:r>
              <a:rPr lang="tr-TR" sz="2400" b="1" i="0" dirty="0">
                <a:solidFill>
                  <a:srgbClr val="FF0000"/>
                </a:solidFill>
                <a:effectLst/>
              </a:rPr>
              <a:t>Laik: </a:t>
            </a:r>
            <a:r>
              <a:rPr lang="tr-TR" sz="2400" dirty="0"/>
              <a:t>Hayatı yorumlarken ve toplumu düzenlerken herhangi bir dini esas almayıp, aklı, bilimi ve vicdanı dikkate alan; inanç özgürlüğüne dayanan anlayıştır.</a:t>
            </a:r>
          </a:p>
        </p:txBody>
      </p:sp>
      <p:sp>
        <p:nvSpPr>
          <p:cNvPr id="8" name="Dikdörtgen 7">
            <a:extLst>
              <a:ext uri="{FF2B5EF4-FFF2-40B4-BE49-F238E27FC236}">
                <a16:creationId xmlns:a16="http://schemas.microsoft.com/office/drawing/2014/main" id="{CD4563D1-F94C-4877-A3B3-B5583E5ABC9E}"/>
              </a:ext>
            </a:extLst>
          </p:cNvPr>
          <p:cNvSpPr/>
          <p:nvPr/>
        </p:nvSpPr>
        <p:spPr>
          <a:xfrm>
            <a:off x="0" y="0"/>
            <a:ext cx="12192000" cy="624625"/>
          </a:xfrm>
          <a:prstGeom prst="rect">
            <a:avLst/>
          </a:prstGeom>
          <a:gradFill flip="none" rotWithShape="1">
            <a:gsLst>
              <a:gs pos="0">
                <a:srgbClr val="FFCCFF">
                  <a:shade val="30000"/>
                  <a:satMod val="115000"/>
                </a:srgbClr>
              </a:gs>
              <a:gs pos="50000">
                <a:srgbClr val="FFCCFF">
                  <a:shade val="67500"/>
                  <a:satMod val="115000"/>
                </a:srgbClr>
              </a:gs>
              <a:gs pos="100000">
                <a:srgbClr val="FFCCFF">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ANAYASADAN GELEN GÜÇ</a:t>
            </a:r>
          </a:p>
        </p:txBody>
      </p:sp>
      <p:sp>
        <p:nvSpPr>
          <p:cNvPr id="14" name="Metin kutusu 13">
            <a:extLst>
              <a:ext uri="{FF2B5EF4-FFF2-40B4-BE49-F238E27FC236}">
                <a16:creationId xmlns:a16="http://schemas.microsoft.com/office/drawing/2014/main" id="{BB0FE87E-AA7D-47D3-A792-55DD1002C4DC}"/>
              </a:ext>
            </a:extLst>
          </p:cNvPr>
          <p:cNvSpPr txBox="1"/>
          <p:nvPr/>
        </p:nvSpPr>
        <p:spPr>
          <a:xfrm>
            <a:off x="230778" y="2930084"/>
            <a:ext cx="11611346" cy="1200329"/>
          </a:xfrm>
          <a:prstGeom prst="rect">
            <a:avLst/>
          </a:prstGeom>
          <a:noFill/>
        </p:spPr>
        <p:txBody>
          <a:bodyPr wrap="square">
            <a:spAutoFit/>
          </a:bodyPr>
          <a:lstStyle/>
          <a:p>
            <a:r>
              <a:rPr lang="tr-TR" sz="2400" b="1" i="0" dirty="0">
                <a:solidFill>
                  <a:srgbClr val="FF0000"/>
                </a:solidFill>
                <a:effectLst/>
              </a:rPr>
              <a:t>Sosyal devlet: </a:t>
            </a:r>
            <a:r>
              <a:rPr lang="tr-TR" sz="2400" dirty="0"/>
              <a:t>Sosyal demek toplum demektir. Sosyal devlet demek de toplumcu devlet demektir. Önceliği vatandaşlarının ihtiyaçları, mutluluğu ve refahı olan, bunun için çalışan devlettir.</a:t>
            </a:r>
          </a:p>
        </p:txBody>
      </p:sp>
      <p:sp>
        <p:nvSpPr>
          <p:cNvPr id="15" name="Metin kutusu 14">
            <a:extLst>
              <a:ext uri="{FF2B5EF4-FFF2-40B4-BE49-F238E27FC236}">
                <a16:creationId xmlns:a16="http://schemas.microsoft.com/office/drawing/2014/main" id="{27100F25-65C6-4E93-AEFB-F2D35B892322}"/>
              </a:ext>
            </a:extLst>
          </p:cNvPr>
          <p:cNvSpPr txBox="1"/>
          <p:nvPr/>
        </p:nvSpPr>
        <p:spPr>
          <a:xfrm>
            <a:off x="230778" y="4454541"/>
            <a:ext cx="11611346" cy="830997"/>
          </a:xfrm>
          <a:prstGeom prst="rect">
            <a:avLst/>
          </a:prstGeom>
          <a:noFill/>
        </p:spPr>
        <p:txBody>
          <a:bodyPr wrap="square">
            <a:spAutoFit/>
          </a:bodyPr>
          <a:lstStyle/>
          <a:p>
            <a:r>
              <a:rPr lang="tr-TR" sz="2400" b="1" i="0" dirty="0">
                <a:solidFill>
                  <a:srgbClr val="FF0000"/>
                </a:solidFill>
                <a:effectLst/>
              </a:rPr>
              <a:t>Hukuk devleti: </a:t>
            </a:r>
            <a:r>
              <a:rPr lang="tr-TR" sz="2400" dirty="0"/>
              <a:t>Konumu ve gücü ne olursa olsun herkesin yazılı hukuk kuralları önünde aynı derece eşit olduğu devlet düzenidir. Kurallar herkes için vardır ve herkese uygulanır.</a:t>
            </a:r>
          </a:p>
        </p:txBody>
      </p:sp>
      <p:sp>
        <p:nvSpPr>
          <p:cNvPr id="16" name="Metin kutusu 15">
            <a:extLst>
              <a:ext uri="{FF2B5EF4-FFF2-40B4-BE49-F238E27FC236}">
                <a16:creationId xmlns:a16="http://schemas.microsoft.com/office/drawing/2014/main" id="{AE434D85-B013-4CA8-AA1A-A935F833C5FC}"/>
              </a:ext>
            </a:extLst>
          </p:cNvPr>
          <p:cNvSpPr txBox="1"/>
          <p:nvPr/>
        </p:nvSpPr>
        <p:spPr>
          <a:xfrm>
            <a:off x="230778" y="5638923"/>
            <a:ext cx="11611346" cy="830997"/>
          </a:xfrm>
          <a:prstGeom prst="rect">
            <a:avLst/>
          </a:prstGeom>
          <a:noFill/>
        </p:spPr>
        <p:txBody>
          <a:bodyPr wrap="square">
            <a:spAutoFit/>
          </a:bodyPr>
          <a:lstStyle/>
          <a:p>
            <a:r>
              <a:rPr lang="tr-TR" sz="2400" b="1" i="0" dirty="0">
                <a:solidFill>
                  <a:srgbClr val="FF0000"/>
                </a:solidFill>
                <a:effectLst/>
              </a:rPr>
              <a:t>Refah: </a:t>
            </a:r>
            <a:r>
              <a:rPr lang="tr-TR" sz="2400" dirty="0"/>
              <a:t>Huzur ve mutluluk anlamına gelir. Bir toplumun maddi ve manevi olarak iyi halde olması durumunda kullanılan ifadedir.</a:t>
            </a:r>
          </a:p>
        </p:txBody>
      </p:sp>
    </p:spTree>
    <p:extLst>
      <p:ext uri="{BB962C8B-B14F-4D97-AF65-F5344CB8AC3E}">
        <p14:creationId xmlns:p14="http://schemas.microsoft.com/office/powerpoint/2010/main" val="1349345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7A4748F1-1A2E-4616-AA6B-E6F56DECB15E}"/>
              </a:ext>
            </a:extLst>
          </p:cNvPr>
          <p:cNvSpPr txBox="1"/>
          <p:nvPr/>
        </p:nvSpPr>
        <p:spPr>
          <a:xfrm>
            <a:off x="230778" y="803578"/>
            <a:ext cx="2217274" cy="523220"/>
          </a:xfrm>
          <a:prstGeom prst="rect">
            <a:avLst/>
          </a:prstGeom>
          <a:noFill/>
        </p:spPr>
        <p:txBody>
          <a:bodyPr wrap="none" rtlCol="0">
            <a:spAutoFit/>
          </a:bodyPr>
          <a:lstStyle/>
          <a:p>
            <a:r>
              <a:rPr lang="tr-TR" sz="2800" b="1" dirty="0">
                <a:solidFill>
                  <a:srgbClr val="FF0000"/>
                </a:solidFill>
                <a:latin typeface="Arial Black" panose="020B0A04020102020204" pitchFamily="34" charset="0"/>
              </a:rPr>
              <a:t>Kavramlar</a:t>
            </a:r>
          </a:p>
        </p:txBody>
      </p:sp>
      <p:sp>
        <p:nvSpPr>
          <p:cNvPr id="9" name="Metin kutusu 8">
            <a:extLst>
              <a:ext uri="{FF2B5EF4-FFF2-40B4-BE49-F238E27FC236}">
                <a16:creationId xmlns:a16="http://schemas.microsoft.com/office/drawing/2014/main" id="{75BE64EA-E979-4369-86FA-8D8A9711D78F}"/>
              </a:ext>
            </a:extLst>
          </p:cNvPr>
          <p:cNvSpPr txBox="1"/>
          <p:nvPr/>
        </p:nvSpPr>
        <p:spPr>
          <a:xfrm>
            <a:off x="230778" y="1774959"/>
            <a:ext cx="11611346" cy="830997"/>
          </a:xfrm>
          <a:prstGeom prst="rect">
            <a:avLst/>
          </a:prstGeom>
          <a:noFill/>
        </p:spPr>
        <p:txBody>
          <a:bodyPr wrap="square">
            <a:spAutoFit/>
          </a:bodyPr>
          <a:lstStyle/>
          <a:p>
            <a:r>
              <a:rPr lang="tr-TR" sz="2400" b="1" i="0" dirty="0">
                <a:solidFill>
                  <a:srgbClr val="FF0000"/>
                </a:solidFill>
                <a:effectLst/>
              </a:rPr>
              <a:t>Hürriyet: </a:t>
            </a:r>
            <a:r>
              <a:rPr lang="tr-TR" sz="2400" dirty="0"/>
              <a:t>Özgürlük, bağımsızlık anlamına gelen ifadedir. Bireyin veya toplumun kendi benliğini ve kimliğini yaşamak noktasında baskı altında olmamasını ifade eder.</a:t>
            </a:r>
          </a:p>
        </p:txBody>
      </p:sp>
      <p:sp>
        <p:nvSpPr>
          <p:cNvPr id="8" name="Dikdörtgen 7">
            <a:extLst>
              <a:ext uri="{FF2B5EF4-FFF2-40B4-BE49-F238E27FC236}">
                <a16:creationId xmlns:a16="http://schemas.microsoft.com/office/drawing/2014/main" id="{CD4563D1-F94C-4877-A3B3-B5583E5ABC9E}"/>
              </a:ext>
            </a:extLst>
          </p:cNvPr>
          <p:cNvSpPr/>
          <p:nvPr/>
        </p:nvSpPr>
        <p:spPr>
          <a:xfrm>
            <a:off x="0" y="0"/>
            <a:ext cx="12192000" cy="624625"/>
          </a:xfrm>
          <a:prstGeom prst="rect">
            <a:avLst/>
          </a:prstGeom>
          <a:gradFill flip="none" rotWithShape="1">
            <a:gsLst>
              <a:gs pos="0">
                <a:srgbClr val="FFCCFF">
                  <a:shade val="30000"/>
                  <a:satMod val="115000"/>
                </a:srgbClr>
              </a:gs>
              <a:gs pos="50000">
                <a:srgbClr val="FFCCFF">
                  <a:shade val="67500"/>
                  <a:satMod val="115000"/>
                </a:srgbClr>
              </a:gs>
              <a:gs pos="100000">
                <a:srgbClr val="FFCCFF">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ANAYASADAN GELEN GÜÇ</a:t>
            </a:r>
          </a:p>
        </p:txBody>
      </p:sp>
      <p:sp>
        <p:nvSpPr>
          <p:cNvPr id="14" name="Metin kutusu 13">
            <a:extLst>
              <a:ext uri="{FF2B5EF4-FFF2-40B4-BE49-F238E27FC236}">
                <a16:creationId xmlns:a16="http://schemas.microsoft.com/office/drawing/2014/main" id="{BB0FE87E-AA7D-47D3-A792-55DD1002C4DC}"/>
              </a:ext>
            </a:extLst>
          </p:cNvPr>
          <p:cNvSpPr txBox="1"/>
          <p:nvPr/>
        </p:nvSpPr>
        <p:spPr>
          <a:xfrm>
            <a:off x="230778" y="2632448"/>
            <a:ext cx="11611346" cy="830997"/>
          </a:xfrm>
          <a:prstGeom prst="rect">
            <a:avLst/>
          </a:prstGeom>
          <a:noFill/>
        </p:spPr>
        <p:txBody>
          <a:bodyPr wrap="square">
            <a:spAutoFit/>
          </a:bodyPr>
          <a:lstStyle/>
          <a:p>
            <a:r>
              <a:rPr lang="tr-TR" sz="2400" b="1" i="0" dirty="0">
                <a:solidFill>
                  <a:srgbClr val="FF0000"/>
                </a:solidFill>
                <a:effectLst/>
              </a:rPr>
              <a:t>Manevi: </a:t>
            </a:r>
            <a:r>
              <a:rPr lang="tr-TR" sz="2400" i="0" dirty="0">
                <a:effectLst/>
              </a:rPr>
              <a:t>Varlığın gözle görülmeyen kısmını ifade eder.</a:t>
            </a:r>
            <a:r>
              <a:rPr lang="tr-TR" sz="2400" b="1" i="0" dirty="0">
                <a:solidFill>
                  <a:srgbClr val="FF0000"/>
                </a:solidFill>
                <a:effectLst/>
              </a:rPr>
              <a:t> </a:t>
            </a:r>
            <a:r>
              <a:rPr lang="tr-TR" sz="2400" i="0" dirty="0">
                <a:effectLst/>
              </a:rPr>
              <a:t>B</a:t>
            </a:r>
            <a:r>
              <a:rPr lang="tr-TR" sz="2400" dirty="0"/>
              <a:t>ireyin ve toplumun duygu, düşünce, inanç ve anlayışını meydana getiren değerlerdir. </a:t>
            </a:r>
          </a:p>
        </p:txBody>
      </p:sp>
      <p:sp>
        <p:nvSpPr>
          <p:cNvPr id="15" name="Metin kutusu 14">
            <a:extLst>
              <a:ext uri="{FF2B5EF4-FFF2-40B4-BE49-F238E27FC236}">
                <a16:creationId xmlns:a16="http://schemas.microsoft.com/office/drawing/2014/main" id="{27100F25-65C6-4E93-AEFB-F2D35B892322}"/>
              </a:ext>
            </a:extLst>
          </p:cNvPr>
          <p:cNvSpPr txBox="1"/>
          <p:nvPr/>
        </p:nvSpPr>
        <p:spPr>
          <a:xfrm>
            <a:off x="230778" y="3502277"/>
            <a:ext cx="11611346" cy="830997"/>
          </a:xfrm>
          <a:prstGeom prst="rect">
            <a:avLst/>
          </a:prstGeom>
          <a:noFill/>
        </p:spPr>
        <p:txBody>
          <a:bodyPr wrap="square">
            <a:spAutoFit/>
          </a:bodyPr>
          <a:lstStyle/>
          <a:p>
            <a:r>
              <a:rPr lang="tr-TR" sz="2400" b="1" i="0" dirty="0">
                <a:solidFill>
                  <a:srgbClr val="FF0000"/>
                </a:solidFill>
                <a:effectLst/>
              </a:rPr>
              <a:t>Yasama: </a:t>
            </a:r>
            <a:r>
              <a:rPr lang="tr-TR" sz="2400" dirty="0"/>
              <a:t>Bir devletin kanunlarını yapma ve düzenleme yetkisine sahip olan organdır. Türkiye’nin yasama organı: TBMM’dir.</a:t>
            </a:r>
          </a:p>
        </p:txBody>
      </p:sp>
      <p:sp>
        <p:nvSpPr>
          <p:cNvPr id="16" name="Metin kutusu 15">
            <a:extLst>
              <a:ext uri="{FF2B5EF4-FFF2-40B4-BE49-F238E27FC236}">
                <a16:creationId xmlns:a16="http://schemas.microsoft.com/office/drawing/2014/main" id="{AE434D85-B013-4CA8-AA1A-A935F833C5FC}"/>
              </a:ext>
            </a:extLst>
          </p:cNvPr>
          <p:cNvSpPr txBox="1"/>
          <p:nvPr/>
        </p:nvSpPr>
        <p:spPr>
          <a:xfrm>
            <a:off x="230778" y="4365936"/>
            <a:ext cx="11611346" cy="830997"/>
          </a:xfrm>
          <a:prstGeom prst="rect">
            <a:avLst/>
          </a:prstGeom>
          <a:noFill/>
        </p:spPr>
        <p:txBody>
          <a:bodyPr wrap="square">
            <a:spAutoFit/>
          </a:bodyPr>
          <a:lstStyle/>
          <a:p>
            <a:r>
              <a:rPr lang="tr-TR" sz="2400" b="1" i="0" dirty="0">
                <a:solidFill>
                  <a:srgbClr val="FF0000"/>
                </a:solidFill>
                <a:effectLst/>
              </a:rPr>
              <a:t>Yürütme: </a:t>
            </a:r>
            <a:r>
              <a:rPr lang="tr-TR" sz="2400" dirty="0"/>
              <a:t>Bir devleti mevcut kurallara göre yönetme yetkisine sahip olan organdır. Türkiye’nin yürütme organları: Cumhurbaşkanı ve Bakanlıklardır.</a:t>
            </a:r>
          </a:p>
        </p:txBody>
      </p:sp>
      <p:sp>
        <p:nvSpPr>
          <p:cNvPr id="10" name="Metin kutusu 9">
            <a:extLst>
              <a:ext uri="{FF2B5EF4-FFF2-40B4-BE49-F238E27FC236}">
                <a16:creationId xmlns:a16="http://schemas.microsoft.com/office/drawing/2014/main" id="{C31BBE17-F769-4056-9D53-86535454381F}"/>
              </a:ext>
            </a:extLst>
          </p:cNvPr>
          <p:cNvSpPr txBox="1"/>
          <p:nvPr/>
        </p:nvSpPr>
        <p:spPr>
          <a:xfrm>
            <a:off x="230778" y="5223425"/>
            <a:ext cx="11611346" cy="1569660"/>
          </a:xfrm>
          <a:prstGeom prst="rect">
            <a:avLst/>
          </a:prstGeom>
          <a:noFill/>
        </p:spPr>
        <p:txBody>
          <a:bodyPr wrap="square">
            <a:spAutoFit/>
          </a:bodyPr>
          <a:lstStyle/>
          <a:p>
            <a:r>
              <a:rPr lang="tr-TR" sz="2400" b="1" i="0" dirty="0">
                <a:solidFill>
                  <a:srgbClr val="FF0000"/>
                </a:solidFill>
                <a:effectLst/>
              </a:rPr>
              <a:t>Yargı: </a:t>
            </a:r>
            <a:r>
              <a:rPr lang="tr-TR" sz="2400" dirty="0"/>
              <a:t>Bir devletin mevcut kurallarına uyulup uyulmadığının takibini yapma, uymayanları cezalandırma yetkisine sahip organdır. Türkiye’nin yargı organları: Adliyeler, Yargıtay ve Anayasa Mahkemesi’dir. Adliyeler vatandaşları, Yargıtay ve Anayasa Mahkemesi ise devlet yöneticilerini yargılama yetkisine sahiptir.</a:t>
            </a:r>
          </a:p>
        </p:txBody>
      </p:sp>
    </p:spTree>
    <p:extLst>
      <p:ext uri="{BB962C8B-B14F-4D97-AF65-F5344CB8AC3E}">
        <p14:creationId xmlns:p14="http://schemas.microsoft.com/office/powerpoint/2010/main" val="392647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5" grpId="0"/>
      <p:bldP spid="16"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CD4563D1-F94C-4877-A3B3-B5583E5ABC9E}"/>
              </a:ext>
            </a:extLst>
          </p:cNvPr>
          <p:cNvSpPr/>
          <p:nvPr/>
        </p:nvSpPr>
        <p:spPr>
          <a:xfrm>
            <a:off x="0" y="0"/>
            <a:ext cx="12192000" cy="624625"/>
          </a:xfrm>
          <a:prstGeom prst="rect">
            <a:avLst/>
          </a:prstGeom>
          <a:gradFill flip="none" rotWithShape="1">
            <a:gsLst>
              <a:gs pos="0">
                <a:srgbClr val="FFCCFF">
                  <a:shade val="30000"/>
                  <a:satMod val="115000"/>
                </a:srgbClr>
              </a:gs>
              <a:gs pos="50000">
                <a:srgbClr val="FFCCFF">
                  <a:shade val="67500"/>
                  <a:satMod val="115000"/>
                </a:srgbClr>
              </a:gs>
              <a:gs pos="100000">
                <a:srgbClr val="FFCCFF">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ANAYASADAN GELEN GÜÇ</a:t>
            </a:r>
          </a:p>
        </p:txBody>
      </p:sp>
      <p:pic>
        <p:nvPicPr>
          <p:cNvPr id="3" name="Resim 2">
            <a:extLst>
              <a:ext uri="{FF2B5EF4-FFF2-40B4-BE49-F238E27FC236}">
                <a16:creationId xmlns:a16="http://schemas.microsoft.com/office/drawing/2014/main" id="{5BAE48E6-AEA0-46BB-9E90-9BD46A7305D4}"/>
              </a:ext>
            </a:extLst>
          </p:cNvPr>
          <p:cNvPicPr>
            <a:picLocks noChangeAspect="1"/>
          </p:cNvPicPr>
          <p:nvPr/>
        </p:nvPicPr>
        <p:blipFill rotWithShape="1">
          <a:blip r:embed="rId3">
            <a:extLst>
              <a:ext uri="{28A0092B-C50C-407E-A947-70E740481C1C}">
                <a14:useLocalDpi xmlns:a14="http://schemas.microsoft.com/office/drawing/2010/main" val="0"/>
              </a:ext>
            </a:extLst>
          </a:blip>
          <a:srcRect l="12120" t="5518" r="11200"/>
          <a:stretch/>
        </p:blipFill>
        <p:spPr>
          <a:xfrm>
            <a:off x="251138" y="1068946"/>
            <a:ext cx="4649274" cy="3043301"/>
          </a:xfrm>
          <a:prstGeom prst="rect">
            <a:avLst/>
          </a:prstGeom>
        </p:spPr>
      </p:pic>
      <p:sp>
        <p:nvSpPr>
          <p:cNvPr id="12" name="Metin kutusu 11">
            <a:extLst>
              <a:ext uri="{FF2B5EF4-FFF2-40B4-BE49-F238E27FC236}">
                <a16:creationId xmlns:a16="http://schemas.microsoft.com/office/drawing/2014/main" id="{3262E248-5B70-44DC-BC07-9A79FE673CB4}"/>
              </a:ext>
            </a:extLst>
          </p:cNvPr>
          <p:cNvSpPr txBox="1"/>
          <p:nvPr/>
        </p:nvSpPr>
        <p:spPr>
          <a:xfrm>
            <a:off x="4900412" y="1068946"/>
            <a:ext cx="7291588" cy="3416320"/>
          </a:xfrm>
          <a:prstGeom prst="rect">
            <a:avLst/>
          </a:prstGeom>
          <a:noFill/>
        </p:spPr>
        <p:txBody>
          <a:bodyPr wrap="square">
            <a:spAutoFit/>
          </a:bodyPr>
          <a:lstStyle/>
          <a:p>
            <a:pPr algn="l"/>
            <a:r>
              <a:rPr lang="tr-TR" sz="2400" b="0" i="0" u="none" strike="noStrike" baseline="0" dirty="0">
                <a:latin typeface="CaslonPro-Regular"/>
              </a:rPr>
              <a:t>Devletler vatandaşların barışını, huzurunu, güvenini, refahını ve mutluluğunu sağlamak için çalışır. Türkiye Cumhuriyeti Devleti de kurulduğu günden bugüne vatandaşlarına karşı görev ve sorumluluklarını yerine getirmektedir. Devletimiz görev ve sorumluluklarını yasalarla yerine getirir. Bu yasaların temelini anayasa oluşturur. Anayasa, bir devletin dayandığı esasları gösteren temel kanundur. Bu temel kanun bütün kanunların üstündedir. Bu nedenle hiçbir kanun,</a:t>
            </a:r>
          </a:p>
        </p:txBody>
      </p:sp>
      <p:sp>
        <p:nvSpPr>
          <p:cNvPr id="17" name="Metin kutusu 16">
            <a:extLst>
              <a:ext uri="{FF2B5EF4-FFF2-40B4-BE49-F238E27FC236}">
                <a16:creationId xmlns:a16="http://schemas.microsoft.com/office/drawing/2014/main" id="{DAB6683B-47F2-4A8C-A8D7-6D82E0823F7C}"/>
              </a:ext>
            </a:extLst>
          </p:cNvPr>
          <p:cNvSpPr txBox="1"/>
          <p:nvPr/>
        </p:nvSpPr>
        <p:spPr>
          <a:xfrm>
            <a:off x="251138" y="4361043"/>
            <a:ext cx="11940862" cy="1569660"/>
          </a:xfrm>
          <a:prstGeom prst="rect">
            <a:avLst/>
          </a:prstGeom>
          <a:noFill/>
        </p:spPr>
        <p:txBody>
          <a:bodyPr wrap="square">
            <a:spAutoFit/>
          </a:bodyPr>
          <a:lstStyle/>
          <a:p>
            <a:pPr algn="l"/>
            <a:r>
              <a:rPr lang="tr-TR" sz="2400" b="0" i="0" u="none" strike="noStrike" baseline="0" dirty="0"/>
              <a:t>anayasanın önüne geçemez ve anayasaya aykırı olamaz. Anayasada demokratik ilkeleri benimsemiş, insan haklarına ve özgürlüklere değer veren bir devletin ihtiyaç duyduğu uygulama ve düzenlemelere yer verilmiştir. İşte bu düzen ve uygulamalar içinde Türkiye Cumhuriyeti Devleti’nin temel nitelikleri de yer almaktadır.</a:t>
            </a:r>
            <a:endParaRPr lang="tr-TR" sz="2400" dirty="0"/>
          </a:p>
        </p:txBody>
      </p:sp>
    </p:spTree>
    <p:extLst>
      <p:ext uri="{BB962C8B-B14F-4D97-AF65-F5344CB8AC3E}">
        <p14:creationId xmlns:p14="http://schemas.microsoft.com/office/powerpoint/2010/main" val="3232710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CD4563D1-F94C-4877-A3B3-B5583E5ABC9E}"/>
              </a:ext>
            </a:extLst>
          </p:cNvPr>
          <p:cNvSpPr/>
          <p:nvPr/>
        </p:nvSpPr>
        <p:spPr>
          <a:xfrm>
            <a:off x="0" y="0"/>
            <a:ext cx="12192000" cy="624625"/>
          </a:xfrm>
          <a:prstGeom prst="rect">
            <a:avLst/>
          </a:prstGeom>
          <a:gradFill flip="none" rotWithShape="1">
            <a:gsLst>
              <a:gs pos="0">
                <a:srgbClr val="FFCCFF">
                  <a:shade val="30000"/>
                  <a:satMod val="115000"/>
                </a:srgbClr>
              </a:gs>
              <a:gs pos="50000">
                <a:srgbClr val="FFCCFF">
                  <a:shade val="67500"/>
                  <a:satMod val="115000"/>
                </a:srgbClr>
              </a:gs>
              <a:gs pos="100000">
                <a:srgbClr val="FFCCFF">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ANAYASADAN GELEN GÜÇ</a:t>
            </a:r>
          </a:p>
        </p:txBody>
      </p:sp>
      <p:pic>
        <p:nvPicPr>
          <p:cNvPr id="3" name="Resim 2">
            <a:extLst>
              <a:ext uri="{FF2B5EF4-FFF2-40B4-BE49-F238E27FC236}">
                <a16:creationId xmlns:a16="http://schemas.microsoft.com/office/drawing/2014/main" id="{BB656514-FF6B-4881-8F49-DB187FCE969E}"/>
              </a:ext>
            </a:extLst>
          </p:cNvPr>
          <p:cNvPicPr>
            <a:picLocks noChangeAspect="1"/>
          </p:cNvPicPr>
          <p:nvPr/>
        </p:nvPicPr>
        <p:blipFill>
          <a:blip r:embed="rId2"/>
          <a:stretch>
            <a:fillRect/>
          </a:stretch>
        </p:blipFill>
        <p:spPr>
          <a:xfrm>
            <a:off x="157632" y="3359973"/>
            <a:ext cx="1144007" cy="1091641"/>
          </a:xfrm>
          <a:prstGeom prst="rect">
            <a:avLst/>
          </a:prstGeom>
        </p:spPr>
      </p:pic>
      <p:sp>
        <p:nvSpPr>
          <p:cNvPr id="4" name="Dikdörtgen 3">
            <a:extLst>
              <a:ext uri="{FF2B5EF4-FFF2-40B4-BE49-F238E27FC236}">
                <a16:creationId xmlns:a16="http://schemas.microsoft.com/office/drawing/2014/main" id="{D095D595-BEDC-42E6-ADF7-D3C3D6EB14B4}"/>
              </a:ext>
            </a:extLst>
          </p:cNvPr>
          <p:cNvSpPr/>
          <p:nvPr/>
        </p:nvSpPr>
        <p:spPr>
          <a:xfrm>
            <a:off x="1357366" y="1129937"/>
            <a:ext cx="10621275" cy="55517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Metin kutusu 6">
            <a:extLst>
              <a:ext uri="{FF2B5EF4-FFF2-40B4-BE49-F238E27FC236}">
                <a16:creationId xmlns:a16="http://schemas.microsoft.com/office/drawing/2014/main" id="{8621B7D3-7ECC-44E7-83BF-68F036FAF866}"/>
              </a:ext>
            </a:extLst>
          </p:cNvPr>
          <p:cNvSpPr txBox="1"/>
          <p:nvPr/>
        </p:nvSpPr>
        <p:spPr>
          <a:xfrm>
            <a:off x="1550336" y="1426405"/>
            <a:ext cx="10235334" cy="5114029"/>
          </a:xfrm>
          <a:prstGeom prst="rect">
            <a:avLst/>
          </a:prstGeom>
          <a:noFill/>
        </p:spPr>
        <p:txBody>
          <a:bodyPr wrap="square">
            <a:spAutoFit/>
          </a:bodyPr>
          <a:lstStyle/>
          <a:p>
            <a:pPr algn="l">
              <a:lnSpc>
                <a:spcPts val="2300"/>
              </a:lnSpc>
            </a:pPr>
            <a:r>
              <a:rPr lang="tr-TR" sz="2400" b="1" i="0" u="none" strike="noStrike" baseline="0" dirty="0">
                <a:solidFill>
                  <a:srgbClr val="FF0000"/>
                </a:solidFill>
              </a:rPr>
              <a:t>I. Devletin şekli</a:t>
            </a:r>
          </a:p>
          <a:p>
            <a:pPr algn="l">
              <a:lnSpc>
                <a:spcPts val="2300"/>
              </a:lnSpc>
            </a:pPr>
            <a:r>
              <a:rPr lang="tr-TR" sz="2400" b="1" i="0" u="none" strike="noStrike" baseline="0" dirty="0"/>
              <a:t>MADDE 1 </a:t>
            </a:r>
            <a:r>
              <a:rPr lang="tr-TR" sz="2400" b="0" i="0" u="none" strike="noStrike" baseline="0" dirty="0"/>
              <a:t>– Türkiye Devleti bir Cumhuriyettir.</a:t>
            </a:r>
            <a:br>
              <a:rPr lang="tr-TR" sz="2400" b="0" i="0" u="none" strike="noStrike" baseline="0" dirty="0"/>
            </a:br>
            <a:endParaRPr lang="tr-TR" sz="2400" b="0" i="0" u="none" strike="noStrike" baseline="0" dirty="0"/>
          </a:p>
          <a:p>
            <a:pPr algn="l">
              <a:lnSpc>
                <a:spcPts val="2300"/>
              </a:lnSpc>
            </a:pPr>
            <a:r>
              <a:rPr lang="tr-TR" sz="2400" b="1" i="0" u="none" strike="noStrike" baseline="0" dirty="0">
                <a:solidFill>
                  <a:srgbClr val="FF0000"/>
                </a:solidFill>
              </a:rPr>
              <a:t>II. Cumhuriyetin nitelikleri</a:t>
            </a:r>
          </a:p>
          <a:p>
            <a:pPr algn="l">
              <a:lnSpc>
                <a:spcPts val="2300"/>
              </a:lnSpc>
            </a:pPr>
            <a:r>
              <a:rPr lang="tr-TR" sz="2400" b="1" i="0" u="none" strike="noStrike" baseline="0" dirty="0"/>
              <a:t>MADDE 2 </a:t>
            </a:r>
            <a:r>
              <a:rPr lang="tr-TR" sz="2400" b="0" i="0" u="none" strike="noStrike" baseline="0" dirty="0"/>
              <a:t>– Türkiye Cumhuriyeti, toplumun huzuru, millî dayanışma ve adalet anlayışı içinde, insan haklarına saygılı, Atatürk milliyetçiliğine bağlı, başlangıçta belirtilen temel ilkelere dayanan, demokratik, laik ve sosyal bir hukuk devletidir.</a:t>
            </a:r>
            <a:br>
              <a:rPr lang="tr-TR" sz="2400" b="0" i="0" u="none" strike="noStrike" baseline="0" dirty="0"/>
            </a:br>
            <a:endParaRPr lang="tr-TR" sz="2400" b="0" i="0" u="none" strike="noStrike" baseline="0" dirty="0"/>
          </a:p>
          <a:p>
            <a:pPr algn="l">
              <a:lnSpc>
                <a:spcPts val="2300"/>
              </a:lnSpc>
            </a:pPr>
            <a:r>
              <a:rPr lang="tr-TR" sz="2400" b="1" i="0" u="none" strike="noStrike" baseline="0" dirty="0">
                <a:solidFill>
                  <a:srgbClr val="FF0000"/>
                </a:solidFill>
              </a:rPr>
              <a:t>III. Devletin bütünlüğü, resmî dili, bayrağı, millî marşı ve başkenti</a:t>
            </a:r>
          </a:p>
          <a:p>
            <a:pPr algn="l">
              <a:lnSpc>
                <a:spcPts val="2300"/>
              </a:lnSpc>
            </a:pPr>
            <a:r>
              <a:rPr lang="tr-TR" sz="2400" b="1" i="0" u="none" strike="noStrike" baseline="0" dirty="0"/>
              <a:t>MADDE 3 </a:t>
            </a:r>
            <a:r>
              <a:rPr lang="tr-TR" sz="2400" b="0" i="0" u="none" strike="noStrike" baseline="0" dirty="0"/>
              <a:t>– Türkiye Devleti, ülkesi ve milletiyle bölünmez bir bütündür. Dili Türkçedir. Bayrağı, şekli kanununda belirtilen, beyaz ay yıldızlı al bayraktır. Millî marşı “İstiklâl </a:t>
            </a:r>
            <a:r>
              <a:rPr lang="tr-TR" sz="2400" b="0" i="0" u="none" strike="noStrike" baseline="0" dirty="0" err="1"/>
              <a:t>Marşı”dır</a:t>
            </a:r>
            <a:r>
              <a:rPr lang="tr-TR" sz="2400" b="0" i="0" u="none" strike="noStrike" baseline="0" dirty="0"/>
              <a:t>. Başkenti Ankara’dır.</a:t>
            </a:r>
            <a:br>
              <a:rPr lang="tr-TR" sz="2400" b="0" i="0" u="none" strike="noStrike" baseline="0" dirty="0"/>
            </a:br>
            <a:endParaRPr lang="tr-TR" sz="2400" b="0" i="0" u="none" strike="noStrike" baseline="0" dirty="0"/>
          </a:p>
          <a:p>
            <a:pPr algn="l">
              <a:lnSpc>
                <a:spcPts val="2300"/>
              </a:lnSpc>
            </a:pPr>
            <a:r>
              <a:rPr lang="tr-TR" sz="2400" b="1" i="0" u="none" strike="noStrike" baseline="0" dirty="0">
                <a:solidFill>
                  <a:srgbClr val="FF0000"/>
                </a:solidFill>
              </a:rPr>
              <a:t>IV. Değiştirilemeyecek hükümler</a:t>
            </a:r>
          </a:p>
          <a:p>
            <a:pPr algn="l">
              <a:lnSpc>
                <a:spcPts val="2300"/>
              </a:lnSpc>
            </a:pPr>
            <a:r>
              <a:rPr lang="tr-TR" sz="2400" b="1" i="0" u="none" strike="noStrike" baseline="0" dirty="0"/>
              <a:t>MADDE 4 </a:t>
            </a:r>
            <a:r>
              <a:rPr lang="tr-TR" sz="2400" b="0" i="0" u="none" strike="noStrike" baseline="0" dirty="0"/>
              <a:t>– Anayasa’nın 1’inci maddesindeki devletin şeklinin Cumhuriyet olduğu hakkındaki hüküm ile 2’nci maddesindeki Cumhuriyetin nitelikleri ve 3’üncü maddesi hükümleri değiştirilemez ve değiştirilmesi teklif edilemez.</a:t>
            </a:r>
            <a:endParaRPr lang="tr-TR" sz="2400" dirty="0"/>
          </a:p>
        </p:txBody>
      </p:sp>
    </p:spTree>
    <p:extLst>
      <p:ext uri="{BB962C8B-B14F-4D97-AF65-F5344CB8AC3E}">
        <p14:creationId xmlns:p14="http://schemas.microsoft.com/office/powerpoint/2010/main" val="3363141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CD4563D1-F94C-4877-A3B3-B5583E5ABC9E}"/>
              </a:ext>
            </a:extLst>
          </p:cNvPr>
          <p:cNvSpPr/>
          <p:nvPr/>
        </p:nvSpPr>
        <p:spPr>
          <a:xfrm>
            <a:off x="0" y="0"/>
            <a:ext cx="12192000" cy="624625"/>
          </a:xfrm>
          <a:prstGeom prst="rect">
            <a:avLst/>
          </a:prstGeom>
          <a:gradFill flip="none" rotWithShape="1">
            <a:gsLst>
              <a:gs pos="0">
                <a:srgbClr val="FFCCFF">
                  <a:shade val="30000"/>
                  <a:satMod val="115000"/>
                </a:srgbClr>
              </a:gs>
              <a:gs pos="50000">
                <a:srgbClr val="FFCCFF">
                  <a:shade val="67500"/>
                  <a:satMod val="115000"/>
                </a:srgbClr>
              </a:gs>
              <a:gs pos="100000">
                <a:srgbClr val="FFCCFF">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ANAYASADAN GELEN GÜÇ</a:t>
            </a:r>
          </a:p>
        </p:txBody>
      </p:sp>
      <p:pic>
        <p:nvPicPr>
          <p:cNvPr id="3" name="Resim 2">
            <a:extLst>
              <a:ext uri="{FF2B5EF4-FFF2-40B4-BE49-F238E27FC236}">
                <a16:creationId xmlns:a16="http://schemas.microsoft.com/office/drawing/2014/main" id="{106A53F5-DBDC-4456-8B77-24CD2EB88A2C}"/>
              </a:ext>
            </a:extLst>
          </p:cNvPr>
          <p:cNvPicPr>
            <a:picLocks noChangeAspect="1"/>
          </p:cNvPicPr>
          <p:nvPr/>
        </p:nvPicPr>
        <p:blipFill>
          <a:blip r:embed="rId2"/>
          <a:stretch>
            <a:fillRect/>
          </a:stretch>
        </p:blipFill>
        <p:spPr>
          <a:xfrm>
            <a:off x="98850" y="2478230"/>
            <a:ext cx="1144007" cy="1091641"/>
          </a:xfrm>
          <a:prstGeom prst="rect">
            <a:avLst/>
          </a:prstGeom>
        </p:spPr>
      </p:pic>
      <p:sp>
        <p:nvSpPr>
          <p:cNvPr id="4" name="Dikdörtgen 3">
            <a:extLst>
              <a:ext uri="{FF2B5EF4-FFF2-40B4-BE49-F238E27FC236}">
                <a16:creationId xmlns:a16="http://schemas.microsoft.com/office/drawing/2014/main" id="{2926B740-F89C-4667-8E50-3706404DACDB}"/>
              </a:ext>
            </a:extLst>
          </p:cNvPr>
          <p:cNvSpPr/>
          <p:nvPr/>
        </p:nvSpPr>
        <p:spPr>
          <a:xfrm>
            <a:off x="1357366" y="1129937"/>
            <a:ext cx="10621275" cy="37686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Metin kutusu 5">
            <a:extLst>
              <a:ext uri="{FF2B5EF4-FFF2-40B4-BE49-F238E27FC236}">
                <a16:creationId xmlns:a16="http://schemas.microsoft.com/office/drawing/2014/main" id="{1729BD32-B7A6-49A2-AF2C-B133D9BF2223}"/>
              </a:ext>
            </a:extLst>
          </p:cNvPr>
          <p:cNvSpPr txBox="1"/>
          <p:nvPr/>
        </p:nvSpPr>
        <p:spPr>
          <a:xfrm>
            <a:off x="1619794" y="1648993"/>
            <a:ext cx="10241280" cy="2677656"/>
          </a:xfrm>
          <a:prstGeom prst="rect">
            <a:avLst/>
          </a:prstGeom>
          <a:noFill/>
        </p:spPr>
        <p:txBody>
          <a:bodyPr wrap="square">
            <a:spAutoFit/>
          </a:bodyPr>
          <a:lstStyle/>
          <a:p>
            <a:pPr algn="l"/>
            <a:r>
              <a:rPr lang="tr-TR" sz="2400" b="1" i="0" u="none" strike="noStrike" baseline="0" dirty="0">
                <a:solidFill>
                  <a:srgbClr val="FF0000"/>
                </a:solidFill>
              </a:rPr>
              <a:t>V. Devletin temel amaç ve görevleri</a:t>
            </a:r>
          </a:p>
          <a:p>
            <a:pPr algn="l"/>
            <a:r>
              <a:rPr lang="tr-TR" sz="2400" b="1" i="0" u="none" strike="noStrike" baseline="0" dirty="0"/>
              <a:t>MADDE 5 </a:t>
            </a:r>
            <a:r>
              <a:rPr lang="tr-TR" sz="2400" b="0" i="0" u="none" strike="noStrike" baseline="0" dirty="0"/>
              <a:t>– Devletin temel amaç ve görevleri, Türk milletinin bağımsızlığını ve bütünlüğünü, ülkenin bölünmezliğini, Cumhuriyeti ve demokrasiyi korumak; kişilerin ve toplumun refah, huzur ve mutluluğunu sağlamak; kişinin temel hak ve hürriyetlerini, sosyal hukuk devleti ve adalet ilkeleriyle bağdaşmayacak surette sınırlayan siyasal, ekonomik ve sosyal engelleri kaldırmaya, insanın maddi ve manevi varlığının gelişmesi için gerekli şartları hazırlamaya çalışmaktır.</a:t>
            </a:r>
            <a:endParaRPr lang="tr-TR" sz="2400" dirty="0"/>
          </a:p>
        </p:txBody>
      </p:sp>
      <p:sp>
        <p:nvSpPr>
          <p:cNvPr id="9" name="Metin kutusu 8">
            <a:extLst>
              <a:ext uri="{FF2B5EF4-FFF2-40B4-BE49-F238E27FC236}">
                <a16:creationId xmlns:a16="http://schemas.microsoft.com/office/drawing/2014/main" id="{A3B91B51-78E0-4956-B0B1-55389F9CB9B0}"/>
              </a:ext>
            </a:extLst>
          </p:cNvPr>
          <p:cNvSpPr txBox="1"/>
          <p:nvPr/>
        </p:nvSpPr>
        <p:spPr>
          <a:xfrm>
            <a:off x="1077686" y="5254727"/>
            <a:ext cx="10900955" cy="830997"/>
          </a:xfrm>
          <a:prstGeom prst="rect">
            <a:avLst/>
          </a:prstGeom>
          <a:noFill/>
        </p:spPr>
        <p:txBody>
          <a:bodyPr wrap="square">
            <a:spAutoFit/>
          </a:bodyPr>
          <a:lstStyle/>
          <a:p>
            <a:pPr algn="l"/>
            <a:r>
              <a:rPr lang="tr-TR" sz="2400" b="1" i="0" u="none" strike="noStrike" baseline="0" dirty="0"/>
              <a:t>Anayasa’nın 5. maddesindeki “insanın maddi ve manevi varlığının gelişmesi için gerekli şartları hazırlamaya çalışmaktır.” ifadesi ne anlama gelmektedir? Açıklayınız.</a:t>
            </a:r>
            <a:endParaRPr lang="tr-TR" sz="2400" dirty="0"/>
          </a:p>
        </p:txBody>
      </p:sp>
      <p:pic>
        <p:nvPicPr>
          <p:cNvPr id="10" name="Grafik 9" descr="Soru işareti sağdan sola">
            <a:extLst>
              <a:ext uri="{FF2B5EF4-FFF2-40B4-BE49-F238E27FC236}">
                <a16:creationId xmlns:a16="http://schemas.microsoft.com/office/drawing/2014/main" id="{96ACB53C-5705-4822-BBC2-B700922F284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8457" y="5171324"/>
            <a:ext cx="914400" cy="914400"/>
          </a:xfrm>
          <a:prstGeom prst="rect">
            <a:avLst/>
          </a:prstGeom>
        </p:spPr>
      </p:pic>
    </p:spTree>
    <p:extLst>
      <p:ext uri="{BB962C8B-B14F-4D97-AF65-F5344CB8AC3E}">
        <p14:creationId xmlns:p14="http://schemas.microsoft.com/office/powerpoint/2010/main" val="3621576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CD4563D1-F94C-4877-A3B3-B5583E5ABC9E}"/>
              </a:ext>
            </a:extLst>
          </p:cNvPr>
          <p:cNvSpPr/>
          <p:nvPr/>
        </p:nvSpPr>
        <p:spPr>
          <a:xfrm>
            <a:off x="0" y="0"/>
            <a:ext cx="12192000" cy="624625"/>
          </a:xfrm>
          <a:prstGeom prst="rect">
            <a:avLst/>
          </a:prstGeom>
          <a:gradFill flip="none" rotWithShape="1">
            <a:gsLst>
              <a:gs pos="0">
                <a:srgbClr val="FFCCFF">
                  <a:shade val="30000"/>
                  <a:satMod val="115000"/>
                </a:srgbClr>
              </a:gs>
              <a:gs pos="50000">
                <a:srgbClr val="FFCCFF">
                  <a:shade val="67500"/>
                  <a:satMod val="115000"/>
                </a:srgbClr>
              </a:gs>
              <a:gs pos="100000">
                <a:srgbClr val="FFCCFF">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ANAYASADAN GELEN GÜÇ</a:t>
            </a:r>
          </a:p>
        </p:txBody>
      </p:sp>
      <p:sp>
        <p:nvSpPr>
          <p:cNvPr id="2" name="Dikdörtgen: Köşeleri Yuvarlatılmış 1">
            <a:extLst>
              <a:ext uri="{FF2B5EF4-FFF2-40B4-BE49-F238E27FC236}">
                <a16:creationId xmlns:a16="http://schemas.microsoft.com/office/drawing/2014/main" id="{52CBEFC5-6B1E-4833-A76D-19338F63B25D}"/>
              </a:ext>
            </a:extLst>
          </p:cNvPr>
          <p:cNvSpPr/>
          <p:nvPr/>
        </p:nvSpPr>
        <p:spPr>
          <a:xfrm>
            <a:off x="944153" y="964791"/>
            <a:ext cx="4656909" cy="1065818"/>
          </a:xfrm>
          <a:prstGeom prst="roundRect">
            <a:avLst>
              <a:gd name="adj" fmla="val 47952"/>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solidFill>
                  <a:schemeClr val="tx1"/>
                </a:solidFill>
              </a:rPr>
              <a:t> Türkiye Cumhuriyeti demokratik bir devlettir</a:t>
            </a:r>
          </a:p>
        </p:txBody>
      </p:sp>
      <p:pic>
        <p:nvPicPr>
          <p:cNvPr id="6" name="Resim 5">
            <a:extLst>
              <a:ext uri="{FF2B5EF4-FFF2-40B4-BE49-F238E27FC236}">
                <a16:creationId xmlns:a16="http://schemas.microsoft.com/office/drawing/2014/main" id="{0F8196BC-CADC-4CD4-A25D-BDE390DACCED}"/>
              </a:ext>
            </a:extLst>
          </p:cNvPr>
          <p:cNvPicPr>
            <a:picLocks noChangeAspect="1"/>
          </p:cNvPicPr>
          <p:nvPr/>
        </p:nvPicPr>
        <p:blipFill rotWithShape="1">
          <a:blip r:embed="rId2"/>
          <a:srcRect l="2016" r="2150" b="6932"/>
          <a:stretch/>
        </p:blipFill>
        <p:spPr>
          <a:xfrm>
            <a:off x="944153" y="2105585"/>
            <a:ext cx="4656909" cy="4465575"/>
          </a:xfrm>
          <a:prstGeom prst="rect">
            <a:avLst/>
          </a:prstGeom>
        </p:spPr>
      </p:pic>
      <p:sp>
        <p:nvSpPr>
          <p:cNvPr id="7" name="Metin kutusu 6">
            <a:extLst>
              <a:ext uri="{FF2B5EF4-FFF2-40B4-BE49-F238E27FC236}">
                <a16:creationId xmlns:a16="http://schemas.microsoft.com/office/drawing/2014/main" id="{731523A6-BF86-4052-A1F7-76BDF1A2D3E6}"/>
              </a:ext>
            </a:extLst>
          </p:cNvPr>
          <p:cNvSpPr txBox="1"/>
          <p:nvPr/>
        </p:nvSpPr>
        <p:spPr>
          <a:xfrm>
            <a:off x="1067770" y="2292077"/>
            <a:ext cx="4302098" cy="1446550"/>
          </a:xfrm>
          <a:prstGeom prst="rect">
            <a:avLst/>
          </a:prstGeom>
          <a:noFill/>
        </p:spPr>
        <p:txBody>
          <a:bodyPr wrap="square" rtlCol="0">
            <a:spAutoFit/>
          </a:bodyPr>
          <a:lstStyle/>
          <a:p>
            <a:pPr algn="ctr"/>
            <a:r>
              <a:rPr lang="tr-TR" sz="2200" b="0" i="0" u="none" strike="noStrike" baseline="0" dirty="0">
                <a:latin typeface="CaslonPro-Regular"/>
              </a:rPr>
              <a:t>Ülkemizde demokrasinin gereği olarak vatandaşlar katılım ile seçme ve seçilme hakkını özgürce kullanabilmektedirler.</a:t>
            </a:r>
            <a:endParaRPr lang="tr-TR" sz="2200" dirty="0"/>
          </a:p>
        </p:txBody>
      </p:sp>
      <p:sp>
        <p:nvSpPr>
          <p:cNvPr id="9" name="Metin kutusu 8">
            <a:extLst>
              <a:ext uri="{FF2B5EF4-FFF2-40B4-BE49-F238E27FC236}">
                <a16:creationId xmlns:a16="http://schemas.microsoft.com/office/drawing/2014/main" id="{69156CCB-02BE-4EFD-93EE-3C19EA0D1EDA}"/>
              </a:ext>
            </a:extLst>
          </p:cNvPr>
          <p:cNvSpPr txBox="1"/>
          <p:nvPr/>
        </p:nvSpPr>
        <p:spPr>
          <a:xfrm>
            <a:off x="1067770" y="3786276"/>
            <a:ext cx="4302098" cy="2800767"/>
          </a:xfrm>
          <a:prstGeom prst="rect">
            <a:avLst/>
          </a:prstGeom>
          <a:noFill/>
        </p:spPr>
        <p:txBody>
          <a:bodyPr wrap="square" rtlCol="0">
            <a:spAutoFit/>
          </a:bodyPr>
          <a:lstStyle/>
          <a:p>
            <a:pPr algn="ctr"/>
            <a:r>
              <a:rPr lang="tr-TR" sz="2200" b="1" i="0" u="none" strike="noStrike" baseline="0" dirty="0"/>
              <a:t>1 Kasım’da Seçime Katılım Oranı 7 Haziran’ı Geçti</a:t>
            </a:r>
          </a:p>
          <a:p>
            <a:pPr algn="ctr"/>
            <a:r>
              <a:rPr lang="tr-TR" sz="2200" b="0" i="0" u="none" strike="noStrike" baseline="0" dirty="0"/>
              <a:t>YSK Başkanı Sadi Güven’in verdiği bilgiye göre 1 Kasım milletvekili seçimine katılım oranı yüzde 85 olarak gerçekleşti. 56 milyon 949 bin seçmenden 48 milyon 537 bini oyunu kullandı.</a:t>
            </a:r>
            <a:endParaRPr lang="tr-TR" sz="2200" dirty="0"/>
          </a:p>
        </p:txBody>
      </p:sp>
      <p:cxnSp>
        <p:nvCxnSpPr>
          <p:cNvPr id="11" name="Düz Bağlayıcı 10">
            <a:extLst>
              <a:ext uri="{FF2B5EF4-FFF2-40B4-BE49-F238E27FC236}">
                <a16:creationId xmlns:a16="http://schemas.microsoft.com/office/drawing/2014/main" id="{9054CF93-4FE5-4AF7-A66E-81859870DFFF}"/>
              </a:ext>
            </a:extLst>
          </p:cNvPr>
          <p:cNvCxnSpPr>
            <a:cxnSpLocks/>
          </p:cNvCxnSpPr>
          <p:nvPr/>
        </p:nvCxnSpPr>
        <p:spPr>
          <a:xfrm flipV="1">
            <a:off x="1157194" y="3738563"/>
            <a:ext cx="4209350" cy="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Dikdörtgen: Köşeleri Yuvarlatılmış 13">
            <a:extLst>
              <a:ext uri="{FF2B5EF4-FFF2-40B4-BE49-F238E27FC236}">
                <a16:creationId xmlns:a16="http://schemas.microsoft.com/office/drawing/2014/main" id="{E90D1501-BE77-4143-9263-B6FA46D3B27F}"/>
              </a:ext>
            </a:extLst>
          </p:cNvPr>
          <p:cNvSpPr/>
          <p:nvPr/>
        </p:nvSpPr>
        <p:spPr>
          <a:xfrm>
            <a:off x="6475003" y="963115"/>
            <a:ext cx="4656909" cy="1065818"/>
          </a:xfrm>
          <a:prstGeom prst="roundRect">
            <a:avLst>
              <a:gd name="adj" fmla="val 47952"/>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solidFill>
                  <a:schemeClr val="tx1"/>
                </a:solidFill>
              </a:rPr>
              <a:t> Türkiye Cumhuriyeti laik bir devlettir</a:t>
            </a:r>
          </a:p>
        </p:txBody>
      </p:sp>
      <p:pic>
        <p:nvPicPr>
          <p:cNvPr id="15" name="Resim 14">
            <a:extLst>
              <a:ext uri="{FF2B5EF4-FFF2-40B4-BE49-F238E27FC236}">
                <a16:creationId xmlns:a16="http://schemas.microsoft.com/office/drawing/2014/main" id="{FA7B3BFE-D202-40E7-ADB6-4189896D7C80}"/>
              </a:ext>
            </a:extLst>
          </p:cNvPr>
          <p:cNvPicPr>
            <a:picLocks noChangeAspect="1"/>
          </p:cNvPicPr>
          <p:nvPr/>
        </p:nvPicPr>
        <p:blipFill rotWithShape="1">
          <a:blip r:embed="rId2"/>
          <a:srcRect l="2016" r="2150" b="6932"/>
          <a:stretch/>
        </p:blipFill>
        <p:spPr>
          <a:xfrm>
            <a:off x="6475003" y="2103909"/>
            <a:ext cx="4656909" cy="4465575"/>
          </a:xfrm>
          <a:prstGeom prst="rect">
            <a:avLst/>
          </a:prstGeom>
        </p:spPr>
      </p:pic>
      <p:cxnSp>
        <p:nvCxnSpPr>
          <p:cNvPr id="16" name="Düz Bağlayıcı 15">
            <a:extLst>
              <a:ext uri="{FF2B5EF4-FFF2-40B4-BE49-F238E27FC236}">
                <a16:creationId xmlns:a16="http://schemas.microsoft.com/office/drawing/2014/main" id="{25401693-0708-476F-BAE4-41EA3F05177E}"/>
              </a:ext>
            </a:extLst>
          </p:cNvPr>
          <p:cNvCxnSpPr>
            <a:cxnSpLocks/>
          </p:cNvCxnSpPr>
          <p:nvPr/>
        </p:nvCxnSpPr>
        <p:spPr>
          <a:xfrm flipV="1">
            <a:off x="6698782" y="3457864"/>
            <a:ext cx="4209350" cy="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Metin kutusu 17">
            <a:extLst>
              <a:ext uri="{FF2B5EF4-FFF2-40B4-BE49-F238E27FC236}">
                <a16:creationId xmlns:a16="http://schemas.microsoft.com/office/drawing/2014/main" id="{0701EE43-FA6F-4CC0-ABB6-683C9F8875C1}"/>
              </a:ext>
            </a:extLst>
          </p:cNvPr>
          <p:cNvSpPr txBox="1"/>
          <p:nvPr/>
        </p:nvSpPr>
        <p:spPr>
          <a:xfrm>
            <a:off x="6618288" y="2292077"/>
            <a:ext cx="4279106" cy="1107996"/>
          </a:xfrm>
          <a:prstGeom prst="rect">
            <a:avLst/>
          </a:prstGeom>
          <a:noFill/>
        </p:spPr>
        <p:txBody>
          <a:bodyPr wrap="square">
            <a:spAutoFit/>
          </a:bodyPr>
          <a:lstStyle/>
          <a:p>
            <a:pPr algn="ctr"/>
            <a:r>
              <a:rPr lang="tr-TR" sz="2200" dirty="0">
                <a:latin typeface="CaslonPro-Regular"/>
              </a:rPr>
              <a:t>B</a:t>
            </a:r>
            <a:r>
              <a:rPr lang="tr-TR" sz="2200" b="0" i="0" u="none" strike="noStrike" baseline="0" dirty="0">
                <a:latin typeface="CaslonPro-Regular"/>
              </a:rPr>
              <a:t>ireyler din ve vicdan özgürlüğüne sahiptir. Devlet vatandaşlarının ibadet etme haklarını korur.</a:t>
            </a:r>
            <a:endParaRPr lang="tr-TR" sz="2200" dirty="0"/>
          </a:p>
        </p:txBody>
      </p:sp>
      <p:sp>
        <p:nvSpPr>
          <p:cNvPr id="20" name="Metin kutusu 19">
            <a:extLst>
              <a:ext uri="{FF2B5EF4-FFF2-40B4-BE49-F238E27FC236}">
                <a16:creationId xmlns:a16="http://schemas.microsoft.com/office/drawing/2014/main" id="{A03D5EAF-8D5C-42CE-99F8-3C0ACF586CBF}"/>
              </a:ext>
            </a:extLst>
          </p:cNvPr>
          <p:cNvSpPr txBox="1"/>
          <p:nvPr/>
        </p:nvSpPr>
        <p:spPr>
          <a:xfrm>
            <a:off x="6618288" y="3621348"/>
            <a:ext cx="4354897" cy="2800767"/>
          </a:xfrm>
          <a:prstGeom prst="rect">
            <a:avLst/>
          </a:prstGeom>
          <a:noFill/>
        </p:spPr>
        <p:txBody>
          <a:bodyPr wrap="square">
            <a:spAutoFit/>
          </a:bodyPr>
          <a:lstStyle/>
          <a:p>
            <a:pPr algn="ctr"/>
            <a:r>
              <a:rPr lang="tr-TR" sz="2200" b="1" i="0" u="none" strike="noStrike" baseline="0" dirty="0"/>
              <a:t>Diyanet, 9 Bin 500 Sözleşmeli Personel Alacak</a:t>
            </a:r>
          </a:p>
          <a:p>
            <a:pPr algn="ctr"/>
            <a:r>
              <a:rPr lang="tr-TR" sz="2200" b="0" i="0" u="none" strike="noStrike" baseline="0" dirty="0"/>
              <a:t>Diyanet İşleri Başkanlığı, cami, kuran kursu gibi yerlerde görevlendirmek üzere 9 bin 500 sözleşmeli </a:t>
            </a:r>
            <a:r>
              <a:rPr lang="sv-SE" sz="2200" b="0" i="0" u="none" strike="noStrike" baseline="0" dirty="0"/>
              <a:t>personel alacak. Alınacak personel, lisans, ön lisans</a:t>
            </a:r>
            <a:r>
              <a:rPr lang="tr-TR" sz="2200" b="0" i="0" u="none" strike="noStrike" baseline="0" dirty="0"/>
              <a:t> ve ortaöğretim mezunları arasından olacak.</a:t>
            </a:r>
            <a:endParaRPr lang="tr-TR" sz="2200" dirty="0"/>
          </a:p>
        </p:txBody>
      </p:sp>
    </p:spTree>
    <p:extLst>
      <p:ext uri="{BB962C8B-B14F-4D97-AF65-F5344CB8AC3E}">
        <p14:creationId xmlns:p14="http://schemas.microsoft.com/office/powerpoint/2010/main" val="46984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par>
                                <p:cTn id="42" presetID="10" presetClass="entr" presetSubtype="0"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9" grpId="0"/>
      <p:bldP spid="14" grpId="0" animBg="1"/>
      <p:bldP spid="18"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CD4563D1-F94C-4877-A3B3-B5583E5ABC9E}"/>
              </a:ext>
            </a:extLst>
          </p:cNvPr>
          <p:cNvSpPr/>
          <p:nvPr/>
        </p:nvSpPr>
        <p:spPr>
          <a:xfrm>
            <a:off x="0" y="0"/>
            <a:ext cx="12192000" cy="624625"/>
          </a:xfrm>
          <a:prstGeom prst="rect">
            <a:avLst/>
          </a:prstGeom>
          <a:gradFill flip="none" rotWithShape="1">
            <a:gsLst>
              <a:gs pos="0">
                <a:srgbClr val="FFCCFF">
                  <a:shade val="30000"/>
                  <a:satMod val="115000"/>
                </a:srgbClr>
              </a:gs>
              <a:gs pos="50000">
                <a:srgbClr val="FFCCFF">
                  <a:shade val="67500"/>
                  <a:satMod val="115000"/>
                </a:srgbClr>
              </a:gs>
              <a:gs pos="100000">
                <a:srgbClr val="FFCCFF">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ANAYASADAN GELEN GÜÇ</a:t>
            </a:r>
          </a:p>
        </p:txBody>
      </p:sp>
      <p:sp>
        <p:nvSpPr>
          <p:cNvPr id="2" name="Dikdörtgen: Köşeleri Yuvarlatılmış 1">
            <a:extLst>
              <a:ext uri="{FF2B5EF4-FFF2-40B4-BE49-F238E27FC236}">
                <a16:creationId xmlns:a16="http://schemas.microsoft.com/office/drawing/2014/main" id="{52CBEFC5-6B1E-4833-A76D-19338F63B25D}"/>
              </a:ext>
            </a:extLst>
          </p:cNvPr>
          <p:cNvSpPr/>
          <p:nvPr/>
        </p:nvSpPr>
        <p:spPr>
          <a:xfrm>
            <a:off x="944153" y="964791"/>
            <a:ext cx="4656909" cy="1065818"/>
          </a:xfrm>
          <a:prstGeom prst="roundRect">
            <a:avLst>
              <a:gd name="adj" fmla="val 47952"/>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solidFill>
                  <a:schemeClr val="tx1"/>
                </a:solidFill>
              </a:rPr>
              <a:t> Türkiye Cumhuriyeti sosyal bir devlettir</a:t>
            </a:r>
          </a:p>
        </p:txBody>
      </p:sp>
      <p:pic>
        <p:nvPicPr>
          <p:cNvPr id="6" name="Resim 5">
            <a:extLst>
              <a:ext uri="{FF2B5EF4-FFF2-40B4-BE49-F238E27FC236}">
                <a16:creationId xmlns:a16="http://schemas.microsoft.com/office/drawing/2014/main" id="{0F8196BC-CADC-4CD4-A25D-BDE390DACCED}"/>
              </a:ext>
            </a:extLst>
          </p:cNvPr>
          <p:cNvPicPr>
            <a:picLocks noChangeAspect="1"/>
          </p:cNvPicPr>
          <p:nvPr/>
        </p:nvPicPr>
        <p:blipFill rotWithShape="1">
          <a:blip r:embed="rId2"/>
          <a:srcRect l="2016" r="2150" b="6932"/>
          <a:stretch/>
        </p:blipFill>
        <p:spPr>
          <a:xfrm>
            <a:off x="944153" y="2105585"/>
            <a:ext cx="4656909" cy="4465575"/>
          </a:xfrm>
          <a:prstGeom prst="rect">
            <a:avLst/>
          </a:prstGeom>
        </p:spPr>
      </p:pic>
      <p:sp>
        <p:nvSpPr>
          <p:cNvPr id="7" name="Metin kutusu 6">
            <a:extLst>
              <a:ext uri="{FF2B5EF4-FFF2-40B4-BE49-F238E27FC236}">
                <a16:creationId xmlns:a16="http://schemas.microsoft.com/office/drawing/2014/main" id="{731523A6-BF86-4052-A1F7-76BDF1A2D3E6}"/>
              </a:ext>
            </a:extLst>
          </p:cNvPr>
          <p:cNvSpPr txBox="1"/>
          <p:nvPr/>
        </p:nvSpPr>
        <p:spPr>
          <a:xfrm>
            <a:off x="1067770" y="2292077"/>
            <a:ext cx="4302098" cy="1446550"/>
          </a:xfrm>
          <a:prstGeom prst="rect">
            <a:avLst/>
          </a:prstGeom>
          <a:noFill/>
        </p:spPr>
        <p:txBody>
          <a:bodyPr wrap="square" rtlCol="0">
            <a:spAutoFit/>
          </a:bodyPr>
          <a:lstStyle/>
          <a:p>
            <a:pPr algn="ctr"/>
            <a:r>
              <a:rPr lang="tr-TR" sz="2200" b="0" i="0" u="none" strike="noStrike" baseline="0" dirty="0">
                <a:latin typeface="CaslonPro-Regular"/>
              </a:rPr>
              <a:t>İnsan hak ve özgürlüklerine saygılı olmak, insanın doğuştan sahip olduğu imkânları geliştirmek ve korumak devletin görevidir.</a:t>
            </a:r>
            <a:endParaRPr lang="tr-TR" sz="2200" dirty="0"/>
          </a:p>
        </p:txBody>
      </p:sp>
      <p:sp>
        <p:nvSpPr>
          <p:cNvPr id="9" name="Metin kutusu 8">
            <a:extLst>
              <a:ext uri="{FF2B5EF4-FFF2-40B4-BE49-F238E27FC236}">
                <a16:creationId xmlns:a16="http://schemas.microsoft.com/office/drawing/2014/main" id="{69156CCB-02BE-4EFD-93EE-3C19EA0D1EDA}"/>
              </a:ext>
            </a:extLst>
          </p:cNvPr>
          <p:cNvSpPr txBox="1"/>
          <p:nvPr/>
        </p:nvSpPr>
        <p:spPr>
          <a:xfrm>
            <a:off x="1067770" y="3875176"/>
            <a:ext cx="4302098" cy="2123658"/>
          </a:xfrm>
          <a:prstGeom prst="rect">
            <a:avLst/>
          </a:prstGeom>
          <a:noFill/>
        </p:spPr>
        <p:txBody>
          <a:bodyPr wrap="square" rtlCol="0">
            <a:spAutoFit/>
          </a:bodyPr>
          <a:lstStyle/>
          <a:p>
            <a:pPr algn="ctr"/>
            <a:r>
              <a:rPr lang="tr-TR" sz="2200" b="1" i="0" u="none" strike="noStrike" baseline="0" dirty="0"/>
              <a:t>Devlet, Aydın’da 82 Çocuğa Sahip Çıktı</a:t>
            </a:r>
          </a:p>
          <a:p>
            <a:pPr algn="ctr"/>
            <a:r>
              <a:rPr lang="tr-TR" sz="2200" b="0" i="0" u="none" strike="noStrike" baseline="0" dirty="0"/>
              <a:t>Aile, Çalışma ve Sosyal Hizmetler Aydın İl Müdürlüğünce 2016 yılı içerisinde 82 çocuk koruma</a:t>
            </a:r>
          </a:p>
          <a:p>
            <a:pPr algn="ctr"/>
            <a:r>
              <a:rPr lang="tr-TR" sz="2200" b="0" i="0" u="none" strike="noStrike" baseline="0" dirty="0"/>
              <a:t>altına alındı.</a:t>
            </a:r>
            <a:endParaRPr lang="tr-TR" sz="2200" dirty="0"/>
          </a:p>
        </p:txBody>
      </p:sp>
      <p:cxnSp>
        <p:nvCxnSpPr>
          <p:cNvPr id="11" name="Düz Bağlayıcı 10">
            <a:extLst>
              <a:ext uri="{FF2B5EF4-FFF2-40B4-BE49-F238E27FC236}">
                <a16:creationId xmlns:a16="http://schemas.microsoft.com/office/drawing/2014/main" id="{9054CF93-4FE5-4AF7-A66E-81859870DFFF}"/>
              </a:ext>
            </a:extLst>
          </p:cNvPr>
          <p:cNvCxnSpPr>
            <a:cxnSpLocks/>
          </p:cNvCxnSpPr>
          <p:nvPr/>
        </p:nvCxnSpPr>
        <p:spPr>
          <a:xfrm flipV="1">
            <a:off x="1157194" y="3738563"/>
            <a:ext cx="4209350" cy="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Dikdörtgen: Köşeleri Yuvarlatılmış 13">
            <a:extLst>
              <a:ext uri="{FF2B5EF4-FFF2-40B4-BE49-F238E27FC236}">
                <a16:creationId xmlns:a16="http://schemas.microsoft.com/office/drawing/2014/main" id="{E90D1501-BE77-4143-9263-B6FA46D3B27F}"/>
              </a:ext>
            </a:extLst>
          </p:cNvPr>
          <p:cNvSpPr/>
          <p:nvPr/>
        </p:nvSpPr>
        <p:spPr>
          <a:xfrm>
            <a:off x="6475003" y="963115"/>
            <a:ext cx="4656909" cy="1065818"/>
          </a:xfrm>
          <a:prstGeom prst="roundRect">
            <a:avLst>
              <a:gd name="adj" fmla="val 47952"/>
            </a:avLst>
          </a:prstGeom>
          <a:noFill/>
          <a:ln w="76200">
            <a:solidFill>
              <a:srgbClr val="9954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solidFill>
                  <a:schemeClr val="tx1"/>
                </a:solidFill>
              </a:rPr>
              <a:t> Türkiye Cumhuriyeti bir hukuk devletidir</a:t>
            </a:r>
          </a:p>
        </p:txBody>
      </p:sp>
      <p:pic>
        <p:nvPicPr>
          <p:cNvPr id="15" name="Resim 14">
            <a:extLst>
              <a:ext uri="{FF2B5EF4-FFF2-40B4-BE49-F238E27FC236}">
                <a16:creationId xmlns:a16="http://schemas.microsoft.com/office/drawing/2014/main" id="{FA7B3BFE-D202-40E7-ADB6-4189896D7C80}"/>
              </a:ext>
            </a:extLst>
          </p:cNvPr>
          <p:cNvPicPr>
            <a:picLocks noChangeAspect="1"/>
          </p:cNvPicPr>
          <p:nvPr/>
        </p:nvPicPr>
        <p:blipFill rotWithShape="1">
          <a:blip r:embed="rId2"/>
          <a:srcRect l="2016" r="2150" b="6932"/>
          <a:stretch/>
        </p:blipFill>
        <p:spPr>
          <a:xfrm>
            <a:off x="6475003" y="2103909"/>
            <a:ext cx="4656909" cy="4465575"/>
          </a:xfrm>
          <a:prstGeom prst="rect">
            <a:avLst/>
          </a:prstGeom>
        </p:spPr>
      </p:pic>
      <p:cxnSp>
        <p:nvCxnSpPr>
          <p:cNvPr id="16" name="Düz Bağlayıcı 15">
            <a:extLst>
              <a:ext uri="{FF2B5EF4-FFF2-40B4-BE49-F238E27FC236}">
                <a16:creationId xmlns:a16="http://schemas.microsoft.com/office/drawing/2014/main" id="{25401693-0708-476F-BAE4-41EA3F05177E}"/>
              </a:ext>
            </a:extLst>
          </p:cNvPr>
          <p:cNvCxnSpPr>
            <a:cxnSpLocks/>
          </p:cNvCxnSpPr>
          <p:nvPr/>
        </p:nvCxnSpPr>
        <p:spPr>
          <a:xfrm flipV="1">
            <a:off x="6636556" y="3672537"/>
            <a:ext cx="4209350" cy="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Metin kutusu 17">
            <a:extLst>
              <a:ext uri="{FF2B5EF4-FFF2-40B4-BE49-F238E27FC236}">
                <a16:creationId xmlns:a16="http://schemas.microsoft.com/office/drawing/2014/main" id="{0701EE43-FA6F-4CC0-ABB6-683C9F8875C1}"/>
              </a:ext>
            </a:extLst>
          </p:cNvPr>
          <p:cNvSpPr txBox="1"/>
          <p:nvPr/>
        </p:nvSpPr>
        <p:spPr>
          <a:xfrm>
            <a:off x="6601678" y="2225987"/>
            <a:ext cx="4279106" cy="1446550"/>
          </a:xfrm>
          <a:prstGeom prst="rect">
            <a:avLst/>
          </a:prstGeom>
          <a:noFill/>
        </p:spPr>
        <p:txBody>
          <a:bodyPr wrap="square">
            <a:spAutoFit/>
          </a:bodyPr>
          <a:lstStyle/>
          <a:p>
            <a:pPr algn="ctr"/>
            <a:r>
              <a:rPr lang="tr-TR" sz="2200" b="0" i="0" u="none" strike="noStrike" baseline="0" dirty="0">
                <a:latin typeface="CaslonPro-Regular"/>
              </a:rPr>
              <a:t>Hukuk devletinde tüm vatandaşlar yasalar önünde eşittir. Vatandaşlar mahkemelerde haklarını aramakta özgürdürler.</a:t>
            </a:r>
            <a:endParaRPr lang="tr-TR" sz="2200" dirty="0"/>
          </a:p>
        </p:txBody>
      </p:sp>
      <p:sp>
        <p:nvSpPr>
          <p:cNvPr id="20" name="Metin kutusu 19">
            <a:extLst>
              <a:ext uri="{FF2B5EF4-FFF2-40B4-BE49-F238E27FC236}">
                <a16:creationId xmlns:a16="http://schemas.microsoft.com/office/drawing/2014/main" id="{A03D5EAF-8D5C-42CE-99F8-3C0ACF586CBF}"/>
              </a:ext>
            </a:extLst>
          </p:cNvPr>
          <p:cNvSpPr txBox="1"/>
          <p:nvPr/>
        </p:nvSpPr>
        <p:spPr>
          <a:xfrm>
            <a:off x="6590940" y="3794615"/>
            <a:ext cx="4354897" cy="2800767"/>
          </a:xfrm>
          <a:prstGeom prst="rect">
            <a:avLst/>
          </a:prstGeom>
          <a:noFill/>
        </p:spPr>
        <p:txBody>
          <a:bodyPr wrap="square">
            <a:spAutoFit/>
          </a:bodyPr>
          <a:lstStyle/>
          <a:p>
            <a:pPr algn="ctr"/>
            <a:r>
              <a:rPr lang="tr-TR" sz="2200" b="1" i="0" u="none" strike="noStrike" baseline="0" dirty="0"/>
              <a:t>T.C. Adalet Bakanı, “Vatandaş Açtığı Davanın Karar Tarihini Bilecek”</a:t>
            </a:r>
          </a:p>
          <a:p>
            <a:pPr algn="ctr"/>
            <a:r>
              <a:rPr lang="tr-TR" sz="2200" b="0" i="0" u="none" strike="noStrike" baseline="0" dirty="0"/>
              <a:t>T.C. Adalet Bakanlığı, davaların çabuk sonuçlanması ve vatandaşların mağdur edilmemesi için düzenleme yapıyor. Vatandaşın mağdur edilmemesi ve davaların hızla sonuçlandırılması sağlanacak.</a:t>
            </a:r>
            <a:endParaRPr lang="tr-TR" sz="2200" dirty="0"/>
          </a:p>
        </p:txBody>
      </p:sp>
    </p:spTree>
    <p:extLst>
      <p:ext uri="{BB962C8B-B14F-4D97-AF65-F5344CB8AC3E}">
        <p14:creationId xmlns:p14="http://schemas.microsoft.com/office/powerpoint/2010/main" val="3413144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par>
                                <p:cTn id="42" presetID="10" presetClass="entr" presetSubtype="0"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9" grpId="0"/>
      <p:bldP spid="14" grpId="0" animBg="1"/>
      <p:bldP spid="18" grpId="0"/>
      <p:bldP spid="20" grpId="0"/>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5335</TotalTime>
  <Words>1639</Words>
  <Application>Microsoft Office PowerPoint</Application>
  <PresentationFormat>Geniş ekran</PresentationFormat>
  <Paragraphs>148</Paragraphs>
  <Slides>17</Slides>
  <Notes>1</Notes>
  <HiddenSlides>0</HiddenSlides>
  <MMClips>0</MMClips>
  <ScaleCrop>false</ScaleCrop>
  <HeadingPairs>
    <vt:vector size="6" baseType="variant">
      <vt:variant>
        <vt:lpstr>Kullanılan Yazı Tipleri</vt:lpstr>
      </vt:variant>
      <vt:variant>
        <vt:i4>10</vt:i4>
      </vt:variant>
      <vt:variant>
        <vt:lpstr>Tema</vt:lpstr>
      </vt:variant>
      <vt:variant>
        <vt:i4>1</vt:i4>
      </vt:variant>
      <vt:variant>
        <vt:lpstr>Slayt Başlıkları</vt:lpstr>
      </vt:variant>
      <vt:variant>
        <vt:i4>17</vt:i4>
      </vt:variant>
    </vt:vector>
  </HeadingPairs>
  <TitlesOfParts>
    <vt:vector size="28" baseType="lpstr">
      <vt:lpstr>Arial</vt:lpstr>
      <vt:lpstr>Arial Black</vt:lpstr>
      <vt:lpstr>Calibri</vt:lpstr>
      <vt:lpstr>Calibri Light</vt:lpstr>
      <vt:lpstr>Cambria</vt:lpstr>
      <vt:lpstr>CaslonPro-Bold</vt:lpstr>
      <vt:lpstr>CaslonPro-Italic</vt:lpstr>
      <vt:lpstr>CaslonPro-Regular</vt:lpstr>
      <vt:lpstr>Times New Roman</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Windows Kullanıcısı</dc:creator>
  <cp:lastModifiedBy>Erdal Dulkadir</cp:lastModifiedBy>
  <cp:revision>169</cp:revision>
  <dcterms:created xsi:type="dcterms:W3CDTF">2021-09-28T19:59:59Z</dcterms:created>
  <dcterms:modified xsi:type="dcterms:W3CDTF">2022-04-12T23:01:44Z</dcterms:modified>
</cp:coreProperties>
</file>