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408" r:id="rId3"/>
    <p:sldId id="409" r:id="rId4"/>
    <p:sldId id="422" r:id="rId5"/>
    <p:sldId id="423" r:id="rId6"/>
    <p:sldId id="424" r:id="rId7"/>
    <p:sldId id="425" r:id="rId8"/>
    <p:sldId id="427" r:id="rId9"/>
    <p:sldId id="426" r:id="rId10"/>
    <p:sldId id="430" r:id="rId11"/>
    <p:sldId id="421" r:id="rId12"/>
    <p:sldId id="404" r:id="rId13"/>
    <p:sldId id="34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BDEEFF"/>
    <a:srgbClr val="FFD357"/>
    <a:srgbClr val="FFC111"/>
    <a:srgbClr val="CCFFCC"/>
    <a:srgbClr val="FFCCFF"/>
    <a:srgbClr val="FFCC99"/>
    <a:srgbClr val="FFFFFF"/>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30.06.2022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ATATÜRK VE DEMOKRASİ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sp>
        <p:nvSpPr>
          <p:cNvPr id="4" name="Metin kutusu 3">
            <a:extLst>
              <a:ext uri="{FF2B5EF4-FFF2-40B4-BE49-F238E27FC236}">
                <a16:creationId xmlns:a16="http://schemas.microsoft.com/office/drawing/2014/main" id="{4477F028-58B9-409E-B877-0F94C2DDA131}"/>
              </a:ext>
            </a:extLst>
          </p:cNvPr>
          <p:cNvSpPr txBox="1"/>
          <p:nvPr/>
        </p:nvSpPr>
        <p:spPr>
          <a:xfrm>
            <a:off x="247918" y="900378"/>
            <a:ext cx="6098146" cy="461665"/>
          </a:xfrm>
          <a:prstGeom prst="rect">
            <a:avLst/>
          </a:prstGeom>
          <a:noFill/>
        </p:spPr>
        <p:txBody>
          <a:bodyPr wrap="square">
            <a:spAutoFit/>
          </a:bodyPr>
          <a:lstStyle/>
          <a:p>
            <a:r>
              <a:rPr lang="tr-TR" sz="2400" b="1" i="0" u="none" strike="noStrike" baseline="0" dirty="0">
                <a:solidFill>
                  <a:srgbClr val="FF0000"/>
                </a:solidFill>
              </a:rPr>
              <a:t>Çok Partili Hayata Geçiş Denemeleri</a:t>
            </a:r>
            <a:endParaRPr lang="tr-TR" sz="2400" dirty="0">
              <a:solidFill>
                <a:srgbClr val="FF0000"/>
              </a:solidFill>
            </a:endParaRPr>
          </a:p>
        </p:txBody>
      </p:sp>
      <p:pic>
        <p:nvPicPr>
          <p:cNvPr id="5" name="Resim 4">
            <a:extLst>
              <a:ext uri="{FF2B5EF4-FFF2-40B4-BE49-F238E27FC236}">
                <a16:creationId xmlns:a16="http://schemas.microsoft.com/office/drawing/2014/main" id="{006FB9E6-1406-4F4D-A230-A1882EE44F32}"/>
              </a:ext>
            </a:extLst>
          </p:cNvPr>
          <p:cNvPicPr>
            <a:picLocks noChangeAspect="1"/>
          </p:cNvPicPr>
          <p:nvPr/>
        </p:nvPicPr>
        <p:blipFill>
          <a:blip r:embed="rId2"/>
          <a:stretch>
            <a:fillRect/>
          </a:stretch>
        </p:blipFill>
        <p:spPr>
          <a:xfrm>
            <a:off x="247918" y="1637796"/>
            <a:ext cx="4384967" cy="2824734"/>
          </a:xfrm>
          <a:prstGeom prst="rect">
            <a:avLst/>
          </a:prstGeom>
        </p:spPr>
      </p:pic>
      <p:sp>
        <p:nvSpPr>
          <p:cNvPr id="8" name="Metin kutusu 7">
            <a:extLst>
              <a:ext uri="{FF2B5EF4-FFF2-40B4-BE49-F238E27FC236}">
                <a16:creationId xmlns:a16="http://schemas.microsoft.com/office/drawing/2014/main" id="{EC773677-BDA0-4558-B0E2-4FD6CEE29E7E}"/>
              </a:ext>
            </a:extLst>
          </p:cNvPr>
          <p:cNvSpPr txBox="1"/>
          <p:nvPr/>
        </p:nvSpPr>
        <p:spPr>
          <a:xfrm>
            <a:off x="4774842" y="1533108"/>
            <a:ext cx="7311980" cy="3046988"/>
          </a:xfrm>
          <a:prstGeom prst="rect">
            <a:avLst/>
          </a:prstGeom>
          <a:noFill/>
        </p:spPr>
        <p:txBody>
          <a:bodyPr wrap="square">
            <a:spAutoFit/>
          </a:bodyPr>
          <a:lstStyle/>
          <a:p>
            <a:pPr algn="l"/>
            <a:r>
              <a:rPr lang="tr-TR" sz="2400" b="0" i="0" u="none" strike="noStrike" baseline="0" dirty="0"/>
              <a:t>1924’te Halk Fırkasında yer alan bazı milletvekilleri fikir ayrılığına düşerek partiden ayrıldılar ve Terakkiperver Cumhuriyet Fırkasını kurdular. Genel başkanlığını Kâzım Karabekir’in yaptığı parti kısa süre sonra ülke içinde çıkan bir ayaklanmayla ilişkili olduğu gerekçesiyle kapatıldı. 1930’da Mustafa Kemal, çok partili demokratik hayata geçiş için arkadaşı Fethi (Okyar) Bey’den yeni bir parti kurmasını istedi. Böylece Serbest Cumhuriyet Fırkası</a:t>
            </a:r>
            <a:endParaRPr lang="tr-TR" sz="3200" dirty="0"/>
          </a:p>
        </p:txBody>
      </p:sp>
      <p:sp>
        <p:nvSpPr>
          <p:cNvPr id="9" name="Metin kutusu 8">
            <a:extLst>
              <a:ext uri="{FF2B5EF4-FFF2-40B4-BE49-F238E27FC236}">
                <a16:creationId xmlns:a16="http://schemas.microsoft.com/office/drawing/2014/main" id="{FA86BC66-9FAC-4322-9326-5CEE2314417D}"/>
              </a:ext>
            </a:extLst>
          </p:cNvPr>
          <p:cNvSpPr txBox="1"/>
          <p:nvPr/>
        </p:nvSpPr>
        <p:spPr>
          <a:xfrm>
            <a:off x="247918" y="4522407"/>
            <a:ext cx="11703676" cy="830997"/>
          </a:xfrm>
          <a:prstGeom prst="rect">
            <a:avLst/>
          </a:prstGeom>
          <a:noFill/>
        </p:spPr>
        <p:txBody>
          <a:bodyPr wrap="square">
            <a:spAutoFit/>
          </a:bodyPr>
          <a:lstStyle/>
          <a:p>
            <a:pPr algn="l"/>
            <a:r>
              <a:rPr lang="tr-TR" sz="2400" b="0" i="0" u="none" strike="noStrike" baseline="0" dirty="0"/>
              <a:t>kuruldu. Ancak bu parti de Fethi Bey tarafından inkılaplara karşı olanların partiye girdiği gerekçesi ile kapatıldı. Atatürk’ün istediği çok partili demokratik hayat 1946’da başladı.</a:t>
            </a:r>
            <a:endParaRPr lang="tr-TR" sz="3200" dirty="0"/>
          </a:p>
        </p:txBody>
      </p:sp>
    </p:spTree>
    <p:extLst>
      <p:ext uri="{BB962C8B-B14F-4D97-AF65-F5344CB8AC3E}">
        <p14:creationId xmlns:p14="http://schemas.microsoft.com/office/powerpoint/2010/main" val="39263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7014036"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Atatürk ve Demokrasi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98425" y="1468251"/>
            <a:ext cx="11868121"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23 Nisan 1923’te cumhuriyet ilan edilmiş aynı yıl Eylül ayında ise Türkiye’nin ilk siyasi partisi</a:t>
            </a:r>
            <a:br>
              <a:rPr lang="tr-TR" sz="2400" dirty="0"/>
            </a:br>
            <a:r>
              <a:rPr lang="tr-TR" sz="2400" dirty="0"/>
              <a:t>olan Cumhuriyet Halk Partisi kurulmuştur.</a:t>
            </a:r>
          </a:p>
        </p:txBody>
      </p:sp>
      <p:sp>
        <p:nvSpPr>
          <p:cNvPr id="12" name="Dikdörtgen 11">
            <a:extLst>
              <a:ext uri="{FF2B5EF4-FFF2-40B4-BE49-F238E27FC236}">
                <a16:creationId xmlns:a16="http://schemas.microsoft.com/office/drawing/2014/main" id="{DFFC66C6-7EEC-4B21-8620-036AEDE6D797}"/>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sp>
        <p:nvSpPr>
          <p:cNvPr id="5" name="Metin kutusu 4">
            <a:extLst>
              <a:ext uri="{FF2B5EF4-FFF2-40B4-BE49-F238E27FC236}">
                <a16:creationId xmlns:a16="http://schemas.microsoft.com/office/drawing/2014/main" id="{1FD3E527-4CDA-48CA-8AE3-400A52F1D2B5}"/>
              </a:ext>
            </a:extLst>
          </p:cNvPr>
          <p:cNvSpPr txBox="1"/>
          <p:nvPr/>
        </p:nvSpPr>
        <p:spPr>
          <a:xfrm>
            <a:off x="298425" y="2379146"/>
            <a:ext cx="11782136" cy="1938992"/>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Atatürk, demokrasinin gelişmesi için bir siyasi partinin yeterli olmadığı o siyasi partiye</a:t>
            </a:r>
            <a:br>
              <a:rPr lang="tr-TR" sz="2400" dirty="0"/>
            </a:br>
            <a:r>
              <a:rPr lang="tr-TR" sz="2400" dirty="0"/>
              <a:t>alternatif partilerin kurulması gerektiğini ifade etmiştir. 1925 yılın ilk muhalefet partisi olan</a:t>
            </a:r>
            <a:br>
              <a:rPr lang="tr-TR" sz="2400" dirty="0"/>
            </a:br>
            <a:r>
              <a:rPr lang="tr-TR" sz="2400" dirty="0"/>
              <a:t>Terakkiperver Cumhuriyet Partisi kurulmuş ancak bazı sorunlardan dolayı kapatılmıştır. </a:t>
            </a:r>
            <a:br>
              <a:rPr lang="tr-TR" sz="2400" dirty="0"/>
            </a:br>
            <a:r>
              <a:rPr lang="tr-TR" sz="2400" dirty="0"/>
              <a:t>1930 yılında tekrar çok partili hayat denemesi yapılmış ve Serbest Cumhuriyet Partisi </a:t>
            </a:r>
            <a:br>
              <a:rPr lang="tr-TR" sz="2400" dirty="0"/>
            </a:br>
            <a:r>
              <a:rPr lang="tr-TR" sz="2400" dirty="0"/>
              <a:t>kurulmuştur fakat o parti de çok geçmeden kapatılmıştır.</a:t>
            </a:r>
          </a:p>
        </p:txBody>
      </p:sp>
      <p:sp>
        <p:nvSpPr>
          <p:cNvPr id="6" name="Metin kutusu 5">
            <a:extLst>
              <a:ext uri="{FF2B5EF4-FFF2-40B4-BE49-F238E27FC236}">
                <a16:creationId xmlns:a16="http://schemas.microsoft.com/office/drawing/2014/main" id="{2F2D8B4C-29B6-48BF-86EF-CAF419001984}"/>
              </a:ext>
            </a:extLst>
          </p:cNvPr>
          <p:cNvSpPr txBox="1"/>
          <p:nvPr/>
        </p:nvSpPr>
        <p:spPr>
          <a:xfrm>
            <a:off x="298425" y="4398036"/>
            <a:ext cx="11314059"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1946 yılına gelindiğinde ise kalıcı olarak çok partili hayata geçilmiştir. 1946 yılındaki</a:t>
            </a:r>
            <a:br>
              <a:rPr lang="tr-TR" sz="2400" dirty="0"/>
            </a:br>
            <a:r>
              <a:rPr lang="tr-TR" sz="2400" dirty="0"/>
              <a:t>seçimlere çok sayıda parti katılmıştır. 1950 seçimlerinde ise CHP dışında bir parti olarak</a:t>
            </a:r>
            <a:br>
              <a:rPr lang="tr-TR" sz="2400" dirty="0"/>
            </a:br>
            <a:r>
              <a:rPr lang="tr-TR" sz="2400" dirty="0"/>
              <a:t>ilk defa Demokrat Parti iktidara gelmiştir.</a:t>
            </a:r>
          </a:p>
        </p:txBody>
      </p:sp>
      <p:sp>
        <p:nvSpPr>
          <p:cNvPr id="7" name="Metin kutusu 6">
            <a:extLst>
              <a:ext uri="{FF2B5EF4-FFF2-40B4-BE49-F238E27FC236}">
                <a16:creationId xmlns:a16="http://schemas.microsoft.com/office/drawing/2014/main" id="{82A58363-6AFA-46E7-89DD-A9A9A8127CAB}"/>
              </a:ext>
            </a:extLst>
          </p:cNvPr>
          <p:cNvSpPr txBox="1"/>
          <p:nvPr/>
        </p:nvSpPr>
        <p:spPr>
          <a:xfrm>
            <a:off x="298424" y="5678263"/>
            <a:ext cx="11503149"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Çok sayıda siyasi partinin olması, halkın her kesiminin görüşlerinin yönetime yansıtılması</a:t>
            </a:r>
            <a:br>
              <a:rPr lang="tr-TR" sz="2400" dirty="0"/>
            </a:br>
            <a:r>
              <a:rPr lang="tr-TR" sz="2400" dirty="0"/>
              <a:t>Atatürk tarafından arzulanan bir durum olmuştur.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2090670" y="2635324"/>
            <a:ext cx="2331076" cy="523220"/>
          </a:xfrm>
          <a:prstGeom prst="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CUMHURİYET</a:t>
            </a:r>
          </a:p>
        </p:txBody>
      </p:sp>
      <p:sp>
        <p:nvSpPr>
          <p:cNvPr id="9" name="Dikdörtgen 8">
            <a:extLst>
              <a:ext uri="{FF2B5EF4-FFF2-40B4-BE49-F238E27FC236}">
                <a16:creationId xmlns:a16="http://schemas.microsoft.com/office/drawing/2014/main" id="{17E8CB73-6FA7-41CA-8FAB-62D7D778E53D}"/>
              </a:ext>
            </a:extLst>
          </p:cNvPr>
          <p:cNvSpPr/>
          <p:nvPr/>
        </p:nvSpPr>
        <p:spPr>
          <a:xfrm>
            <a:off x="7860404" y="3687375"/>
            <a:ext cx="2331076" cy="523220"/>
          </a:xfrm>
          <a:prstGeom prst="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MUHALEFET</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sp>
        <p:nvSpPr>
          <p:cNvPr id="6" name="Dikdörtgen 5">
            <a:extLst>
              <a:ext uri="{FF2B5EF4-FFF2-40B4-BE49-F238E27FC236}">
                <a16:creationId xmlns:a16="http://schemas.microsoft.com/office/drawing/2014/main" id="{65747287-8CF4-4251-A987-AA155DC137BD}"/>
              </a:ext>
            </a:extLst>
          </p:cNvPr>
          <p:cNvSpPr/>
          <p:nvPr/>
        </p:nvSpPr>
        <p:spPr>
          <a:xfrm>
            <a:off x="7860404" y="2635324"/>
            <a:ext cx="2331076" cy="523220"/>
          </a:xfrm>
          <a:prstGeom prst="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ANAYASA</a:t>
            </a:r>
          </a:p>
        </p:txBody>
      </p:sp>
      <p:sp>
        <p:nvSpPr>
          <p:cNvPr id="7" name="Dikdörtgen 6">
            <a:extLst>
              <a:ext uri="{FF2B5EF4-FFF2-40B4-BE49-F238E27FC236}">
                <a16:creationId xmlns:a16="http://schemas.microsoft.com/office/drawing/2014/main" id="{CD16978C-9102-47D9-A5BB-79C758D1DC04}"/>
              </a:ext>
            </a:extLst>
          </p:cNvPr>
          <p:cNvSpPr/>
          <p:nvPr/>
        </p:nvSpPr>
        <p:spPr>
          <a:xfrm>
            <a:off x="4975537" y="3690595"/>
            <a:ext cx="2331076" cy="523220"/>
          </a:xfrm>
          <a:prstGeom prst="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HÜKÜMET</a:t>
            </a:r>
          </a:p>
        </p:txBody>
      </p:sp>
      <p:sp>
        <p:nvSpPr>
          <p:cNvPr id="10" name="Dikdörtgen 9">
            <a:extLst>
              <a:ext uri="{FF2B5EF4-FFF2-40B4-BE49-F238E27FC236}">
                <a16:creationId xmlns:a16="http://schemas.microsoft.com/office/drawing/2014/main" id="{FA2AE353-1473-4634-8EE6-25BCB4044336}"/>
              </a:ext>
            </a:extLst>
          </p:cNvPr>
          <p:cNvSpPr/>
          <p:nvPr/>
        </p:nvSpPr>
        <p:spPr>
          <a:xfrm>
            <a:off x="4975537" y="2635324"/>
            <a:ext cx="2331076" cy="523220"/>
          </a:xfrm>
          <a:prstGeom prst="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REJİM</a:t>
            </a:r>
          </a:p>
        </p:txBody>
      </p:sp>
      <p:sp>
        <p:nvSpPr>
          <p:cNvPr id="11" name="Dikdörtgen 10">
            <a:extLst>
              <a:ext uri="{FF2B5EF4-FFF2-40B4-BE49-F238E27FC236}">
                <a16:creationId xmlns:a16="http://schemas.microsoft.com/office/drawing/2014/main" id="{ABEBA3C0-C877-42EE-B960-12B02EF67085}"/>
              </a:ext>
            </a:extLst>
          </p:cNvPr>
          <p:cNvSpPr/>
          <p:nvPr/>
        </p:nvSpPr>
        <p:spPr>
          <a:xfrm>
            <a:off x="2090670" y="3687375"/>
            <a:ext cx="2331076" cy="523220"/>
          </a:xfrm>
          <a:prstGeom prst="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SİYASİ PARTİ</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ppt_w</p:attrName>
                                        </p:attrNameLst>
                                      </p:cBhvr>
                                      <p:tavLst>
                                        <p:tav tm="0" fmla="#ppt_w*sin(2.5*pi*$)">
                                          <p:val>
                                            <p:fltVal val="0"/>
                                          </p:val>
                                        </p:tav>
                                        <p:tav tm="100000">
                                          <p:val>
                                            <p:fltVal val="1"/>
                                          </p:val>
                                        </p:tav>
                                      </p:tavLst>
                                    </p:anim>
                                    <p:anim calcmode="lin" valueType="num">
                                      <p:cBhvr>
                                        <p:cTn id="4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28" grpId="0" animBg="1"/>
      <p:bldP spid="6" grpId="0" animBg="1"/>
      <p:bldP spid="7"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774959"/>
            <a:ext cx="11611346" cy="1200329"/>
          </a:xfrm>
          <a:prstGeom prst="rect">
            <a:avLst/>
          </a:prstGeom>
          <a:noFill/>
        </p:spPr>
        <p:txBody>
          <a:bodyPr wrap="square">
            <a:spAutoFit/>
          </a:bodyPr>
          <a:lstStyle/>
          <a:p>
            <a:r>
              <a:rPr lang="tr-TR" sz="2400" b="1" i="0" dirty="0">
                <a:solidFill>
                  <a:srgbClr val="FF0000"/>
                </a:solidFill>
                <a:effectLst/>
              </a:rPr>
              <a:t>Cumhuriyet: </a:t>
            </a:r>
            <a:r>
              <a:rPr lang="tr-TR" sz="2400" dirty="0"/>
              <a:t>Hükûmet ya da devlet başkanının, halk tarafından belli bir süre için ve belirli yetkilerle seçildiği yönetim biçimidir. Halkın kendisini yönetecekleri kendi seçip ve değiştirdiği yönetim biçimi.</a:t>
            </a:r>
          </a:p>
        </p:txBody>
      </p:sp>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sp>
        <p:nvSpPr>
          <p:cNvPr id="11" name="Metin kutusu 10">
            <a:extLst>
              <a:ext uri="{FF2B5EF4-FFF2-40B4-BE49-F238E27FC236}">
                <a16:creationId xmlns:a16="http://schemas.microsoft.com/office/drawing/2014/main" id="{85B09635-1D2D-4F34-93B2-B92086539FEB}"/>
              </a:ext>
            </a:extLst>
          </p:cNvPr>
          <p:cNvSpPr txBox="1"/>
          <p:nvPr/>
        </p:nvSpPr>
        <p:spPr>
          <a:xfrm>
            <a:off x="230778" y="3271103"/>
            <a:ext cx="11611346" cy="830997"/>
          </a:xfrm>
          <a:prstGeom prst="rect">
            <a:avLst/>
          </a:prstGeom>
          <a:noFill/>
        </p:spPr>
        <p:txBody>
          <a:bodyPr wrap="square">
            <a:spAutoFit/>
          </a:bodyPr>
          <a:lstStyle/>
          <a:p>
            <a:r>
              <a:rPr lang="tr-TR" sz="2400" b="1" i="0" dirty="0">
                <a:solidFill>
                  <a:srgbClr val="FF0000"/>
                </a:solidFill>
                <a:effectLst/>
              </a:rPr>
              <a:t>Rejim: </a:t>
            </a:r>
            <a:r>
              <a:rPr lang="tr-TR" sz="2400" dirty="0"/>
              <a:t>Siyasette yönetim şekli anlamına gelen ifadedir. </a:t>
            </a:r>
            <a:br>
              <a:rPr lang="tr-TR" sz="2400" dirty="0"/>
            </a:br>
            <a:r>
              <a:rPr lang="tr-TR" sz="2400" dirty="0"/>
              <a:t>Örneğin: Türkiye’nin rejimi cumhuriyettir. Arabistan’ın rejimi krallıktır.</a:t>
            </a:r>
          </a:p>
        </p:txBody>
      </p:sp>
      <p:sp>
        <p:nvSpPr>
          <p:cNvPr id="12" name="Metin kutusu 11">
            <a:extLst>
              <a:ext uri="{FF2B5EF4-FFF2-40B4-BE49-F238E27FC236}">
                <a16:creationId xmlns:a16="http://schemas.microsoft.com/office/drawing/2014/main" id="{09B1E34C-63FB-49C2-A20A-9E51BE559A28}"/>
              </a:ext>
            </a:extLst>
          </p:cNvPr>
          <p:cNvSpPr txBox="1"/>
          <p:nvPr/>
        </p:nvSpPr>
        <p:spPr>
          <a:xfrm>
            <a:off x="230778" y="4412797"/>
            <a:ext cx="11611346" cy="830997"/>
          </a:xfrm>
          <a:prstGeom prst="rect">
            <a:avLst/>
          </a:prstGeom>
          <a:noFill/>
        </p:spPr>
        <p:txBody>
          <a:bodyPr wrap="square">
            <a:spAutoFit/>
          </a:bodyPr>
          <a:lstStyle/>
          <a:p>
            <a:r>
              <a:rPr lang="tr-TR" sz="2400" b="1" i="0" dirty="0">
                <a:solidFill>
                  <a:srgbClr val="FF0000"/>
                </a:solidFill>
                <a:effectLst/>
              </a:rPr>
              <a:t>Anayasa: </a:t>
            </a:r>
            <a:r>
              <a:rPr lang="tr-TR" sz="2400" dirty="0"/>
              <a:t>Devletin temel kurallarının yer aldığı, diğer tüm kuralların kendisine göre belirlenip ölçüldüğü en üstte bulunan yasalar bütünüdür.</a:t>
            </a:r>
          </a:p>
        </p:txBody>
      </p:sp>
      <p:sp>
        <p:nvSpPr>
          <p:cNvPr id="13" name="Metin kutusu 12">
            <a:extLst>
              <a:ext uri="{FF2B5EF4-FFF2-40B4-BE49-F238E27FC236}">
                <a16:creationId xmlns:a16="http://schemas.microsoft.com/office/drawing/2014/main" id="{1CC56DAB-0706-4F6F-9050-38159998B10E}"/>
              </a:ext>
            </a:extLst>
          </p:cNvPr>
          <p:cNvSpPr txBox="1"/>
          <p:nvPr/>
        </p:nvSpPr>
        <p:spPr>
          <a:xfrm>
            <a:off x="230778" y="5593217"/>
            <a:ext cx="11611346" cy="830997"/>
          </a:xfrm>
          <a:prstGeom prst="rect">
            <a:avLst/>
          </a:prstGeom>
          <a:noFill/>
        </p:spPr>
        <p:txBody>
          <a:bodyPr wrap="square">
            <a:spAutoFit/>
          </a:bodyPr>
          <a:lstStyle/>
          <a:p>
            <a:r>
              <a:rPr lang="tr-TR" sz="2400" b="1" i="0" dirty="0">
                <a:solidFill>
                  <a:srgbClr val="FF0000"/>
                </a:solidFill>
                <a:effectLst/>
              </a:rPr>
              <a:t>Siyasi parti: </a:t>
            </a:r>
            <a:r>
              <a:rPr lang="tr-TR" sz="2400" dirty="0"/>
              <a:t>Belli başlı anlayışları savunan, halka açıkladığı hedefleri olan, en fazla oyu alarak yönetimde yer almayı amaçlayan, ülke genelinde örgütlenmiş siyasi kurumlardır.</a:t>
            </a:r>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sp>
        <p:nvSpPr>
          <p:cNvPr id="16" name="Metin kutusu 15">
            <a:extLst>
              <a:ext uri="{FF2B5EF4-FFF2-40B4-BE49-F238E27FC236}">
                <a16:creationId xmlns:a16="http://schemas.microsoft.com/office/drawing/2014/main" id="{E617E0D5-C606-4B75-91AF-F587F6F2F8D5}"/>
              </a:ext>
            </a:extLst>
          </p:cNvPr>
          <p:cNvSpPr txBox="1"/>
          <p:nvPr/>
        </p:nvSpPr>
        <p:spPr>
          <a:xfrm>
            <a:off x="230778" y="1727282"/>
            <a:ext cx="11611346" cy="461665"/>
          </a:xfrm>
          <a:prstGeom prst="rect">
            <a:avLst/>
          </a:prstGeom>
          <a:noFill/>
        </p:spPr>
        <p:txBody>
          <a:bodyPr wrap="square">
            <a:spAutoFit/>
          </a:bodyPr>
          <a:lstStyle/>
          <a:p>
            <a:r>
              <a:rPr lang="tr-TR" sz="2400" b="1" i="0" dirty="0">
                <a:solidFill>
                  <a:srgbClr val="FF0000"/>
                </a:solidFill>
                <a:effectLst/>
              </a:rPr>
              <a:t>Hükümet: </a:t>
            </a:r>
            <a:r>
              <a:rPr lang="tr-TR" sz="2400" dirty="0"/>
              <a:t>En fazla oyu alarak tek başına yönetime gelmiş ve ülkeyi yöneten siyasi partidir.</a:t>
            </a:r>
          </a:p>
        </p:txBody>
      </p:sp>
      <p:sp>
        <p:nvSpPr>
          <p:cNvPr id="14" name="Metin kutusu 13">
            <a:extLst>
              <a:ext uri="{FF2B5EF4-FFF2-40B4-BE49-F238E27FC236}">
                <a16:creationId xmlns:a16="http://schemas.microsoft.com/office/drawing/2014/main" id="{7353B527-BA79-4EC6-92CA-A440B185F6C8}"/>
              </a:ext>
            </a:extLst>
          </p:cNvPr>
          <p:cNvSpPr txBox="1"/>
          <p:nvPr/>
        </p:nvSpPr>
        <p:spPr>
          <a:xfrm>
            <a:off x="230778" y="2589431"/>
            <a:ext cx="11611346" cy="1200329"/>
          </a:xfrm>
          <a:prstGeom prst="rect">
            <a:avLst/>
          </a:prstGeom>
          <a:noFill/>
        </p:spPr>
        <p:txBody>
          <a:bodyPr wrap="square">
            <a:spAutoFit/>
          </a:bodyPr>
          <a:lstStyle/>
          <a:p>
            <a:r>
              <a:rPr lang="tr-TR" sz="2400" b="1" i="0" dirty="0">
                <a:solidFill>
                  <a:srgbClr val="FF0000"/>
                </a:solidFill>
                <a:effectLst/>
              </a:rPr>
              <a:t>Muhalefet: </a:t>
            </a:r>
            <a:r>
              <a:rPr lang="tr-TR" sz="2400" dirty="0"/>
              <a:t>Bir şeye karşı durma, onun eksiklerini eleştirme eylemidir. Siyasi anlamda yönetime gelememiş ama yeterli oyu alarak meclise girebilmiş siyasi partileri ifade eder. Muhalefet partileri, hükümet olan partiyi eleştirir.</a:t>
            </a:r>
          </a:p>
        </p:txBody>
      </p:sp>
    </p:spTree>
    <p:extLst>
      <p:ext uri="{BB962C8B-B14F-4D97-AF65-F5344CB8AC3E}">
        <p14:creationId xmlns:p14="http://schemas.microsoft.com/office/powerpoint/2010/main" val="23518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pic>
        <p:nvPicPr>
          <p:cNvPr id="3" name="Resim 2">
            <a:extLst>
              <a:ext uri="{FF2B5EF4-FFF2-40B4-BE49-F238E27FC236}">
                <a16:creationId xmlns:a16="http://schemas.microsoft.com/office/drawing/2014/main" id="{142FE874-449A-4A78-B046-2B89A8924E9A}"/>
              </a:ext>
            </a:extLst>
          </p:cNvPr>
          <p:cNvPicPr>
            <a:picLocks noChangeAspect="1"/>
          </p:cNvPicPr>
          <p:nvPr/>
        </p:nvPicPr>
        <p:blipFill>
          <a:blip r:embed="rId2"/>
          <a:stretch>
            <a:fillRect/>
          </a:stretch>
        </p:blipFill>
        <p:spPr>
          <a:xfrm>
            <a:off x="243487" y="972396"/>
            <a:ext cx="1530714" cy="1732123"/>
          </a:xfrm>
          <a:prstGeom prst="rect">
            <a:avLst/>
          </a:prstGeom>
        </p:spPr>
      </p:pic>
      <p:sp>
        <p:nvSpPr>
          <p:cNvPr id="4" name="Dikdörtgen 3">
            <a:extLst>
              <a:ext uri="{FF2B5EF4-FFF2-40B4-BE49-F238E27FC236}">
                <a16:creationId xmlns:a16="http://schemas.microsoft.com/office/drawing/2014/main" id="{29F3C8AF-49ED-4A46-B9F9-57953231A83D}"/>
              </a:ext>
            </a:extLst>
          </p:cNvPr>
          <p:cNvSpPr/>
          <p:nvPr/>
        </p:nvSpPr>
        <p:spPr>
          <a:xfrm>
            <a:off x="1777284" y="978794"/>
            <a:ext cx="10103476" cy="172572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0" i="0" u="none" strike="noStrike" baseline="0" dirty="0">
                <a:solidFill>
                  <a:schemeClr val="tx1"/>
                </a:solidFill>
                <a:latin typeface="CaslonPro-Regular"/>
              </a:rPr>
              <a:t>Cumhuriyet rejimi demek, demokrasi sistemi ile devlet şekli demektir. Biz</a:t>
            </a:r>
          </a:p>
          <a:p>
            <a:pPr lvl="1"/>
            <a:r>
              <a:rPr lang="tr-TR" sz="2400" b="0" i="0" u="none" strike="noStrike" baseline="0" dirty="0">
                <a:solidFill>
                  <a:schemeClr val="tx1"/>
                </a:solidFill>
                <a:latin typeface="CaslonPro-Regular"/>
              </a:rPr>
              <a:t>cumhuriyeti kurduk; o, on yaşını doldururken demokrasinin bütün gereklerini sırası geldikçe uygulamaya koymalıdır.</a:t>
            </a:r>
          </a:p>
          <a:p>
            <a:pPr lvl="1" algn="r"/>
            <a:r>
              <a:rPr lang="tr-TR" sz="2000" i="1" dirty="0">
                <a:solidFill>
                  <a:schemeClr val="tx1"/>
                </a:solidFill>
                <a:latin typeface="CaslonPro-Regular"/>
              </a:rPr>
              <a:t>Mustafa Kemal Atatürk</a:t>
            </a:r>
            <a:endParaRPr lang="tr-TR" sz="2000" i="1" dirty="0">
              <a:solidFill>
                <a:schemeClr val="tx1"/>
              </a:solidFill>
            </a:endParaRPr>
          </a:p>
        </p:txBody>
      </p:sp>
      <p:sp>
        <p:nvSpPr>
          <p:cNvPr id="7" name="Metin kutusu 6">
            <a:extLst>
              <a:ext uri="{FF2B5EF4-FFF2-40B4-BE49-F238E27FC236}">
                <a16:creationId xmlns:a16="http://schemas.microsoft.com/office/drawing/2014/main" id="{5F488E53-5D48-429E-B763-DCAE31706524}"/>
              </a:ext>
            </a:extLst>
          </p:cNvPr>
          <p:cNvSpPr txBox="1"/>
          <p:nvPr/>
        </p:nvSpPr>
        <p:spPr>
          <a:xfrm>
            <a:off x="243487" y="3052290"/>
            <a:ext cx="11637273" cy="3416320"/>
          </a:xfrm>
          <a:prstGeom prst="rect">
            <a:avLst/>
          </a:prstGeom>
          <a:noFill/>
        </p:spPr>
        <p:txBody>
          <a:bodyPr wrap="square">
            <a:spAutoFit/>
          </a:bodyPr>
          <a:lstStyle/>
          <a:p>
            <a:pPr algn="l"/>
            <a:r>
              <a:rPr lang="tr-TR" sz="2400" b="0" i="0" u="none" strike="noStrike" baseline="0" dirty="0"/>
              <a:t>1. Dünya Savaşı’nda yenilen Osmanlı Devleti’nin çöküşünü gören, ülkenin kurtuluşu için çareler arayan Mustafa Kemal Paşa, bir yandan da demokrasinin temel ilkelerine dayalı bir devlet kurmak için harekete geçti. Millî Mücadele yıllarında Erzurum’da, Sivas’ta kongreler yapan Mustafa Kemal Paşa, Ankara’ya geldiğinde demokratik ilkeleri hayata geçirmeye başlamıştı. Mustafa Kemal Paşa’nın bu girişimleri için bir hayli bilgi birikimi vardı. Fransız İhtilali’ni ve Avrupa’daki demokratik gelişmeleri yakından takip eden Mustafa Kemal Paşa, demokrasinin ne kadar önemli olduğunu kavramıştı. Mustafa Kemal Paşa, bu bilgi birikimini hayata geçirmeye ve Türk demokrasisini geliştirmeye kararlıydı. Şimdi Mustafa Kemal Atatürk’ün Türk demokrasisinin gelişimine katkısını üç başlık altında inceleyelim.</a:t>
            </a:r>
            <a:endParaRPr lang="tr-TR" sz="2400" dirty="0"/>
          </a:p>
        </p:txBody>
      </p:sp>
    </p:spTree>
    <p:extLst>
      <p:ext uri="{BB962C8B-B14F-4D97-AF65-F5344CB8AC3E}">
        <p14:creationId xmlns:p14="http://schemas.microsoft.com/office/powerpoint/2010/main" val="34360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pic>
        <p:nvPicPr>
          <p:cNvPr id="3" name="Resim 2">
            <a:extLst>
              <a:ext uri="{FF2B5EF4-FFF2-40B4-BE49-F238E27FC236}">
                <a16:creationId xmlns:a16="http://schemas.microsoft.com/office/drawing/2014/main" id="{F9E74AAF-881A-431A-A7D6-C676D6483C7E}"/>
              </a:ext>
            </a:extLst>
          </p:cNvPr>
          <p:cNvPicPr>
            <a:picLocks noChangeAspect="1"/>
          </p:cNvPicPr>
          <p:nvPr/>
        </p:nvPicPr>
        <p:blipFill>
          <a:blip r:embed="rId2"/>
          <a:stretch>
            <a:fillRect/>
          </a:stretch>
        </p:blipFill>
        <p:spPr>
          <a:xfrm>
            <a:off x="291629" y="1566016"/>
            <a:ext cx="5175454" cy="3358779"/>
          </a:xfrm>
          <a:prstGeom prst="rect">
            <a:avLst/>
          </a:prstGeom>
        </p:spPr>
      </p:pic>
      <p:sp>
        <p:nvSpPr>
          <p:cNvPr id="6" name="Metin kutusu 5">
            <a:extLst>
              <a:ext uri="{FF2B5EF4-FFF2-40B4-BE49-F238E27FC236}">
                <a16:creationId xmlns:a16="http://schemas.microsoft.com/office/drawing/2014/main" id="{ABB0B252-C4B6-4E46-BD4C-5145545A4271}"/>
              </a:ext>
            </a:extLst>
          </p:cNvPr>
          <p:cNvSpPr txBox="1"/>
          <p:nvPr/>
        </p:nvSpPr>
        <p:spPr>
          <a:xfrm>
            <a:off x="291628" y="896685"/>
            <a:ext cx="6098146" cy="461665"/>
          </a:xfrm>
          <a:prstGeom prst="rect">
            <a:avLst/>
          </a:prstGeom>
          <a:noFill/>
        </p:spPr>
        <p:txBody>
          <a:bodyPr wrap="square">
            <a:spAutoFit/>
          </a:bodyPr>
          <a:lstStyle/>
          <a:p>
            <a:r>
              <a:rPr lang="tr-TR" sz="2400" b="1" i="0" u="none" strike="noStrike" baseline="0" dirty="0">
                <a:solidFill>
                  <a:srgbClr val="FF0000"/>
                </a:solidFill>
              </a:rPr>
              <a:t>Büyük Millet Meclisinin Açılması</a:t>
            </a:r>
            <a:endParaRPr lang="tr-TR" sz="2400" dirty="0">
              <a:solidFill>
                <a:srgbClr val="FF0000"/>
              </a:solidFill>
            </a:endParaRPr>
          </a:p>
        </p:txBody>
      </p:sp>
      <p:sp>
        <p:nvSpPr>
          <p:cNvPr id="8" name="Metin kutusu 7">
            <a:extLst>
              <a:ext uri="{FF2B5EF4-FFF2-40B4-BE49-F238E27FC236}">
                <a16:creationId xmlns:a16="http://schemas.microsoft.com/office/drawing/2014/main" id="{3F10E594-5229-48B9-8EBF-888A441A38A5}"/>
              </a:ext>
            </a:extLst>
          </p:cNvPr>
          <p:cNvSpPr txBox="1"/>
          <p:nvPr/>
        </p:nvSpPr>
        <p:spPr>
          <a:xfrm>
            <a:off x="5650606" y="1566016"/>
            <a:ext cx="6603642" cy="4893647"/>
          </a:xfrm>
          <a:prstGeom prst="rect">
            <a:avLst/>
          </a:prstGeom>
          <a:noFill/>
        </p:spPr>
        <p:txBody>
          <a:bodyPr wrap="square">
            <a:spAutoFit/>
          </a:bodyPr>
          <a:lstStyle/>
          <a:p>
            <a:pPr algn="l"/>
            <a:r>
              <a:rPr lang="tr-TR" sz="2400" b="0" i="0" u="none" strike="noStrike" baseline="0" dirty="0"/>
              <a:t>Türk demokrasi tarihinde 23 Nisan 1920’de Ankara’da Mustafa Kemal Paşa’nın liderliğinde açılan Büyük Millet Meclisinin önemi büyüktür. Egemenliğin kayıtsız şartsız millete ait olması gerektiğini düşünen Mustafa Kemal Paşa,</a:t>
            </a:r>
          </a:p>
          <a:p>
            <a:r>
              <a:rPr lang="tr-TR" sz="2400" b="0" i="0" u="none" strike="noStrike" baseline="0" dirty="0"/>
              <a:t>meclisin açılmasını sağlayarak demokratik değer-</a:t>
            </a:r>
            <a:r>
              <a:rPr lang="tr-TR" sz="2400" b="0" i="0" u="none" strike="noStrike" baseline="0" dirty="0" err="1"/>
              <a:t>lere</a:t>
            </a:r>
            <a:r>
              <a:rPr lang="tr-TR" sz="2400" b="0" i="0" u="none" strike="noStrike" baseline="0" dirty="0"/>
              <a:t> uygun bir devletin ilk adımlarının atılmasına öncülük etmiştir. Büyük Millet Meclisindeki milletvekilleri kendi bölgelerinde yapılan seçimle göreve geldiler. Bu Meclis, millet iradesine dayandığı ve millet egemenliği ilkesini esas aldığı için demokratik yapıya sahip bir meclistir.</a:t>
            </a:r>
            <a:endParaRPr lang="tr-TR" sz="2400" dirty="0"/>
          </a:p>
          <a:p>
            <a:pPr algn="l"/>
            <a:endParaRPr lang="tr-TR" sz="2400" dirty="0"/>
          </a:p>
        </p:txBody>
      </p:sp>
    </p:spTree>
    <p:extLst>
      <p:ext uri="{BB962C8B-B14F-4D97-AF65-F5344CB8AC3E}">
        <p14:creationId xmlns:p14="http://schemas.microsoft.com/office/powerpoint/2010/main" val="42451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pic>
        <p:nvPicPr>
          <p:cNvPr id="3" name="Resim 2">
            <a:extLst>
              <a:ext uri="{FF2B5EF4-FFF2-40B4-BE49-F238E27FC236}">
                <a16:creationId xmlns:a16="http://schemas.microsoft.com/office/drawing/2014/main" id="{11D67E9E-B050-4847-B75F-57DC9188500E}"/>
              </a:ext>
            </a:extLst>
          </p:cNvPr>
          <p:cNvPicPr>
            <a:picLocks noChangeAspect="1"/>
          </p:cNvPicPr>
          <p:nvPr/>
        </p:nvPicPr>
        <p:blipFill>
          <a:blip r:embed="rId2"/>
          <a:stretch>
            <a:fillRect/>
          </a:stretch>
        </p:blipFill>
        <p:spPr>
          <a:xfrm>
            <a:off x="305873" y="1551424"/>
            <a:ext cx="5945614" cy="2831820"/>
          </a:xfrm>
          <a:prstGeom prst="rect">
            <a:avLst/>
          </a:prstGeom>
        </p:spPr>
      </p:pic>
      <p:sp>
        <p:nvSpPr>
          <p:cNvPr id="6" name="Metin kutusu 5">
            <a:extLst>
              <a:ext uri="{FF2B5EF4-FFF2-40B4-BE49-F238E27FC236}">
                <a16:creationId xmlns:a16="http://schemas.microsoft.com/office/drawing/2014/main" id="{0DE8F36D-0E59-45E8-8410-6FCFE3A49397}"/>
              </a:ext>
            </a:extLst>
          </p:cNvPr>
          <p:cNvSpPr txBox="1"/>
          <p:nvPr/>
        </p:nvSpPr>
        <p:spPr>
          <a:xfrm>
            <a:off x="305873" y="857192"/>
            <a:ext cx="3750972" cy="461665"/>
          </a:xfrm>
          <a:prstGeom prst="rect">
            <a:avLst/>
          </a:prstGeom>
          <a:noFill/>
        </p:spPr>
        <p:txBody>
          <a:bodyPr wrap="square">
            <a:spAutoFit/>
          </a:bodyPr>
          <a:lstStyle/>
          <a:p>
            <a:r>
              <a:rPr lang="tr-TR" sz="2400" b="1" i="0" u="none" strike="noStrike" baseline="0" dirty="0">
                <a:solidFill>
                  <a:srgbClr val="FF0000"/>
                </a:solidFill>
              </a:rPr>
              <a:t>Cumhuriyetin İlanı</a:t>
            </a:r>
            <a:endParaRPr lang="tr-TR" sz="2400" dirty="0">
              <a:solidFill>
                <a:srgbClr val="FF0000"/>
              </a:solidFill>
            </a:endParaRPr>
          </a:p>
        </p:txBody>
      </p:sp>
      <p:sp>
        <p:nvSpPr>
          <p:cNvPr id="8" name="Metin kutusu 7">
            <a:extLst>
              <a:ext uri="{FF2B5EF4-FFF2-40B4-BE49-F238E27FC236}">
                <a16:creationId xmlns:a16="http://schemas.microsoft.com/office/drawing/2014/main" id="{874B045E-5965-4862-9565-272E7F84110F}"/>
              </a:ext>
            </a:extLst>
          </p:cNvPr>
          <p:cNvSpPr txBox="1"/>
          <p:nvPr/>
        </p:nvSpPr>
        <p:spPr>
          <a:xfrm>
            <a:off x="6384701" y="1428589"/>
            <a:ext cx="5807299" cy="5262979"/>
          </a:xfrm>
          <a:prstGeom prst="rect">
            <a:avLst/>
          </a:prstGeom>
          <a:noFill/>
        </p:spPr>
        <p:txBody>
          <a:bodyPr wrap="square">
            <a:spAutoFit/>
          </a:bodyPr>
          <a:lstStyle/>
          <a:p>
            <a:pPr algn="l"/>
            <a:r>
              <a:rPr lang="tr-TR" sz="2400" b="0" i="0" u="none" strike="noStrike" baseline="0" dirty="0"/>
              <a:t>Yeni Türk devletinin 1921’de kabul ettiği 1921 Anayasası’nda egemenliğin kayıtsız şartsız millete ait olduğu ve tüm güçlerin (yasama, yürütme ve yargı) Büyük Millet Meclisinin elinde toplandığı yazılıydı. Bu iki maddenin içinde yer alan ifade tek bir sözcükle açıklanabilirdi: Cumhuriyet. Mustafa Kemal Paşa, yönetim biçiminin adının konması ve devlet yönetimindeki sorunların giderilmesi için cumhuriyetin ilanı çalışmalarına başladı. 28 Ekim 1923 akşamı yakın arkadaşları ile bir araya geldi. Ertesi gün cumhuriyeti</a:t>
            </a:r>
          </a:p>
          <a:p>
            <a:pPr algn="l"/>
            <a:r>
              <a:rPr lang="tr-TR" sz="2400" b="0" i="0" u="none" strike="noStrike" baseline="0" dirty="0"/>
              <a:t>ilan etme kararı aldılar. Aslında cumhuriyetin ilanı bir süreçti ve zamanı gelmişti. </a:t>
            </a:r>
            <a:endParaRPr lang="tr-TR" sz="2400" dirty="0"/>
          </a:p>
        </p:txBody>
      </p:sp>
    </p:spTree>
    <p:extLst>
      <p:ext uri="{BB962C8B-B14F-4D97-AF65-F5344CB8AC3E}">
        <p14:creationId xmlns:p14="http://schemas.microsoft.com/office/powerpoint/2010/main" val="40650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pic>
        <p:nvPicPr>
          <p:cNvPr id="3" name="Resim 2">
            <a:extLst>
              <a:ext uri="{FF2B5EF4-FFF2-40B4-BE49-F238E27FC236}">
                <a16:creationId xmlns:a16="http://schemas.microsoft.com/office/drawing/2014/main" id="{11D67E9E-B050-4847-B75F-57DC9188500E}"/>
              </a:ext>
            </a:extLst>
          </p:cNvPr>
          <p:cNvPicPr>
            <a:picLocks noChangeAspect="1"/>
          </p:cNvPicPr>
          <p:nvPr/>
        </p:nvPicPr>
        <p:blipFill>
          <a:blip r:embed="rId2"/>
          <a:stretch>
            <a:fillRect/>
          </a:stretch>
        </p:blipFill>
        <p:spPr>
          <a:xfrm>
            <a:off x="305873" y="1551424"/>
            <a:ext cx="5945614" cy="2831820"/>
          </a:xfrm>
          <a:prstGeom prst="rect">
            <a:avLst/>
          </a:prstGeom>
        </p:spPr>
      </p:pic>
      <p:sp>
        <p:nvSpPr>
          <p:cNvPr id="6" name="Metin kutusu 5">
            <a:extLst>
              <a:ext uri="{FF2B5EF4-FFF2-40B4-BE49-F238E27FC236}">
                <a16:creationId xmlns:a16="http://schemas.microsoft.com/office/drawing/2014/main" id="{0DE8F36D-0E59-45E8-8410-6FCFE3A49397}"/>
              </a:ext>
            </a:extLst>
          </p:cNvPr>
          <p:cNvSpPr txBox="1"/>
          <p:nvPr/>
        </p:nvSpPr>
        <p:spPr>
          <a:xfrm>
            <a:off x="305873" y="857192"/>
            <a:ext cx="3750972" cy="461665"/>
          </a:xfrm>
          <a:prstGeom prst="rect">
            <a:avLst/>
          </a:prstGeom>
          <a:noFill/>
        </p:spPr>
        <p:txBody>
          <a:bodyPr wrap="square">
            <a:spAutoFit/>
          </a:bodyPr>
          <a:lstStyle/>
          <a:p>
            <a:r>
              <a:rPr lang="tr-TR" sz="2400" b="1" i="0" u="none" strike="noStrike" baseline="0" dirty="0">
                <a:solidFill>
                  <a:srgbClr val="FF0000"/>
                </a:solidFill>
              </a:rPr>
              <a:t>Cumhuriyetin İlanı</a:t>
            </a:r>
            <a:endParaRPr lang="tr-TR" sz="2400" dirty="0">
              <a:solidFill>
                <a:srgbClr val="FF0000"/>
              </a:solidFill>
            </a:endParaRPr>
          </a:p>
        </p:txBody>
      </p:sp>
      <p:sp>
        <p:nvSpPr>
          <p:cNvPr id="8" name="Metin kutusu 7">
            <a:extLst>
              <a:ext uri="{FF2B5EF4-FFF2-40B4-BE49-F238E27FC236}">
                <a16:creationId xmlns:a16="http://schemas.microsoft.com/office/drawing/2014/main" id="{874B045E-5965-4862-9565-272E7F84110F}"/>
              </a:ext>
            </a:extLst>
          </p:cNvPr>
          <p:cNvSpPr txBox="1"/>
          <p:nvPr/>
        </p:nvSpPr>
        <p:spPr>
          <a:xfrm>
            <a:off x="6384701" y="1428589"/>
            <a:ext cx="5807299" cy="4893647"/>
          </a:xfrm>
          <a:prstGeom prst="rect">
            <a:avLst/>
          </a:prstGeom>
          <a:noFill/>
        </p:spPr>
        <p:txBody>
          <a:bodyPr wrap="square">
            <a:spAutoFit/>
          </a:bodyPr>
          <a:lstStyle/>
          <a:p>
            <a:pPr algn="l"/>
            <a:r>
              <a:rPr lang="tr-TR" sz="2400" b="0" i="0" u="none" strike="noStrike" baseline="0" dirty="0"/>
              <a:t>29 Ekim 1923 günü 1921 Anayasası’nda</a:t>
            </a:r>
          </a:p>
          <a:p>
            <a:pPr algn="l"/>
            <a:r>
              <a:rPr lang="tr-TR" sz="2400" b="0" i="0" u="none" strike="noStrike" baseline="0" dirty="0"/>
              <a:t>değişiklik önerisi Meclise sunuldu. Milletvekillerinin oylarıyla ve “Yaşasın cumhuriyet!” sesleri arasında cumhuriyet</a:t>
            </a:r>
          </a:p>
          <a:p>
            <a:pPr algn="l"/>
            <a:r>
              <a:rPr lang="tr-TR" sz="2400" b="0" i="0" u="none" strike="noStrike" baseline="0" dirty="0"/>
              <a:t>ilan edildi. Mustafa Kemal Paşa cumhurbaşkanı seçildi. Devletimiz “Türkiye Cumhuriyeti Devleti” adını aldı. </a:t>
            </a:r>
            <a:r>
              <a:rPr lang="tr-TR" sz="2400" b="0" i="0" u="none" strike="noStrike" baseline="0" dirty="0">
                <a:latin typeface="CaslonPro-Regular"/>
              </a:rPr>
              <a:t>Her 29 Ekim’de millî bayram olarak yapılan etkinliklerde cumhuriyetin anlam ve önemine vurgu yapılmakta, demokratik kazanımlarımız anlatılmaktadır. Bu kazanımlarımızı korumak, daha da geliştirmek geleceğin yetişkinleri olan siz çocukların sorumluluğundadır.</a:t>
            </a:r>
            <a:endParaRPr lang="tr-TR" sz="3200" dirty="0"/>
          </a:p>
        </p:txBody>
      </p:sp>
    </p:spTree>
    <p:extLst>
      <p:ext uri="{BB962C8B-B14F-4D97-AF65-F5344CB8AC3E}">
        <p14:creationId xmlns:p14="http://schemas.microsoft.com/office/powerpoint/2010/main" val="316452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C3BBD8-3C34-4671-8D8C-D4995B8E53E9}"/>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ATATÜRK VE DEMOKRASİ</a:t>
            </a:r>
          </a:p>
        </p:txBody>
      </p:sp>
      <p:sp>
        <p:nvSpPr>
          <p:cNvPr id="4" name="Metin kutusu 3">
            <a:extLst>
              <a:ext uri="{FF2B5EF4-FFF2-40B4-BE49-F238E27FC236}">
                <a16:creationId xmlns:a16="http://schemas.microsoft.com/office/drawing/2014/main" id="{4477F028-58B9-409E-B877-0F94C2DDA131}"/>
              </a:ext>
            </a:extLst>
          </p:cNvPr>
          <p:cNvSpPr txBox="1"/>
          <p:nvPr/>
        </p:nvSpPr>
        <p:spPr>
          <a:xfrm>
            <a:off x="247918" y="900378"/>
            <a:ext cx="6098146" cy="461665"/>
          </a:xfrm>
          <a:prstGeom prst="rect">
            <a:avLst/>
          </a:prstGeom>
          <a:noFill/>
        </p:spPr>
        <p:txBody>
          <a:bodyPr wrap="square">
            <a:spAutoFit/>
          </a:bodyPr>
          <a:lstStyle/>
          <a:p>
            <a:r>
              <a:rPr lang="tr-TR" sz="2400" b="1" i="0" u="none" strike="noStrike" baseline="0" dirty="0">
                <a:solidFill>
                  <a:srgbClr val="FF0000"/>
                </a:solidFill>
              </a:rPr>
              <a:t>Çok Partili Hayata Geçiş Denemeleri</a:t>
            </a:r>
            <a:endParaRPr lang="tr-TR" sz="2400" dirty="0">
              <a:solidFill>
                <a:srgbClr val="FF0000"/>
              </a:solidFill>
            </a:endParaRPr>
          </a:p>
        </p:txBody>
      </p:sp>
      <p:pic>
        <p:nvPicPr>
          <p:cNvPr id="5" name="Resim 4">
            <a:extLst>
              <a:ext uri="{FF2B5EF4-FFF2-40B4-BE49-F238E27FC236}">
                <a16:creationId xmlns:a16="http://schemas.microsoft.com/office/drawing/2014/main" id="{006FB9E6-1406-4F4D-A230-A1882EE44F32}"/>
              </a:ext>
            </a:extLst>
          </p:cNvPr>
          <p:cNvPicPr>
            <a:picLocks noChangeAspect="1"/>
          </p:cNvPicPr>
          <p:nvPr/>
        </p:nvPicPr>
        <p:blipFill>
          <a:blip r:embed="rId2"/>
          <a:stretch>
            <a:fillRect/>
          </a:stretch>
        </p:blipFill>
        <p:spPr>
          <a:xfrm>
            <a:off x="247918" y="1637796"/>
            <a:ext cx="4384967" cy="2824734"/>
          </a:xfrm>
          <a:prstGeom prst="rect">
            <a:avLst/>
          </a:prstGeom>
        </p:spPr>
      </p:pic>
      <p:sp>
        <p:nvSpPr>
          <p:cNvPr id="8" name="Metin kutusu 7">
            <a:extLst>
              <a:ext uri="{FF2B5EF4-FFF2-40B4-BE49-F238E27FC236}">
                <a16:creationId xmlns:a16="http://schemas.microsoft.com/office/drawing/2014/main" id="{EC773677-BDA0-4558-B0E2-4FD6CEE29E7E}"/>
              </a:ext>
            </a:extLst>
          </p:cNvPr>
          <p:cNvSpPr txBox="1"/>
          <p:nvPr/>
        </p:nvSpPr>
        <p:spPr>
          <a:xfrm>
            <a:off x="4774842" y="1526669"/>
            <a:ext cx="7311980" cy="3046988"/>
          </a:xfrm>
          <a:prstGeom prst="rect">
            <a:avLst/>
          </a:prstGeom>
          <a:noFill/>
        </p:spPr>
        <p:txBody>
          <a:bodyPr wrap="square">
            <a:spAutoFit/>
          </a:bodyPr>
          <a:lstStyle/>
          <a:p>
            <a:pPr algn="l"/>
            <a:r>
              <a:rPr lang="tr-TR" sz="2400" b="0" i="0" u="none" strike="noStrike" baseline="0" dirty="0"/>
              <a:t>Atatürk’ün en büyük ideali ve özlemi, Mecliste iktidar partisinin yanında muhalefet partilerinin de bulunmasıydı. O bir muhalefet partisinin çok şeyi değiştireceğine inanıyordu. Vatandaşlar egemenlik haklarını gerçek anlamda bu şekilde kullanabilecekti. Halkta millî egemenlik fikri ve bilinci gelişecek, iktidarın kusurları açıkça ortaya konabilecekti. Kısaca demokrasi gerçek anlamda hayat bulacaktı. Demokrasinin</a:t>
            </a:r>
            <a:endParaRPr lang="tr-TR" sz="2400" dirty="0"/>
          </a:p>
        </p:txBody>
      </p:sp>
      <p:sp>
        <p:nvSpPr>
          <p:cNvPr id="11" name="Metin kutusu 10">
            <a:extLst>
              <a:ext uri="{FF2B5EF4-FFF2-40B4-BE49-F238E27FC236}">
                <a16:creationId xmlns:a16="http://schemas.microsoft.com/office/drawing/2014/main" id="{7F3A1990-3661-462B-8DCA-5ECB111DD0CF}"/>
              </a:ext>
            </a:extLst>
          </p:cNvPr>
          <p:cNvSpPr txBox="1"/>
          <p:nvPr/>
        </p:nvSpPr>
        <p:spPr>
          <a:xfrm>
            <a:off x="247918" y="4462530"/>
            <a:ext cx="11755192" cy="2308324"/>
          </a:xfrm>
          <a:prstGeom prst="rect">
            <a:avLst/>
          </a:prstGeom>
          <a:noFill/>
        </p:spPr>
        <p:txBody>
          <a:bodyPr wrap="square">
            <a:spAutoFit/>
          </a:bodyPr>
          <a:lstStyle/>
          <a:p>
            <a:pPr algn="l"/>
            <a:r>
              <a:rPr lang="tr-TR" sz="2400" b="0" i="0" u="none" strike="noStrike" baseline="0" dirty="0"/>
              <a:t>vazgeçilmezlerinden olan siyasi partiler Millî Mücadele’nin kazanılmasından sonra ortaya çıkmaya başladı. Bunlar; Halk Fırkası (Cumhuriyet Halk Fırkası), Terakkiperver Cumhuriyet Fırkası ve Serbest Cumhuriyet Fırkasıdır. Mustafa Kemal, 1923’te gerçekleştirmek istediği inkılapları belli bir program içinde yapabilmek için genel başkanlığını üstlendiği Halk Fırkasını kurdu. Daha sonra parti, Cumhuriyet Halk Fırkası adını aldı. Cumhuriyet Halk Fırkası, 1950’de yapılan genel seçimlere kadar ülkeyi aralıksız yönetti.</a:t>
            </a:r>
            <a:endParaRPr lang="tr-TR" sz="2400" dirty="0"/>
          </a:p>
        </p:txBody>
      </p:sp>
    </p:spTree>
    <p:extLst>
      <p:ext uri="{BB962C8B-B14F-4D97-AF65-F5344CB8AC3E}">
        <p14:creationId xmlns:p14="http://schemas.microsoft.com/office/powerpoint/2010/main" val="108902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5074</TotalTime>
  <Words>974</Words>
  <Application>Microsoft Office PowerPoint</Application>
  <PresentationFormat>Geniş ekran</PresentationFormat>
  <Paragraphs>54</Paragraphs>
  <Slides>13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Arial</vt:lpstr>
      <vt:lpstr>Arial Black</vt:lpstr>
      <vt:lpstr>Calibri</vt:lpstr>
      <vt:lpstr>Calibri Light</vt:lpstr>
      <vt:lpstr>Cambria</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160</cp:revision>
  <dcterms:created xsi:type="dcterms:W3CDTF">2021-09-28T19:59:59Z</dcterms:created>
  <dcterms:modified xsi:type="dcterms:W3CDTF">2022-06-30T16:58:58Z</dcterms:modified>
</cp:coreProperties>
</file>