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408" r:id="rId3"/>
    <p:sldId id="409" r:id="rId4"/>
    <p:sldId id="422" r:id="rId5"/>
    <p:sldId id="423" r:id="rId6"/>
    <p:sldId id="424" r:id="rId7"/>
    <p:sldId id="425" r:id="rId8"/>
    <p:sldId id="426" r:id="rId9"/>
    <p:sldId id="427" r:id="rId10"/>
    <p:sldId id="428" r:id="rId11"/>
    <p:sldId id="429" r:id="rId12"/>
    <p:sldId id="421" r:id="rId13"/>
    <p:sldId id="404" r:id="rId14"/>
    <p:sldId id="34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Kullanıcısı" initials="WK" lastIdx="1" clrIdx="0">
    <p:extLst>
      <p:ext uri="{19B8F6BF-5375-455C-9EA6-DF929625EA0E}">
        <p15:presenceInfo xmlns:p15="http://schemas.microsoft.com/office/powerpoint/2012/main" userId="Windows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81FFBA"/>
    <a:srgbClr val="ABE9FF"/>
    <a:srgbClr val="BDEEFF"/>
    <a:srgbClr val="FFD357"/>
    <a:srgbClr val="FFC111"/>
    <a:srgbClr val="CCFFCC"/>
    <a:srgbClr val="FFCC99"/>
    <a:srgbClr val="FFFF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5" autoAdjust="0"/>
    <p:restoredTop sz="94660"/>
  </p:normalViewPr>
  <p:slideViewPr>
    <p:cSldViewPr snapToGrid="0">
      <p:cViewPr varScale="1">
        <p:scale>
          <a:sx n="74" d="100"/>
          <a:sy n="74" d="100"/>
        </p:scale>
        <p:origin x="294"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FB9A22-7AA7-4ADC-84A0-8018560801C2}" type="datetimeFigureOut">
              <a:rPr lang="tr-TR" smtClean="0"/>
              <a:t>15.04.2022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6DB8F1-E7DB-4E52-8B55-9C5304913B51}" type="slidenum">
              <a:rPr lang="tr-TR" smtClean="0"/>
              <a:t>‹#›</a:t>
            </a:fld>
            <a:endParaRPr lang="tr-TR"/>
          </a:p>
        </p:txBody>
      </p:sp>
    </p:spTree>
    <p:extLst>
      <p:ext uri="{BB962C8B-B14F-4D97-AF65-F5344CB8AC3E}">
        <p14:creationId xmlns:p14="http://schemas.microsoft.com/office/powerpoint/2010/main" val="127275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D9C8B8-4D98-4CF0-9640-7CBDA1D7433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32F2ED4-3094-485C-BEC5-44F8439CCE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D4D7A28-9942-462B-8BD8-290BDAF827E8}"/>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5" name="Alt Bilgi Yer Tutucusu 4">
            <a:extLst>
              <a:ext uri="{FF2B5EF4-FFF2-40B4-BE49-F238E27FC236}">
                <a16:creationId xmlns:a16="http://schemas.microsoft.com/office/drawing/2014/main" id="{E089353E-239C-4FD6-AAD7-3C6332F9295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17B1AFC-C31B-413C-BD15-B5ECF7EF36EA}"/>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414230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F63A28-1D59-4F55-82AC-F1394C44B79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684486B-DA71-4AA4-8CA4-2411953211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1DF7418-243E-4751-A5EF-EDFCDC43E54E}"/>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5" name="Alt Bilgi Yer Tutucusu 4">
            <a:extLst>
              <a:ext uri="{FF2B5EF4-FFF2-40B4-BE49-F238E27FC236}">
                <a16:creationId xmlns:a16="http://schemas.microsoft.com/office/drawing/2014/main" id="{4B350E98-6738-436A-B956-1F18E4620D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7130129-9ABB-4F4C-9B23-F61328F1E7A1}"/>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1363154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79E30D1-C208-401A-B2CF-35B7D570E60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CE43707-A9B6-4816-845D-15A5420EC4D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C04872-6F26-45B0-97A4-F6F9640C1907}"/>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5" name="Alt Bilgi Yer Tutucusu 4">
            <a:extLst>
              <a:ext uri="{FF2B5EF4-FFF2-40B4-BE49-F238E27FC236}">
                <a16:creationId xmlns:a16="http://schemas.microsoft.com/office/drawing/2014/main" id="{09EF648E-9709-49C9-9F40-06D6495B21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9EDF34-59CC-4994-AB11-0B810858E24E}"/>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203319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538432-58FF-42C4-9DE4-C7546A157E9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A4E03C4-4DCB-4112-B77D-6249A226365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179328C-EC5C-41AF-A1E2-50FAEB56B368}"/>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5" name="Alt Bilgi Yer Tutucusu 4">
            <a:extLst>
              <a:ext uri="{FF2B5EF4-FFF2-40B4-BE49-F238E27FC236}">
                <a16:creationId xmlns:a16="http://schemas.microsoft.com/office/drawing/2014/main" id="{4A9E7A80-3E93-4A30-BF98-7B7C95E981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D874D00-D389-4294-BAE6-5DAFB7E384D4}"/>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136500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824DAA-A14F-4604-88EE-706E25DA726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624D2BA-8415-4F5F-A504-17806C7F8D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C41D333-160F-41ED-BD3E-5052283E1211}"/>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5" name="Alt Bilgi Yer Tutucusu 4">
            <a:extLst>
              <a:ext uri="{FF2B5EF4-FFF2-40B4-BE49-F238E27FC236}">
                <a16:creationId xmlns:a16="http://schemas.microsoft.com/office/drawing/2014/main" id="{7A0E55A6-CC61-4438-8A52-2573B9179E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0C104CA-BF6F-484A-AE2B-FC159B5A1D6B}"/>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400116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F0FD29-0DC1-4939-98DF-61C58AF5D14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455668D-0FE1-4BB5-87AB-DA1B6F323C6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4B75023-2E62-4550-9596-17C336B9CE5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3D2C4F0-FB0E-4E44-AA15-D9741EF1F2E4}"/>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6" name="Alt Bilgi Yer Tutucusu 5">
            <a:extLst>
              <a:ext uri="{FF2B5EF4-FFF2-40B4-BE49-F238E27FC236}">
                <a16:creationId xmlns:a16="http://schemas.microsoft.com/office/drawing/2014/main" id="{329C80ED-AEF6-4C39-9DCD-D1B7001FF95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2F66F36-375D-4BAD-A7D4-B29493EA55DF}"/>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2549173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58C2D8-31C4-4074-9334-7A5C892C75A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AB19DDC-8B25-4B95-B798-B4D0B32E57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A0D6742-1AD0-4C28-815B-43AA7BF0161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37E08BF-3C10-4B59-969A-BB5DF5A842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A0DC1DF-733A-4A6B-A167-7ECBC517ABA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B42018C-A987-4C3C-AD52-5396FC289062}"/>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8" name="Alt Bilgi Yer Tutucusu 7">
            <a:extLst>
              <a:ext uri="{FF2B5EF4-FFF2-40B4-BE49-F238E27FC236}">
                <a16:creationId xmlns:a16="http://schemas.microsoft.com/office/drawing/2014/main" id="{5E298085-F841-4806-9631-8C1DDFA92BA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513061B-CE21-492C-847E-0C82D6A5D21E}"/>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284329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7EBF9F-4A67-4051-9386-72F6A50AD31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7DDF52F-FF10-4DD8-8BA1-13C7D33BA131}"/>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4" name="Alt Bilgi Yer Tutucusu 3">
            <a:extLst>
              <a:ext uri="{FF2B5EF4-FFF2-40B4-BE49-F238E27FC236}">
                <a16:creationId xmlns:a16="http://schemas.microsoft.com/office/drawing/2014/main" id="{4A425B64-55E8-4F69-8515-E5584E1CCED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8F6B080-9E38-449C-9758-AA8E45E78195}"/>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2254158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FF72826-96FA-4143-ADCA-EBACE7D07EFC}"/>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3" name="Alt Bilgi Yer Tutucusu 2">
            <a:extLst>
              <a:ext uri="{FF2B5EF4-FFF2-40B4-BE49-F238E27FC236}">
                <a16:creationId xmlns:a16="http://schemas.microsoft.com/office/drawing/2014/main" id="{CC6FA67A-196C-431D-B8F4-00517631848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6B61DF1-9BD2-4B28-867D-661F058A3C3F}"/>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4012366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DF1EF8-9A09-401B-8BFD-D86FC56D6A9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FFBBA0-C2F7-4730-BF4A-3011ACB2A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0279DD4-E486-4FFF-A1D1-73E23C0BD6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E24FCBB-D071-41B9-8999-D31E442A56AE}"/>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6" name="Alt Bilgi Yer Tutucusu 5">
            <a:extLst>
              <a:ext uri="{FF2B5EF4-FFF2-40B4-BE49-F238E27FC236}">
                <a16:creationId xmlns:a16="http://schemas.microsoft.com/office/drawing/2014/main" id="{0B786160-CCE3-49D8-A588-323E1F9C50A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7A1704F-8224-4EC3-AD14-C42D4A33C8D0}"/>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341915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16C9EF-A418-4CEE-9E2E-12376211BF0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5F53E1B-7B11-4EBB-B964-ADAD07A230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F708540-AD06-4D3B-ACC3-46F1BD5182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494A810-987C-4271-8293-C3136EE127FA}"/>
              </a:ext>
            </a:extLst>
          </p:cNvPr>
          <p:cNvSpPr>
            <a:spLocks noGrp="1"/>
          </p:cNvSpPr>
          <p:nvPr>
            <p:ph type="dt" sz="half" idx="10"/>
          </p:nvPr>
        </p:nvSpPr>
        <p:spPr/>
        <p:txBody>
          <a:bodyPr/>
          <a:lstStyle/>
          <a:p>
            <a:fld id="{8AB340D9-2813-4238-82C9-B67DF4D267CE}" type="datetimeFigureOut">
              <a:rPr lang="tr-TR" smtClean="0"/>
              <a:t>15.04.2022</a:t>
            </a:fld>
            <a:endParaRPr lang="tr-TR"/>
          </a:p>
        </p:txBody>
      </p:sp>
      <p:sp>
        <p:nvSpPr>
          <p:cNvPr id="6" name="Alt Bilgi Yer Tutucusu 5">
            <a:extLst>
              <a:ext uri="{FF2B5EF4-FFF2-40B4-BE49-F238E27FC236}">
                <a16:creationId xmlns:a16="http://schemas.microsoft.com/office/drawing/2014/main" id="{AD99FC45-22A4-478F-94F3-06B5D7B5D9E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DA99103-E938-4111-9360-6D538868CF24}"/>
              </a:ext>
            </a:extLst>
          </p:cNvPr>
          <p:cNvSpPr>
            <a:spLocks noGrp="1"/>
          </p:cNvSpPr>
          <p:nvPr>
            <p:ph type="sldNum" sz="quarter" idx="12"/>
          </p:nvPr>
        </p:nvSpPr>
        <p:spPr/>
        <p:txBody>
          <a:bodyPr/>
          <a:lstStyle/>
          <a:p>
            <a:fld id="{37EE527F-BBD1-42C9-A4BF-6D880F234F06}" type="slidenum">
              <a:rPr lang="tr-TR" smtClean="0"/>
              <a:t>‹#›</a:t>
            </a:fld>
            <a:endParaRPr lang="tr-TR"/>
          </a:p>
        </p:txBody>
      </p:sp>
    </p:spTree>
    <p:extLst>
      <p:ext uri="{BB962C8B-B14F-4D97-AF65-F5344CB8AC3E}">
        <p14:creationId xmlns:p14="http://schemas.microsoft.com/office/powerpoint/2010/main" val="382703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38BD1CD-46DE-412E-8851-4C55F4994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FC907FB-D255-473F-AAE9-30A0514D0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72A88C6-19D0-4A35-8580-D11F25F90E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340D9-2813-4238-82C9-B67DF4D267CE}" type="datetimeFigureOut">
              <a:rPr lang="tr-TR" smtClean="0"/>
              <a:t>15.04.2022</a:t>
            </a:fld>
            <a:endParaRPr lang="tr-TR"/>
          </a:p>
        </p:txBody>
      </p:sp>
      <p:sp>
        <p:nvSpPr>
          <p:cNvPr id="5" name="Alt Bilgi Yer Tutucusu 4">
            <a:extLst>
              <a:ext uri="{FF2B5EF4-FFF2-40B4-BE49-F238E27FC236}">
                <a16:creationId xmlns:a16="http://schemas.microsoft.com/office/drawing/2014/main" id="{D8D7A7C0-73C2-4936-8BAF-4F7788A951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4D0F5CF-BA9F-4F60-BE9A-3016EC701D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E527F-BBD1-42C9-A4BF-6D880F234F06}" type="slidenum">
              <a:rPr lang="tr-TR" smtClean="0"/>
              <a:t>‹#›</a:t>
            </a:fld>
            <a:endParaRPr lang="tr-TR"/>
          </a:p>
        </p:txBody>
      </p:sp>
    </p:spTree>
    <p:extLst>
      <p:ext uri="{BB962C8B-B14F-4D97-AF65-F5344CB8AC3E}">
        <p14:creationId xmlns:p14="http://schemas.microsoft.com/office/powerpoint/2010/main" val="1708943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a:extLst>
              <a:ext uri="{FF2B5EF4-FFF2-40B4-BE49-F238E27FC236}">
                <a16:creationId xmlns:a16="http://schemas.microsoft.com/office/drawing/2014/main" id="{204A9F6D-4CDB-467A-B325-EA9974ABE159}"/>
              </a:ext>
            </a:extLst>
          </p:cNvPr>
          <p:cNvSpPr/>
          <p:nvPr/>
        </p:nvSpPr>
        <p:spPr>
          <a:xfrm>
            <a:off x="985722" y="1009746"/>
            <a:ext cx="10220555" cy="1323439"/>
          </a:xfrm>
          <a:prstGeom prst="rect">
            <a:avLst/>
          </a:prstGeom>
          <a:noFill/>
        </p:spPr>
        <p:txBody>
          <a:bodyPr wrap="none" lIns="91440" tIns="45720" rIns="91440" bIns="45720">
            <a:spAutoFit/>
          </a:bodyPr>
          <a:lstStyle/>
          <a:p>
            <a:pPr algn="ctr"/>
            <a:r>
              <a:rPr lang="tr-TR" sz="8000" b="1" cap="none" spc="0"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SOSYAL BİLGİLER 7</a:t>
            </a:r>
          </a:p>
        </p:txBody>
      </p:sp>
      <p:sp>
        <p:nvSpPr>
          <p:cNvPr id="4" name="Metin kutusu 3">
            <a:extLst>
              <a:ext uri="{FF2B5EF4-FFF2-40B4-BE49-F238E27FC236}">
                <a16:creationId xmlns:a16="http://schemas.microsoft.com/office/drawing/2014/main" id="{AFBA0FAE-D695-4A26-887A-874BA0CDB851}"/>
              </a:ext>
            </a:extLst>
          </p:cNvPr>
          <p:cNvSpPr txBox="1"/>
          <p:nvPr/>
        </p:nvSpPr>
        <p:spPr>
          <a:xfrm>
            <a:off x="598868" y="3296852"/>
            <a:ext cx="10966360" cy="646331"/>
          </a:xfrm>
          <a:prstGeom prst="rect">
            <a:avLst/>
          </a:prstGeom>
          <a:noFill/>
        </p:spPr>
        <p:txBody>
          <a:bodyPr wrap="square">
            <a:spAutoFit/>
          </a:bodyPr>
          <a:lstStyle/>
          <a:p>
            <a:pPr algn="ctr"/>
            <a:r>
              <a:rPr lang="tr-TR" sz="3600" b="1" dirty="0">
                <a:solidFill>
                  <a:srgbClr val="C00000"/>
                </a:solidFill>
              </a:rPr>
              <a:t>BİZ DE VARIZ</a:t>
            </a:r>
          </a:p>
        </p:txBody>
      </p:sp>
      <p:sp>
        <p:nvSpPr>
          <p:cNvPr id="3" name="Metin kutusu 2">
            <a:extLst>
              <a:ext uri="{FF2B5EF4-FFF2-40B4-BE49-F238E27FC236}">
                <a16:creationId xmlns:a16="http://schemas.microsoft.com/office/drawing/2014/main" id="{84420737-6517-4C56-9800-BA9494B14025}"/>
              </a:ext>
            </a:extLst>
          </p:cNvPr>
          <p:cNvSpPr txBox="1"/>
          <p:nvPr/>
        </p:nvSpPr>
        <p:spPr>
          <a:xfrm>
            <a:off x="4878357" y="4906851"/>
            <a:ext cx="2435282" cy="584775"/>
          </a:xfrm>
          <a:prstGeom prst="rect">
            <a:avLst/>
          </a:prstGeom>
          <a:noFill/>
        </p:spPr>
        <p:txBody>
          <a:bodyPr wrap="none" rtlCol="0">
            <a:spAutoFit/>
          </a:bodyPr>
          <a:lstStyle/>
          <a:p>
            <a:r>
              <a:rPr lang="tr-TR" sz="3200" dirty="0">
                <a:solidFill>
                  <a:schemeClr val="tx1">
                    <a:lumMod val="50000"/>
                    <a:lumOff val="50000"/>
                  </a:schemeClr>
                </a:solidFill>
              </a:rPr>
              <a:t>Konu Anlatım</a:t>
            </a:r>
          </a:p>
        </p:txBody>
      </p:sp>
    </p:spTree>
    <p:extLst>
      <p:ext uri="{BB962C8B-B14F-4D97-AF65-F5344CB8AC3E}">
        <p14:creationId xmlns:p14="http://schemas.microsoft.com/office/powerpoint/2010/main" val="1919344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pic>
        <p:nvPicPr>
          <p:cNvPr id="3" name="Resim 2">
            <a:extLst>
              <a:ext uri="{FF2B5EF4-FFF2-40B4-BE49-F238E27FC236}">
                <a16:creationId xmlns:a16="http://schemas.microsoft.com/office/drawing/2014/main" id="{48C3E6E8-7950-48B4-8CE2-BA5FEE3B1ACF}"/>
              </a:ext>
            </a:extLst>
          </p:cNvPr>
          <p:cNvPicPr>
            <a:picLocks noChangeAspect="1"/>
          </p:cNvPicPr>
          <p:nvPr/>
        </p:nvPicPr>
        <p:blipFill>
          <a:blip r:embed="rId2"/>
          <a:stretch>
            <a:fillRect/>
          </a:stretch>
        </p:blipFill>
        <p:spPr>
          <a:xfrm>
            <a:off x="307939" y="1238577"/>
            <a:ext cx="2035013" cy="1380067"/>
          </a:xfrm>
          <a:prstGeom prst="rect">
            <a:avLst/>
          </a:prstGeom>
        </p:spPr>
      </p:pic>
      <p:sp>
        <p:nvSpPr>
          <p:cNvPr id="5" name="Dikdörtgen: Köşeleri Yuvarlatılmış 4">
            <a:extLst>
              <a:ext uri="{FF2B5EF4-FFF2-40B4-BE49-F238E27FC236}">
                <a16:creationId xmlns:a16="http://schemas.microsoft.com/office/drawing/2014/main" id="{3F4649D0-3E58-4406-B000-9757F539938A}"/>
              </a:ext>
            </a:extLst>
          </p:cNvPr>
          <p:cNvSpPr/>
          <p:nvPr/>
        </p:nvSpPr>
        <p:spPr>
          <a:xfrm>
            <a:off x="2975573" y="920839"/>
            <a:ext cx="9008772" cy="2015544"/>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AVRUPA KAFKASYA ASYA ULAŞTIRMA KORİDORU (TRACECA)</a:t>
            </a:r>
          </a:p>
          <a:p>
            <a:pPr algn="ctr"/>
            <a:r>
              <a:rPr lang="tr-TR" sz="2400" b="0" i="0" u="none" strike="noStrike" baseline="0" dirty="0" err="1">
                <a:solidFill>
                  <a:schemeClr val="tx1"/>
                </a:solidFill>
              </a:rPr>
              <a:t>TRACECA’nın</a:t>
            </a:r>
            <a:r>
              <a:rPr lang="tr-TR" sz="2400" b="0" i="0" u="none" strike="noStrike" baseline="0" dirty="0">
                <a:solidFill>
                  <a:schemeClr val="tx1"/>
                </a:solidFill>
              </a:rPr>
              <a:t> amacı, Bağımsız Devletler Topluluğu ülkelerini Kafkasya ve Karadeniz üzerinden Avrupa’ya bağlamaktır. Bu koridorun olduğu noktada yer alan ülkemizin ekonomisinde ulaştırma sektörü bu nedenle önemli bir yer tutar.</a:t>
            </a:r>
            <a:endParaRPr lang="tr-TR" sz="4800" dirty="0">
              <a:solidFill>
                <a:schemeClr val="tx1"/>
              </a:solidFill>
            </a:endParaRPr>
          </a:p>
        </p:txBody>
      </p:sp>
      <p:sp>
        <p:nvSpPr>
          <p:cNvPr id="6" name="Sol Ayraç 5">
            <a:extLst>
              <a:ext uri="{FF2B5EF4-FFF2-40B4-BE49-F238E27FC236}">
                <a16:creationId xmlns:a16="http://schemas.microsoft.com/office/drawing/2014/main" id="{DBCE3BF0-976C-4C2E-A20D-8B0535300D07}"/>
              </a:ext>
            </a:extLst>
          </p:cNvPr>
          <p:cNvSpPr/>
          <p:nvPr/>
        </p:nvSpPr>
        <p:spPr>
          <a:xfrm>
            <a:off x="2442131" y="920839"/>
            <a:ext cx="797459" cy="2015544"/>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7" name="Dikdörtgen 6">
            <a:extLst>
              <a:ext uri="{FF2B5EF4-FFF2-40B4-BE49-F238E27FC236}">
                <a16:creationId xmlns:a16="http://schemas.microsoft.com/office/drawing/2014/main" id="{0ADCB7BF-95DE-4B85-A631-AD42F9BE2192}"/>
              </a:ext>
            </a:extLst>
          </p:cNvPr>
          <p:cNvSpPr/>
          <p:nvPr/>
        </p:nvSpPr>
        <p:spPr>
          <a:xfrm>
            <a:off x="264017" y="3232597"/>
            <a:ext cx="11720328" cy="347085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tr-TR" sz="2000" b="1" i="0" u="none" strike="noStrike" baseline="0" dirty="0">
                <a:solidFill>
                  <a:srgbClr val="FF0000"/>
                </a:solidFill>
              </a:rPr>
              <a:t>TRACECA Koridoru İçin Kesintisiz ve Güvenilir Demir Yolu Taşıma Köprüsü</a:t>
            </a:r>
          </a:p>
          <a:p>
            <a:pPr algn="l"/>
            <a:r>
              <a:rPr lang="tr-TR" sz="2000" b="0" i="0" u="none" strike="noStrike" baseline="0" dirty="0">
                <a:solidFill>
                  <a:schemeClr val="tx1"/>
                </a:solidFill>
              </a:rPr>
              <a:t>Bakü-Tiflis-Kars Demir Yolu, </a:t>
            </a:r>
            <a:r>
              <a:rPr lang="tr-TR" sz="2000" b="0" i="0" u="none" strike="noStrike" baseline="0" dirty="0" err="1">
                <a:solidFill>
                  <a:schemeClr val="tx1"/>
                </a:solidFill>
              </a:rPr>
              <a:t>TRACECA’nın</a:t>
            </a:r>
            <a:r>
              <a:rPr lang="tr-TR" sz="2000" b="0" i="0" u="none" strike="noStrike" baseline="0" dirty="0">
                <a:solidFill>
                  <a:schemeClr val="tx1"/>
                </a:solidFill>
              </a:rPr>
              <a:t> uluslararası bir parçası hâline gelen Güney Kafkasya üzerinden Azerbaycan, Gürcistan ve Türkiye’yi doğrudan birbirine bağlayan bölgesel bir demir yolu bağlantısıdır. Bakü-Tiflis-Kars Demir Yolu, Türkiye üzerinden kesintisiz ve güvenilir demir yolu ulaşımı sağlamaktadır. Bu demir yolu hattı, Çin ve Avrupa arasında bir araya gelen yeni İpek Yolu ticaret ve ulaştırma koridorları ağının güney yolunun önemli bir parçası olarak tasarlanmıştır. Hattın ilk aşamada bir milyon yolcu ve 6,5 milyon ton yük taşıması bekleniyor. Kapasite daha sonra 3 milyon yolcu ve 17 milyon ton kargoya ulaşacak. Bakü-Tiflis-Kars Demir Yolu, aynı zamanda Avrupa Birliği ülkelerinin ve bir dizi Akdeniz ülkesinin demir</a:t>
            </a:r>
          </a:p>
          <a:p>
            <a:pPr algn="l"/>
            <a:r>
              <a:rPr lang="tr-TR" sz="2000" b="0" i="0" u="none" strike="noStrike" baseline="0" dirty="0">
                <a:solidFill>
                  <a:schemeClr val="tx1"/>
                </a:solidFill>
              </a:rPr>
              <a:t>yolu ağına erişim sağlayacaktır. Bu rotayla başta petrol ve petrol ürünleri olmak üzere Orta Asya’dan gelen ürünler, Türkiye’nin Akdeniz limanlarına, oradan da dünya pazarlarına taşınacaktır.</a:t>
            </a:r>
          </a:p>
          <a:p>
            <a:pPr algn="r"/>
            <a:r>
              <a:rPr lang="tr-TR" sz="2000" b="0" i="1" u="none" strike="noStrike" baseline="0" dirty="0">
                <a:solidFill>
                  <a:schemeClr val="tx1"/>
                </a:solidFill>
              </a:rPr>
              <a:t>Genel ağ haberi, 31 Ekim 2017 (Düzenlenmiştir.)</a:t>
            </a:r>
            <a:endParaRPr lang="tr-TR" sz="2400" dirty="0">
              <a:solidFill>
                <a:schemeClr val="tx1"/>
              </a:solidFill>
            </a:endParaRPr>
          </a:p>
        </p:txBody>
      </p:sp>
    </p:spTree>
    <p:extLst>
      <p:ext uri="{BB962C8B-B14F-4D97-AF65-F5344CB8AC3E}">
        <p14:creationId xmlns:p14="http://schemas.microsoft.com/office/powerpoint/2010/main" val="392431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pic>
        <p:nvPicPr>
          <p:cNvPr id="3" name="Resim 2">
            <a:extLst>
              <a:ext uri="{FF2B5EF4-FFF2-40B4-BE49-F238E27FC236}">
                <a16:creationId xmlns:a16="http://schemas.microsoft.com/office/drawing/2014/main" id="{CC513549-F945-4E26-8EC8-3F8ED81D7D25}"/>
              </a:ext>
            </a:extLst>
          </p:cNvPr>
          <p:cNvPicPr>
            <a:picLocks noChangeAspect="1"/>
          </p:cNvPicPr>
          <p:nvPr/>
        </p:nvPicPr>
        <p:blipFill>
          <a:blip r:embed="rId2"/>
          <a:stretch>
            <a:fillRect/>
          </a:stretch>
        </p:blipFill>
        <p:spPr>
          <a:xfrm>
            <a:off x="319230" y="2917169"/>
            <a:ext cx="1761801" cy="1751315"/>
          </a:xfrm>
          <a:prstGeom prst="rect">
            <a:avLst/>
          </a:prstGeom>
        </p:spPr>
      </p:pic>
      <p:sp>
        <p:nvSpPr>
          <p:cNvPr id="5" name="Dikdörtgen: Köşeleri Yuvarlatılmış 4">
            <a:extLst>
              <a:ext uri="{FF2B5EF4-FFF2-40B4-BE49-F238E27FC236}">
                <a16:creationId xmlns:a16="http://schemas.microsoft.com/office/drawing/2014/main" id="{E828D273-491F-4316-B5A2-B5EB06417104}"/>
              </a:ext>
            </a:extLst>
          </p:cNvPr>
          <p:cNvSpPr/>
          <p:nvPr/>
        </p:nvSpPr>
        <p:spPr>
          <a:xfrm>
            <a:off x="2801155" y="837128"/>
            <a:ext cx="9008772" cy="5917842"/>
          </a:xfrm>
          <a:prstGeom prst="roundRect">
            <a:avLst>
              <a:gd name="adj" fmla="val 9364"/>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AVRUPA BİRLİĞİ</a:t>
            </a:r>
          </a:p>
          <a:p>
            <a:pPr algn="ctr"/>
            <a:r>
              <a:rPr lang="tr-TR" sz="2400" b="0" i="0" u="none" strike="noStrike" baseline="0" dirty="0">
                <a:solidFill>
                  <a:schemeClr val="tx1"/>
                </a:solidFill>
              </a:rPr>
              <a:t>Avrupa Birliği (AB) Avrupa devletlerinin aralarındaki iş birliğini geliştirmek amacıyla kurulmuştur. AB ile ülkemiz arasında 1963 yılında imzalanan Ortaklık Anlaşması’yla üyelik temelleri atılmıştır. Ülkemizin tam üyelik çalışmaları hâlen devam etmektedir. 28 ülkeden oluşan Avrupa Birliği (AB), dünya üzerindeki en büyük siyasi ve ekonomik örgütlenmedir. Üye ülkelerin nüfusu dünya nüfusunun yaklaşık %7’sini oluşturmasına rağmen AB, dünyanın en büyük ekonomileri arasında yer almaktadır. Çok çeşitli ve geniş pazar yapısı, gelişmiş alt yapı imkânları, tüm üye ülkelerde uygulanan teknik standartlar, sağlık ve bitki sağlığı önlemleri ve ticaret hacmi ile AB, ülkemiz açısından çok önemli bir pazardır. 1 Ocak 1996 tarihinde Gümrük Birliği anlaşması ile birlikte Türkiye ve AB arasında büyük hız kazanan ticaret, 2017 yılında 159 milyar dolar olarak gerçekleşmiştir. AB, ülkemizin en önemli ticaret ortağı olmayı sürdürmektedir.</a:t>
            </a:r>
            <a:endParaRPr lang="tr-TR" sz="4000" dirty="0">
              <a:solidFill>
                <a:schemeClr val="tx1"/>
              </a:solidFill>
            </a:endParaRPr>
          </a:p>
        </p:txBody>
      </p:sp>
      <p:sp>
        <p:nvSpPr>
          <p:cNvPr id="6" name="Sol Ayraç 5">
            <a:extLst>
              <a:ext uri="{FF2B5EF4-FFF2-40B4-BE49-F238E27FC236}">
                <a16:creationId xmlns:a16="http://schemas.microsoft.com/office/drawing/2014/main" id="{C35BF1B7-A2F7-4227-87D1-CDB717D02433}"/>
              </a:ext>
            </a:extLst>
          </p:cNvPr>
          <p:cNvSpPr/>
          <p:nvPr/>
        </p:nvSpPr>
        <p:spPr>
          <a:xfrm>
            <a:off x="2267713" y="907960"/>
            <a:ext cx="797459" cy="5769735"/>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54408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1491CF7-8B2D-4550-9918-2F91BCC68B7F}"/>
              </a:ext>
            </a:extLst>
          </p:cNvPr>
          <p:cNvSpPr txBox="1"/>
          <p:nvPr/>
        </p:nvSpPr>
        <p:spPr>
          <a:xfrm>
            <a:off x="230778" y="814886"/>
            <a:ext cx="8057975" cy="584775"/>
          </a:xfrm>
          <a:prstGeom prst="rect">
            <a:avLst/>
          </a:prstGeom>
          <a:noFill/>
        </p:spPr>
        <p:txBody>
          <a:bodyPr wrap="none" rtlCol="0">
            <a:spAutoFit/>
          </a:bodyPr>
          <a:lstStyle/>
          <a:p>
            <a:r>
              <a:rPr lang="tr-TR" sz="2800" b="1" dirty="0">
                <a:solidFill>
                  <a:srgbClr val="FF0000"/>
                </a:solidFill>
                <a:latin typeface="Arial Black" panose="020B0A04020102020204" pitchFamily="34" charset="0"/>
              </a:rPr>
              <a:t>Yurtta Barış Dünyada Barış </a:t>
            </a:r>
            <a:r>
              <a:rPr lang="tr-TR" sz="3200" b="1" dirty="0">
                <a:solidFill>
                  <a:srgbClr val="FF0000"/>
                </a:solidFill>
                <a:latin typeface="Arial Black" panose="020B0A04020102020204" pitchFamily="34" charset="0"/>
              </a:rPr>
              <a:t>Konu Özeti</a:t>
            </a:r>
            <a:endParaRPr lang="tr-TR" sz="2800" b="1" dirty="0">
              <a:solidFill>
                <a:srgbClr val="FF0000"/>
              </a:solidFill>
              <a:latin typeface="Arial Black" panose="020B0A04020102020204" pitchFamily="34" charset="0"/>
            </a:endParaRPr>
          </a:p>
        </p:txBody>
      </p:sp>
      <p:sp>
        <p:nvSpPr>
          <p:cNvPr id="9" name="Metin kutusu 8">
            <a:extLst>
              <a:ext uri="{FF2B5EF4-FFF2-40B4-BE49-F238E27FC236}">
                <a16:creationId xmlns:a16="http://schemas.microsoft.com/office/drawing/2014/main" id="{F49302D7-047D-4E97-B585-B0E658F0765A}"/>
              </a:ext>
            </a:extLst>
          </p:cNvPr>
          <p:cNvSpPr txBox="1"/>
          <p:nvPr/>
        </p:nvSpPr>
        <p:spPr>
          <a:xfrm>
            <a:off x="324183" y="1457214"/>
            <a:ext cx="11138049" cy="1200329"/>
          </a:xfrm>
          <a:prstGeom prst="rect">
            <a:avLst/>
          </a:prstGeom>
          <a:noFill/>
        </p:spPr>
        <p:txBody>
          <a:bodyPr wrap="none" rtlCol="0">
            <a:spAutoFit/>
          </a:bodyPr>
          <a:lstStyle/>
          <a:p>
            <a:pPr marL="342900" indent="-342900">
              <a:buClr>
                <a:srgbClr val="FF0000"/>
              </a:buClr>
              <a:buFont typeface="Wingdings" panose="05000000000000000000" pitchFamily="2" charset="2"/>
              <a:buChar char="Ø"/>
            </a:pPr>
            <a:r>
              <a:rPr lang="tr-TR" sz="2400" dirty="0"/>
              <a:t>Biz insanlar olarak diğer insan gruplarıyla iletişim kurmaya, bir gruba dahil olmaya bir </a:t>
            </a:r>
            <a:br>
              <a:rPr lang="tr-TR" sz="2400" dirty="0"/>
            </a:br>
            <a:r>
              <a:rPr lang="tr-TR" sz="2400" dirty="0"/>
              <a:t>işi çözmeye çalışırken veya faydalı bir şeyler yapmaya çalışırken diğer insanlarla ortak </a:t>
            </a:r>
            <a:br>
              <a:rPr lang="tr-TR" sz="2400" dirty="0"/>
            </a:br>
            <a:r>
              <a:rPr lang="tr-TR" sz="2400" dirty="0"/>
              <a:t>hareket etmeye ihtiyaç duyarız.</a:t>
            </a:r>
          </a:p>
        </p:txBody>
      </p:sp>
      <p:sp>
        <p:nvSpPr>
          <p:cNvPr id="10" name="Dikdörtgen 9">
            <a:extLst>
              <a:ext uri="{FF2B5EF4-FFF2-40B4-BE49-F238E27FC236}">
                <a16:creationId xmlns:a16="http://schemas.microsoft.com/office/drawing/2014/main" id="{27018790-3392-42F1-8E20-C6B383CC23EF}"/>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sp>
        <p:nvSpPr>
          <p:cNvPr id="11" name="Metin kutusu 10">
            <a:extLst>
              <a:ext uri="{FF2B5EF4-FFF2-40B4-BE49-F238E27FC236}">
                <a16:creationId xmlns:a16="http://schemas.microsoft.com/office/drawing/2014/main" id="{F3A913A9-405E-4D6E-A73C-60D28F02CFBA}"/>
              </a:ext>
            </a:extLst>
          </p:cNvPr>
          <p:cNvSpPr txBox="1"/>
          <p:nvPr/>
        </p:nvSpPr>
        <p:spPr>
          <a:xfrm>
            <a:off x="324182" y="2816687"/>
            <a:ext cx="11914672" cy="1569660"/>
          </a:xfrm>
          <a:prstGeom prst="rect">
            <a:avLst/>
          </a:prstGeom>
          <a:noFill/>
        </p:spPr>
        <p:txBody>
          <a:bodyPr wrap="none" rtlCol="0">
            <a:spAutoFit/>
          </a:bodyPr>
          <a:lstStyle/>
          <a:p>
            <a:pPr marL="342900" indent="-342900">
              <a:buClr>
                <a:srgbClr val="FF0000"/>
              </a:buClr>
              <a:buFont typeface="Wingdings" panose="05000000000000000000" pitchFamily="2" charset="2"/>
              <a:buChar char="Ø"/>
            </a:pPr>
            <a:r>
              <a:rPr lang="tr-TR" sz="2400" dirty="0"/>
              <a:t>Devletler de aynı insanlar gibidir. Sadece kendi başlarına yaşayamazlar. Böyle yaşamaya</a:t>
            </a:r>
            <a:br>
              <a:rPr lang="tr-TR" sz="2400" dirty="0"/>
            </a:br>
            <a:r>
              <a:rPr lang="tr-TR" sz="2400" dirty="0"/>
              <a:t>çalışırlarsa eksik ve geri kalırlar. Her devlet birçok konuda başka devletlere ihtiyaç duyar.</a:t>
            </a:r>
            <a:br>
              <a:rPr lang="tr-TR" sz="2400" dirty="0"/>
            </a:br>
            <a:r>
              <a:rPr lang="tr-TR" sz="2400" dirty="0"/>
              <a:t>Bu sebeple karşılıklı ihtiyaçlar ve ortak çıkarlar devletlerin bir araya gelmesini ve uluslararası</a:t>
            </a:r>
            <a:br>
              <a:rPr lang="tr-TR" sz="2400" dirty="0"/>
            </a:br>
            <a:r>
              <a:rPr lang="tr-TR" sz="2400" dirty="0"/>
              <a:t>örgütler kurmasını sağlar.</a:t>
            </a:r>
          </a:p>
        </p:txBody>
      </p:sp>
      <p:sp>
        <p:nvSpPr>
          <p:cNvPr id="13" name="Metin kutusu 12">
            <a:extLst>
              <a:ext uri="{FF2B5EF4-FFF2-40B4-BE49-F238E27FC236}">
                <a16:creationId xmlns:a16="http://schemas.microsoft.com/office/drawing/2014/main" id="{92E26C1A-5D6C-4095-A011-8CECFC69A798}"/>
              </a:ext>
            </a:extLst>
          </p:cNvPr>
          <p:cNvSpPr txBox="1"/>
          <p:nvPr/>
        </p:nvSpPr>
        <p:spPr>
          <a:xfrm>
            <a:off x="324182" y="4545491"/>
            <a:ext cx="10833800" cy="830997"/>
          </a:xfrm>
          <a:prstGeom prst="rect">
            <a:avLst/>
          </a:prstGeom>
          <a:noFill/>
        </p:spPr>
        <p:txBody>
          <a:bodyPr wrap="none" rtlCol="0">
            <a:spAutoFit/>
          </a:bodyPr>
          <a:lstStyle/>
          <a:p>
            <a:pPr marL="342900" indent="-342900">
              <a:buClr>
                <a:srgbClr val="FF0000"/>
              </a:buClr>
              <a:buFont typeface="Wingdings" panose="05000000000000000000" pitchFamily="2" charset="2"/>
              <a:buChar char="Ø"/>
            </a:pPr>
            <a:r>
              <a:rPr lang="tr-TR" sz="2400" dirty="0"/>
              <a:t>Devletler kendi aralarında kurdukları uluslararası örgütlerle birbirlerini destekler ve</a:t>
            </a:r>
            <a:br>
              <a:rPr lang="tr-TR" sz="2400" dirty="0"/>
            </a:br>
            <a:r>
              <a:rPr lang="tr-TR" sz="2400" dirty="0"/>
              <a:t>birbirlerinden güç alırlar.</a:t>
            </a:r>
          </a:p>
        </p:txBody>
      </p:sp>
      <p:sp>
        <p:nvSpPr>
          <p:cNvPr id="14" name="Metin kutusu 13">
            <a:extLst>
              <a:ext uri="{FF2B5EF4-FFF2-40B4-BE49-F238E27FC236}">
                <a16:creationId xmlns:a16="http://schemas.microsoft.com/office/drawing/2014/main" id="{B163DE08-0386-472D-8111-D48F4368C241}"/>
              </a:ext>
            </a:extLst>
          </p:cNvPr>
          <p:cNvSpPr txBox="1"/>
          <p:nvPr/>
        </p:nvSpPr>
        <p:spPr>
          <a:xfrm>
            <a:off x="324182" y="5535632"/>
            <a:ext cx="11401391" cy="1200329"/>
          </a:xfrm>
          <a:prstGeom prst="rect">
            <a:avLst/>
          </a:prstGeom>
          <a:noFill/>
        </p:spPr>
        <p:txBody>
          <a:bodyPr wrap="none" rtlCol="0">
            <a:spAutoFit/>
          </a:bodyPr>
          <a:lstStyle/>
          <a:p>
            <a:pPr marL="342900" indent="-342900">
              <a:buClr>
                <a:srgbClr val="FF0000"/>
              </a:buClr>
              <a:buFont typeface="Wingdings" panose="05000000000000000000" pitchFamily="2" charset="2"/>
              <a:buChar char="Ø"/>
            </a:pPr>
            <a:r>
              <a:rPr lang="tr-TR" sz="2400" dirty="0"/>
              <a:t>Biz de Türkiye olarak başta ekonomik olmak üzere birçok alanda ortak amaçlarımızın ve </a:t>
            </a:r>
            <a:br>
              <a:rPr lang="tr-TR" sz="2400" dirty="0"/>
            </a:br>
            <a:r>
              <a:rPr lang="tr-TR" sz="2400" dirty="0"/>
              <a:t>yararlarımızın olduğu devletler uluslararası teşkilatlar kurmuşuz veya kurulu teşkilatlara</a:t>
            </a:r>
            <a:br>
              <a:rPr lang="tr-TR" sz="2400" dirty="0"/>
            </a:br>
            <a:r>
              <a:rPr lang="tr-TR" sz="2400" dirty="0"/>
              <a:t>dahil olmuşuzdur. Bu sayede dünya sahnesinde ‘’Biz de varız!’’ diyebilmişizdir.</a:t>
            </a:r>
          </a:p>
        </p:txBody>
      </p:sp>
    </p:spTree>
    <p:extLst>
      <p:ext uri="{BB962C8B-B14F-4D97-AF65-F5344CB8AC3E}">
        <p14:creationId xmlns:p14="http://schemas.microsoft.com/office/powerpoint/2010/main" val="2702763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D7AF6599-E056-4650-9E20-1A92D8AB54C4}"/>
              </a:ext>
            </a:extLst>
          </p:cNvPr>
          <p:cNvSpPr/>
          <p:nvPr/>
        </p:nvSpPr>
        <p:spPr>
          <a:xfrm>
            <a:off x="1694474" y="2505670"/>
            <a:ext cx="8803051" cy="923330"/>
          </a:xfrm>
          <a:prstGeom prst="rect">
            <a:avLst/>
          </a:prstGeom>
          <a:noFill/>
          <a:effectLst>
            <a:outerShdw blurRad="152400" dist="317500" dir="5400000" sx="90000" sy="-19000" rotWithShape="0">
              <a:prstClr val="black">
                <a:alpha val="15000"/>
              </a:prstClr>
            </a:outerShdw>
          </a:effectLst>
          <a:scene3d>
            <a:camera prst="orthographicFront"/>
            <a:lightRig rig="threePt" dir="t"/>
          </a:scene3d>
          <a:sp3d>
            <a:bevelT w="139700" prst="cross"/>
          </a:sp3d>
        </p:spPr>
        <p:txBody>
          <a:bodyPr wrap="none" lIns="91440" tIns="45720" rIns="91440" bIns="45720">
            <a:spAutoFit/>
          </a:bodyPr>
          <a:lstStyle/>
          <a:p>
            <a:r>
              <a:rPr lang="tr-TR" sz="5400" b="1" dirty="0">
                <a:latin typeface="Cambria" panose="02040503050406030204" pitchFamily="18" charset="0"/>
                <a:ea typeface="Cambria" panose="02040503050406030204" pitchFamily="18" charset="0"/>
              </a:rPr>
              <a:t>Konumuz tamamlanmıştır. </a:t>
            </a:r>
          </a:p>
        </p:txBody>
      </p:sp>
    </p:spTree>
    <p:extLst>
      <p:ext uri="{BB962C8B-B14F-4D97-AF65-F5344CB8AC3E}">
        <p14:creationId xmlns:p14="http://schemas.microsoft.com/office/powerpoint/2010/main" val="266183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2D5FC85-5A19-4BC0-907B-A888D2611CB8}"/>
              </a:ext>
            </a:extLst>
          </p:cNvPr>
          <p:cNvSpPr/>
          <p:nvPr/>
        </p:nvSpPr>
        <p:spPr>
          <a:xfrm>
            <a:off x="0" y="0"/>
            <a:ext cx="12192000"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6288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A4748F1-1A2E-4616-AA6B-E6F56DECB15E}"/>
              </a:ext>
            </a:extLst>
          </p:cNvPr>
          <p:cNvSpPr txBox="1"/>
          <p:nvPr/>
        </p:nvSpPr>
        <p:spPr>
          <a:xfrm>
            <a:off x="230778" y="803578"/>
            <a:ext cx="2217274" cy="523220"/>
          </a:xfrm>
          <a:prstGeom prst="rect">
            <a:avLst/>
          </a:prstGeom>
          <a:noFill/>
        </p:spPr>
        <p:txBody>
          <a:bodyPr wrap="none" rtlCol="0">
            <a:spAutoFit/>
          </a:bodyPr>
          <a:lstStyle/>
          <a:p>
            <a:r>
              <a:rPr lang="tr-TR" sz="2800" b="1" dirty="0">
                <a:solidFill>
                  <a:srgbClr val="FF0000"/>
                </a:solidFill>
                <a:latin typeface="Arial Black" panose="020B0A04020102020204" pitchFamily="34" charset="0"/>
              </a:rPr>
              <a:t>Kavramlar</a:t>
            </a:r>
          </a:p>
        </p:txBody>
      </p:sp>
      <p:sp>
        <p:nvSpPr>
          <p:cNvPr id="28" name="Dikdörtgen 27">
            <a:extLst>
              <a:ext uri="{FF2B5EF4-FFF2-40B4-BE49-F238E27FC236}">
                <a16:creationId xmlns:a16="http://schemas.microsoft.com/office/drawing/2014/main" id="{14E179B2-01B1-4790-ADE8-1825698DC721}"/>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sp>
        <p:nvSpPr>
          <p:cNvPr id="14" name="Dikdörtgen 13">
            <a:extLst>
              <a:ext uri="{FF2B5EF4-FFF2-40B4-BE49-F238E27FC236}">
                <a16:creationId xmlns:a16="http://schemas.microsoft.com/office/drawing/2014/main" id="{CC72C6B3-6C9E-4CCA-987E-AA5C32FD815D}"/>
              </a:ext>
            </a:extLst>
          </p:cNvPr>
          <p:cNvSpPr/>
          <p:nvPr/>
        </p:nvSpPr>
        <p:spPr>
          <a:xfrm>
            <a:off x="1955442" y="2483198"/>
            <a:ext cx="2331076" cy="5232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G20 ÜLKELERİ</a:t>
            </a:r>
          </a:p>
        </p:txBody>
      </p:sp>
      <p:sp>
        <p:nvSpPr>
          <p:cNvPr id="17" name="Dikdörtgen 16">
            <a:extLst>
              <a:ext uri="{FF2B5EF4-FFF2-40B4-BE49-F238E27FC236}">
                <a16:creationId xmlns:a16="http://schemas.microsoft.com/office/drawing/2014/main" id="{9DED1E37-FACE-42E2-B149-7A05216B0AA1}"/>
              </a:ext>
            </a:extLst>
          </p:cNvPr>
          <p:cNvSpPr/>
          <p:nvPr/>
        </p:nvSpPr>
        <p:spPr>
          <a:xfrm>
            <a:off x="4773769" y="2483198"/>
            <a:ext cx="2331076" cy="5232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D8 ÜLKELERİ</a:t>
            </a:r>
          </a:p>
        </p:txBody>
      </p:sp>
      <p:sp>
        <p:nvSpPr>
          <p:cNvPr id="18" name="Dikdörtgen 17">
            <a:extLst>
              <a:ext uri="{FF2B5EF4-FFF2-40B4-BE49-F238E27FC236}">
                <a16:creationId xmlns:a16="http://schemas.microsoft.com/office/drawing/2014/main" id="{BF276373-630F-4F81-927C-62B1F110DAA9}"/>
              </a:ext>
            </a:extLst>
          </p:cNvPr>
          <p:cNvSpPr/>
          <p:nvPr/>
        </p:nvSpPr>
        <p:spPr>
          <a:xfrm>
            <a:off x="7592096" y="2483198"/>
            <a:ext cx="2331076" cy="5232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ACD</a:t>
            </a:r>
          </a:p>
        </p:txBody>
      </p:sp>
      <p:sp>
        <p:nvSpPr>
          <p:cNvPr id="19" name="Dikdörtgen 18">
            <a:extLst>
              <a:ext uri="{FF2B5EF4-FFF2-40B4-BE49-F238E27FC236}">
                <a16:creationId xmlns:a16="http://schemas.microsoft.com/office/drawing/2014/main" id="{E434D984-A830-4BDC-990C-094DCA58A8F2}"/>
              </a:ext>
            </a:extLst>
          </p:cNvPr>
          <p:cNvSpPr/>
          <p:nvPr/>
        </p:nvSpPr>
        <p:spPr>
          <a:xfrm>
            <a:off x="1955442" y="3862572"/>
            <a:ext cx="2331076" cy="5232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BSEC</a:t>
            </a:r>
          </a:p>
        </p:txBody>
      </p:sp>
      <p:sp>
        <p:nvSpPr>
          <p:cNvPr id="20" name="Dikdörtgen 19">
            <a:extLst>
              <a:ext uri="{FF2B5EF4-FFF2-40B4-BE49-F238E27FC236}">
                <a16:creationId xmlns:a16="http://schemas.microsoft.com/office/drawing/2014/main" id="{9D3F8F80-CED5-462A-BB49-6CC9D6C05DF3}"/>
              </a:ext>
            </a:extLst>
          </p:cNvPr>
          <p:cNvSpPr/>
          <p:nvPr/>
        </p:nvSpPr>
        <p:spPr>
          <a:xfrm>
            <a:off x="7592096" y="3862572"/>
            <a:ext cx="2331076" cy="5232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AB</a:t>
            </a:r>
          </a:p>
        </p:txBody>
      </p:sp>
      <p:sp>
        <p:nvSpPr>
          <p:cNvPr id="21" name="Dikdörtgen 20">
            <a:extLst>
              <a:ext uri="{FF2B5EF4-FFF2-40B4-BE49-F238E27FC236}">
                <a16:creationId xmlns:a16="http://schemas.microsoft.com/office/drawing/2014/main" id="{E2FF766C-B53B-4452-813F-69DF83499011}"/>
              </a:ext>
            </a:extLst>
          </p:cNvPr>
          <p:cNvSpPr/>
          <p:nvPr/>
        </p:nvSpPr>
        <p:spPr>
          <a:xfrm>
            <a:off x="4773769" y="3862572"/>
            <a:ext cx="2331076" cy="52322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OECD</a:t>
            </a:r>
          </a:p>
        </p:txBody>
      </p:sp>
    </p:spTree>
    <p:extLst>
      <p:ext uri="{BB962C8B-B14F-4D97-AF65-F5344CB8AC3E}">
        <p14:creationId xmlns:p14="http://schemas.microsoft.com/office/powerpoint/2010/main" val="511495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2000"/>
                                        <p:tgtEl>
                                          <p:spTgt spid="14"/>
                                        </p:tgtEl>
                                      </p:cBhvr>
                                    </p:animEffect>
                                    <p:anim calcmode="lin" valueType="num">
                                      <p:cBhvr>
                                        <p:cTn id="22" dur="2000" fill="hold"/>
                                        <p:tgtEl>
                                          <p:spTgt spid="14"/>
                                        </p:tgtEl>
                                        <p:attrNameLst>
                                          <p:attrName>ppt_w</p:attrName>
                                        </p:attrNameLst>
                                      </p:cBhvr>
                                      <p:tavLst>
                                        <p:tav tm="0" fmla="#ppt_w*sin(2.5*pi*$)">
                                          <p:val>
                                            <p:fltVal val="0"/>
                                          </p:val>
                                        </p:tav>
                                        <p:tav tm="100000">
                                          <p:val>
                                            <p:fltVal val="1"/>
                                          </p:val>
                                        </p:tav>
                                      </p:tavLst>
                                    </p:anim>
                                    <p:anim calcmode="lin" valueType="num">
                                      <p:cBhvr>
                                        <p:cTn id="23" dur="2000" fill="hold"/>
                                        <p:tgtEl>
                                          <p:spTgt spid="14"/>
                                        </p:tgtEl>
                                        <p:attrNameLst>
                                          <p:attrName>ppt_h</p:attrName>
                                        </p:attrNameLst>
                                      </p:cBhvr>
                                      <p:tavLst>
                                        <p:tav tm="0">
                                          <p:val>
                                            <p:strVal val="#ppt_h"/>
                                          </p:val>
                                        </p:tav>
                                        <p:tav tm="100000">
                                          <p:val>
                                            <p:strVal val="#ppt_h"/>
                                          </p:val>
                                        </p:tav>
                                      </p:tavLst>
                                    </p:anim>
                                  </p:childTnLst>
                                </p:cTn>
                              </p:par>
                              <p:par>
                                <p:cTn id="24" presetID="45"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2000"/>
                                        <p:tgtEl>
                                          <p:spTgt spid="17"/>
                                        </p:tgtEl>
                                      </p:cBhvr>
                                    </p:animEffect>
                                    <p:anim calcmode="lin" valueType="num">
                                      <p:cBhvr>
                                        <p:cTn id="27" dur="2000" fill="hold"/>
                                        <p:tgtEl>
                                          <p:spTgt spid="17"/>
                                        </p:tgtEl>
                                        <p:attrNameLst>
                                          <p:attrName>ppt_w</p:attrName>
                                        </p:attrNameLst>
                                      </p:cBhvr>
                                      <p:tavLst>
                                        <p:tav tm="0" fmla="#ppt_w*sin(2.5*pi*$)">
                                          <p:val>
                                            <p:fltVal val="0"/>
                                          </p:val>
                                        </p:tav>
                                        <p:tav tm="100000">
                                          <p:val>
                                            <p:fltVal val="1"/>
                                          </p:val>
                                        </p:tav>
                                      </p:tavLst>
                                    </p:anim>
                                    <p:anim calcmode="lin" valueType="num">
                                      <p:cBhvr>
                                        <p:cTn id="28" dur="2000" fill="hold"/>
                                        <p:tgtEl>
                                          <p:spTgt spid="17"/>
                                        </p:tgtEl>
                                        <p:attrNameLst>
                                          <p:attrName>ppt_h</p:attrName>
                                        </p:attrNameLst>
                                      </p:cBhvr>
                                      <p:tavLst>
                                        <p:tav tm="0">
                                          <p:val>
                                            <p:strVal val="#ppt_h"/>
                                          </p:val>
                                        </p:tav>
                                        <p:tav tm="100000">
                                          <p:val>
                                            <p:strVal val="#ppt_h"/>
                                          </p:val>
                                        </p:tav>
                                      </p:tavLst>
                                    </p:anim>
                                  </p:childTnLst>
                                </p:cTn>
                              </p:par>
                              <p:par>
                                <p:cTn id="29" presetID="45"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2000"/>
                                        <p:tgtEl>
                                          <p:spTgt spid="18"/>
                                        </p:tgtEl>
                                      </p:cBhvr>
                                    </p:animEffect>
                                    <p:anim calcmode="lin" valueType="num">
                                      <p:cBhvr>
                                        <p:cTn id="32" dur="2000" fill="hold"/>
                                        <p:tgtEl>
                                          <p:spTgt spid="18"/>
                                        </p:tgtEl>
                                        <p:attrNameLst>
                                          <p:attrName>ppt_w</p:attrName>
                                        </p:attrNameLst>
                                      </p:cBhvr>
                                      <p:tavLst>
                                        <p:tav tm="0" fmla="#ppt_w*sin(2.5*pi*$)">
                                          <p:val>
                                            <p:fltVal val="0"/>
                                          </p:val>
                                        </p:tav>
                                        <p:tav tm="100000">
                                          <p:val>
                                            <p:fltVal val="1"/>
                                          </p:val>
                                        </p:tav>
                                      </p:tavLst>
                                    </p:anim>
                                    <p:anim calcmode="lin" valueType="num">
                                      <p:cBhvr>
                                        <p:cTn id="33" dur="2000" fill="hold"/>
                                        <p:tgtEl>
                                          <p:spTgt spid="18"/>
                                        </p:tgtEl>
                                        <p:attrNameLst>
                                          <p:attrName>ppt_h</p:attrName>
                                        </p:attrNameLst>
                                      </p:cBhvr>
                                      <p:tavLst>
                                        <p:tav tm="0">
                                          <p:val>
                                            <p:strVal val="#ppt_h"/>
                                          </p:val>
                                        </p:tav>
                                        <p:tav tm="100000">
                                          <p:val>
                                            <p:strVal val="#ppt_h"/>
                                          </p:val>
                                        </p:tav>
                                      </p:tavLst>
                                    </p:anim>
                                  </p:childTnLst>
                                </p:cTn>
                              </p:par>
                              <p:par>
                                <p:cTn id="34" presetID="45" presetClass="entr" presetSubtype="0"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2000"/>
                                        <p:tgtEl>
                                          <p:spTgt spid="19"/>
                                        </p:tgtEl>
                                      </p:cBhvr>
                                    </p:animEffect>
                                    <p:anim calcmode="lin" valueType="num">
                                      <p:cBhvr>
                                        <p:cTn id="37" dur="2000" fill="hold"/>
                                        <p:tgtEl>
                                          <p:spTgt spid="19"/>
                                        </p:tgtEl>
                                        <p:attrNameLst>
                                          <p:attrName>ppt_w</p:attrName>
                                        </p:attrNameLst>
                                      </p:cBhvr>
                                      <p:tavLst>
                                        <p:tav tm="0" fmla="#ppt_w*sin(2.5*pi*$)">
                                          <p:val>
                                            <p:fltVal val="0"/>
                                          </p:val>
                                        </p:tav>
                                        <p:tav tm="100000">
                                          <p:val>
                                            <p:fltVal val="1"/>
                                          </p:val>
                                        </p:tav>
                                      </p:tavLst>
                                    </p:anim>
                                    <p:anim calcmode="lin" valueType="num">
                                      <p:cBhvr>
                                        <p:cTn id="38" dur="2000" fill="hold"/>
                                        <p:tgtEl>
                                          <p:spTgt spid="19"/>
                                        </p:tgtEl>
                                        <p:attrNameLst>
                                          <p:attrName>ppt_h</p:attrName>
                                        </p:attrNameLst>
                                      </p:cBhvr>
                                      <p:tavLst>
                                        <p:tav tm="0">
                                          <p:val>
                                            <p:strVal val="#ppt_h"/>
                                          </p:val>
                                        </p:tav>
                                        <p:tav tm="100000">
                                          <p:val>
                                            <p:strVal val="#ppt_h"/>
                                          </p:val>
                                        </p:tav>
                                      </p:tavLst>
                                    </p:anim>
                                  </p:childTnLst>
                                </p:cTn>
                              </p:par>
                              <p:par>
                                <p:cTn id="39" presetID="45"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2000"/>
                                        <p:tgtEl>
                                          <p:spTgt spid="20"/>
                                        </p:tgtEl>
                                      </p:cBhvr>
                                    </p:animEffect>
                                    <p:anim calcmode="lin" valueType="num">
                                      <p:cBhvr>
                                        <p:cTn id="42" dur="2000" fill="hold"/>
                                        <p:tgtEl>
                                          <p:spTgt spid="20"/>
                                        </p:tgtEl>
                                        <p:attrNameLst>
                                          <p:attrName>ppt_w</p:attrName>
                                        </p:attrNameLst>
                                      </p:cBhvr>
                                      <p:tavLst>
                                        <p:tav tm="0" fmla="#ppt_w*sin(2.5*pi*$)">
                                          <p:val>
                                            <p:fltVal val="0"/>
                                          </p:val>
                                        </p:tav>
                                        <p:tav tm="100000">
                                          <p:val>
                                            <p:fltVal val="1"/>
                                          </p:val>
                                        </p:tav>
                                      </p:tavLst>
                                    </p:anim>
                                    <p:anim calcmode="lin" valueType="num">
                                      <p:cBhvr>
                                        <p:cTn id="43" dur="2000" fill="hold"/>
                                        <p:tgtEl>
                                          <p:spTgt spid="20"/>
                                        </p:tgtEl>
                                        <p:attrNameLst>
                                          <p:attrName>ppt_h</p:attrName>
                                        </p:attrNameLst>
                                      </p:cBhvr>
                                      <p:tavLst>
                                        <p:tav tm="0">
                                          <p:val>
                                            <p:strVal val="#ppt_h"/>
                                          </p:val>
                                        </p:tav>
                                        <p:tav tm="100000">
                                          <p:val>
                                            <p:strVal val="#ppt_h"/>
                                          </p:val>
                                        </p:tav>
                                      </p:tavLst>
                                    </p:anim>
                                  </p:childTnLst>
                                </p:cTn>
                              </p:par>
                              <p:par>
                                <p:cTn id="44" presetID="45"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2000"/>
                                        <p:tgtEl>
                                          <p:spTgt spid="21"/>
                                        </p:tgtEl>
                                      </p:cBhvr>
                                    </p:animEffect>
                                    <p:anim calcmode="lin" valueType="num">
                                      <p:cBhvr>
                                        <p:cTn id="47" dur="2000" fill="hold"/>
                                        <p:tgtEl>
                                          <p:spTgt spid="21"/>
                                        </p:tgtEl>
                                        <p:attrNameLst>
                                          <p:attrName>ppt_w</p:attrName>
                                        </p:attrNameLst>
                                      </p:cBhvr>
                                      <p:tavLst>
                                        <p:tav tm="0" fmla="#ppt_w*sin(2.5*pi*$)">
                                          <p:val>
                                            <p:fltVal val="0"/>
                                          </p:val>
                                        </p:tav>
                                        <p:tav tm="100000">
                                          <p:val>
                                            <p:fltVal val="1"/>
                                          </p:val>
                                        </p:tav>
                                      </p:tavLst>
                                    </p:anim>
                                    <p:anim calcmode="lin" valueType="num">
                                      <p:cBhvr>
                                        <p:cTn id="48" dur="2000" fill="hold"/>
                                        <p:tgtEl>
                                          <p:spTgt spid="2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8" grpId="0" animBg="1"/>
      <p:bldP spid="14" grpId="0" animBg="1"/>
      <p:bldP spid="17" grpId="0" animBg="1"/>
      <p:bldP spid="18" grpId="0" animBg="1"/>
      <p:bldP spid="19"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A4748F1-1A2E-4616-AA6B-E6F56DECB15E}"/>
              </a:ext>
            </a:extLst>
          </p:cNvPr>
          <p:cNvSpPr txBox="1"/>
          <p:nvPr/>
        </p:nvSpPr>
        <p:spPr>
          <a:xfrm>
            <a:off x="237217" y="913048"/>
            <a:ext cx="2217274" cy="523220"/>
          </a:xfrm>
          <a:prstGeom prst="rect">
            <a:avLst/>
          </a:prstGeom>
          <a:noFill/>
        </p:spPr>
        <p:txBody>
          <a:bodyPr wrap="none" rtlCol="0">
            <a:spAutoFit/>
          </a:bodyPr>
          <a:lstStyle/>
          <a:p>
            <a:r>
              <a:rPr lang="tr-TR" sz="2800" b="1" dirty="0">
                <a:solidFill>
                  <a:srgbClr val="FF0000"/>
                </a:solidFill>
                <a:latin typeface="Arial Black" panose="020B0A04020102020204" pitchFamily="34" charset="0"/>
              </a:rPr>
              <a:t>Kavramlar</a:t>
            </a:r>
          </a:p>
        </p:txBody>
      </p:sp>
      <p:sp>
        <p:nvSpPr>
          <p:cNvPr id="9" name="Metin kutusu 8">
            <a:extLst>
              <a:ext uri="{FF2B5EF4-FFF2-40B4-BE49-F238E27FC236}">
                <a16:creationId xmlns:a16="http://schemas.microsoft.com/office/drawing/2014/main" id="{75BE64EA-E979-4369-86FA-8D8A9711D78F}"/>
              </a:ext>
            </a:extLst>
          </p:cNvPr>
          <p:cNvSpPr txBox="1"/>
          <p:nvPr/>
        </p:nvSpPr>
        <p:spPr>
          <a:xfrm>
            <a:off x="237217" y="1794329"/>
            <a:ext cx="11611346" cy="1200329"/>
          </a:xfrm>
          <a:prstGeom prst="rect">
            <a:avLst/>
          </a:prstGeom>
          <a:noFill/>
        </p:spPr>
        <p:txBody>
          <a:bodyPr wrap="square">
            <a:spAutoFit/>
          </a:bodyPr>
          <a:lstStyle/>
          <a:p>
            <a:r>
              <a:rPr lang="tr-TR" sz="2400" b="1" dirty="0">
                <a:solidFill>
                  <a:srgbClr val="FF0000"/>
                </a:solidFill>
              </a:rPr>
              <a:t>G20 Ülkeleri</a:t>
            </a:r>
            <a:r>
              <a:rPr lang="tr-TR" sz="2400" b="1" i="0" dirty="0">
                <a:solidFill>
                  <a:srgbClr val="FF0000"/>
                </a:solidFill>
                <a:effectLst/>
              </a:rPr>
              <a:t>: </a:t>
            </a:r>
            <a:r>
              <a:rPr lang="tr-TR" sz="2400" dirty="0">
                <a:solidFill>
                  <a:srgbClr val="202124"/>
                </a:solidFill>
              </a:rPr>
              <a:t>Dünyanın ekonomik olarak en büyük 20 devletinin bir araya gelmesiyle oluşan örgüttür. Bu ülkeler: </a:t>
            </a:r>
            <a:r>
              <a:rPr lang="tr-TR" sz="2400" dirty="0"/>
              <a:t>Arjantin, Avustralya, Brezilya, Kanada, AB, Fransa, Almanya, Hindistan, İtalya, Japonya, Meksika, Rusya, Güney Afrika, Güney Kore, Türkiye, Birleşik Krallık, ABD’dir.</a:t>
            </a:r>
          </a:p>
        </p:txBody>
      </p:sp>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sp>
        <p:nvSpPr>
          <p:cNvPr id="12" name="Metin kutusu 11">
            <a:extLst>
              <a:ext uri="{FF2B5EF4-FFF2-40B4-BE49-F238E27FC236}">
                <a16:creationId xmlns:a16="http://schemas.microsoft.com/office/drawing/2014/main" id="{65286426-89C7-43EA-A313-6D8917945AE0}"/>
              </a:ext>
            </a:extLst>
          </p:cNvPr>
          <p:cNvSpPr txBox="1"/>
          <p:nvPr/>
        </p:nvSpPr>
        <p:spPr>
          <a:xfrm>
            <a:off x="237217" y="3165940"/>
            <a:ext cx="11611346" cy="830997"/>
          </a:xfrm>
          <a:prstGeom prst="rect">
            <a:avLst/>
          </a:prstGeom>
          <a:noFill/>
        </p:spPr>
        <p:txBody>
          <a:bodyPr wrap="square">
            <a:spAutoFit/>
          </a:bodyPr>
          <a:lstStyle/>
          <a:p>
            <a:r>
              <a:rPr lang="tr-TR" sz="2400" b="1" dirty="0">
                <a:solidFill>
                  <a:srgbClr val="FF0000"/>
                </a:solidFill>
              </a:rPr>
              <a:t>D8 Ülkeleri</a:t>
            </a:r>
            <a:r>
              <a:rPr lang="tr-TR" sz="2400" b="1" i="0" dirty="0">
                <a:solidFill>
                  <a:srgbClr val="FF0000"/>
                </a:solidFill>
                <a:effectLst/>
              </a:rPr>
              <a:t>: </a:t>
            </a:r>
            <a:r>
              <a:rPr lang="tr-TR" sz="2400" dirty="0">
                <a:solidFill>
                  <a:srgbClr val="202124"/>
                </a:solidFill>
              </a:rPr>
              <a:t>Ekonomisi gelişmekte olan 8 ülkenin bir araya gelerek oluşturduğu uluslararası</a:t>
            </a:r>
            <a:br>
              <a:rPr lang="tr-TR" sz="2400" dirty="0">
                <a:solidFill>
                  <a:srgbClr val="202124"/>
                </a:solidFill>
              </a:rPr>
            </a:br>
            <a:r>
              <a:rPr lang="tr-TR" sz="2400" dirty="0">
                <a:solidFill>
                  <a:srgbClr val="202124"/>
                </a:solidFill>
              </a:rPr>
              <a:t>örgüttür.</a:t>
            </a:r>
            <a:endParaRPr lang="tr-TR" sz="2400" dirty="0"/>
          </a:p>
        </p:txBody>
      </p:sp>
      <p:sp>
        <p:nvSpPr>
          <p:cNvPr id="13" name="Metin kutusu 12">
            <a:extLst>
              <a:ext uri="{FF2B5EF4-FFF2-40B4-BE49-F238E27FC236}">
                <a16:creationId xmlns:a16="http://schemas.microsoft.com/office/drawing/2014/main" id="{E4D9244C-1537-4AD2-BEA2-5EBAE5E2BFFE}"/>
              </a:ext>
            </a:extLst>
          </p:cNvPr>
          <p:cNvSpPr txBox="1"/>
          <p:nvPr/>
        </p:nvSpPr>
        <p:spPr>
          <a:xfrm>
            <a:off x="237217" y="5393984"/>
            <a:ext cx="11611346" cy="1200329"/>
          </a:xfrm>
          <a:prstGeom prst="rect">
            <a:avLst/>
          </a:prstGeom>
          <a:noFill/>
        </p:spPr>
        <p:txBody>
          <a:bodyPr wrap="square">
            <a:spAutoFit/>
          </a:bodyPr>
          <a:lstStyle/>
          <a:p>
            <a:r>
              <a:rPr lang="tr-TR" sz="2400" b="1" dirty="0">
                <a:solidFill>
                  <a:srgbClr val="FF0000"/>
                </a:solidFill>
              </a:rPr>
              <a:t>BSEC</a:t>
            </a:r>
            <a:r>
              <a:rPr lang="tr-TR" sz="2400" b="1" i="0" dirty="0">
                <a:solidFill>
                  <a:srgbClr val="FF0000"/>
                </a:solidFill>
                <a:effectLst/>
              </a:rPr>
              <a:t>: </a:t>
            </a:r>
            <a:r>
              <a:rPr lang="tr-TR" sz="2400" dirty="0"/>
              <a:t>Karadeniz Ekonomik İşbirliği Örgütü, 25 Haziran 1992 tarihinde İstanbul'da düzenlenen zirvede imzalanan anlaşma ile kurulan ve Karadeniz havzasındaki ülkelerin ekonomik iş birliğini amaçlayan uluslararası kuruluştur.</a:t>
            </a:r>
            <a:endParaRPr lang="tr-TR" sz="3200" dirty="0"/>
          </a:p>
        </p:txBody>
      </p:sp>
      <p:sp>
        <p:nvSpPr>
          <p:cNvPr id="14" name="Metin kutusu 13">
            <a:extLst>
              <a:ext uri="{FF2B5EF4-FFF2-40B4-BE49-F238E27FC236}">
                <a16:creationId xmlns:a16="http://schemas.microsoft.com/office/drawing/2014/main" id="{52CEBE9C-D93A-4636-A5C4-84EADFC12E69}"/>
              </a:ext>
            </a:extLst>
          </p:cNvPr>
          <p:cNvSpPr txBox="1"/>
          <p:nvPr/>
        </p:nvSpPr>
        <p:spPr>
          <a:xfrm>
            <a:off x="237217" y="4279962"/>
            <a:ext cx="11611346" cy="830997"/>
          </a:xfrm>
          <a:prstGeom prst="rect">
            <a:avLst/>
          </a:prstGeom>
          <a:noFill/>
        </p:spPr>
        <p:txBody>
          <a:bodyPr wrap="square">
            <a:spAutoFit/>
          </a:bodyPr>
          <a:lstStyle/>
          <a:p>
            <a:r>
              <a:rPr lang="tr-TR" sz="2400" b="1" dirty="0">
                <a:solidFill>
                  <a:srgbClr val="FF0000"/>
                </a:solidFill>
              </a:rPr>
              <a:t>ACD</a:t>
            </a:r>
            <a:r>
              <a:rPr lang="tr-TR" sz="2400" b="1" i="0" dirty="0">
                <a:solidFill>
                  <a:srgbClr val="FF0000"/>
                </a:solidFill>
                <a:effectLst/>
              </a:rPr>
              <a:t>: </a:t>
            </a:r>
            <a:r>
              <a:rPr lang="tr-TR" sz="2400" dirty="0" err="1"/>
              <a:t>ACD’nin</a:t>
            </a:r>
            <a:r>
              <a:rPr lang="tr-TR" sz="2400" dirty="0"/>
              <a:t> temel amacı, üye ülkelerin ortak kalkınma varlıklarının hayata geçirilmesi</a:t>
            </a:r>
          </a:p>
          <a:p>
            <a:r>
              <a:rPr lang="tr-TR" sz="2400" dirty="0"/>
              <a:t>için diğer kuruluşları tamamlayıcı nitelikte faaliyet göstermektir.</a:t>
            </a:r>
            <a:endParaRPr lang="tr-TR" sz="3200" dirty="0"/>
          </a:p>
        </p:txBody>
      </p:sp>
    </p:spTree>
    <p:extLst>
      <p:ext uri="{BB962C8B-B14F-4D97-AF65-F5344CB8AC3E}">
        <p14:creationId xmlns:p14="http://schemas.microsoft.com/office/powerpoint/2010/main" val="134934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A4748F1-1A2E-4616-AA6B-E6F56DECB15E}"/>
              </a:ext>
            </a:extLst>
          </p:cNvPr>
          <p:cNvSpPr txBox="1"/>
          <p:nvPr/>
        </p:nvSpPr>
        <p:spPr>
          <a:xfrm>
            <a:off x="237217" y="913048"/>
            <a:ext cx="2217274" cy="523220"/>
          </a:xfrm>
          <a:prstGeom prst="rect">
            <a:avLst/>
          </a:prstGeom>
          <a:noFill/>
        </p:spPr>
        <p:txBody>
          <a:bodyPr wrap="none" rtlCol="0">
            <a:spAutoFit/>
          </a:bodyPr>
          <a:lstStyle/>
          <a:p>
            <a:r>
              <a:rPr lang="tr-TR" sz="2800" b="1" dirty="0">
                <a:solidFill>
                  <a:srgbClr val="FF0000"/>
                </a:solidFill>
                <a:latin typeface="Arial Black" panose="020B0A04020102020204" pitchFamily="34" charset="0"/>
              </a:rPr>
              <a:t>Kavramlar</a:t>
            </a:r>
          </a:p>
        </p:txBody>
      </p:sp>
      <p:sp>
        <p:nvSpPr>
          <p:cNvPr id="9" name="Metin kutusu 8">
            <a:extLst>
              <a:ext uri="{FF2B5EF4-FFF2-40B4-BE49-F238E27FC236}">
                <a16:creationId xmlns:a16="http://schemas.microsoft.com/office/drawing/2014/main" id="{75BE64EA-E979-4369-86FA-8D8A9711D78F}"/>
              </a:ext>
            </a:extLst>
          </p:cNvPr>
          <p:cNvSpPr txBox="1"/>
          <p:nvPr/>
        </p:nvSpPr>
        <p:spPr>
          <a:xfrm>
            <a:off x="237217" y="1794329"/>
            <a:ext cx="11611346" cy="830997"/>
          </a:xfrm>
          <a:prstGeom prst="rect">
            <a:avLst/>
          </a:prstGeom>
          <a:noFill/>
        </p:spPr>
        <p:txBody>
          <a:bodyPr wrap="square">
            <a:spAutoFit/>
          </a:bodyPr>
          <a:lstStyle/>
          <a:p>
            <a:r>
              <a:rPr lang="tr-TR" sz="2400" b="1" dirty="0">
                <a:solidFill>
                  <a:srgbClr val="FF0000"/>
                </a:solidFill>
              </a:rPr>
              <a:t>OECD</a:t>
            </a:r>
            <a:r>
              <a:rPr lang="tr-TR" sz="2400" b="1" i="0" dirty="0">
                <a:solidFill>
                  <a:srgbClr val="FF0000"/>
                </a:solidFill>
                <a:effectLst/>
              </a:rPr>
              <a:t>: </a:t>
            </a:r>
            <a:r>
              <a:rPr lang="tr-TR" sz="2400" dirty="0"/>
              <a:t>Ekonomik Kalkınma ve İşbirliği Örgütü bazen de İktisadi İşbirliği ve Gelişme Teşkilatı uluslararası bir ekonomi örgütüdür.</a:t>
            </a:r>
          </a:p>
        </p:txBody>
      </p:sp>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sp>
        <p:nvSpPr>
          <p:cNvPr id="12" name="Metin kutusu 11">
            <a:extLst>
              <a:ext uri="{FF2B5EF4-FFF2-40B4-BE49-F238E27FC236}">
                <a16:creationId xmlns:a16="http://schemas.microsoft.com/office/drawing/2014/main" id="{65286426-89C7-43EA-A313-6D8917945AE0}"/>
              </a:ext>
            </a:extLst>
          </p:cNvPr>
          <p:cNvSpPr txBox="1"/>
          <p:nvPr/>
        </p:nvSpPr>
        <p:spPr>
          <a:xfrm>
            <a:off x="237217" y="2891954"/>
            <a:ext cx="11707938" cy="830997"/>
          </a:xfrm>
          <a:prstGeom prst="rect">
            <a:avLst/>
          </a:prstGeom>
          <a:noFill/>
        </p:spPr>
        <p:txBody>
          <a:bodyPr wrap="square">
            <a:spAutoFit/>
          </a:bodyPr>
          <a:lstStyle/>
          <a:p>
            <a:r>
              <a:rPr lang="tr-TR" sz="2400" b="1" dirty="0">
                <a:solidFill>
                  <a:srgbClr val="FF0000"/>
                </a:solidFill>
              </a:rPr>
              <a:t>AB</a:t>
            </a:r>
            <a:r>
              <a:rPr lang="tr-TR" sz="2400" b="1" i="0" dirty="0">
                <a:solidFill>
                  <a:srgbClr val="FF0000"/>
                </a:solidFill>
                <a:effectLst/>
              </a:rPr>
              <a:t>: </a:t>
            </a:r>
            <a:r>
              <a:rPr lang="tr-TR" sz="2400" dirty="0"/>
              <a:t>Avrupa Birliği, yirmi yedi üye ülkeden oluşan ve toprakları büyük ölçüde Avrupa kıtasında bulunan siyasi ve ekonomik bir örgütlenmedir.</a:t>
            </a:r>
          </a:p>
        </p:txBody>
      </p:sp>
    </p:spTree>
    <p:extLst>
      <p:ext uri="{BB962C8B-B14F-4D97-AF65-F5344CB8AC3E}">
        <p14:creationId xmlns:p14="http://schemas.microsoft.com/office/powerpoint/2010/main" val="362442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pic>
        <p:nvPicPr>
          <p:cNvPr id="3" name="Resim 2">
            <a:extLst>
              <a:ext uri="{FF2B5EF4-FFF2-40B4-BE49-F238E27FC236}">
                <a16:creationId xmlns:a16="http://schemas.microsoft.com/office/drawing/2014/main" id="{B25933CE-2636-4613-9BB9-C4FA1A90E041}"/>
              </a:ext>
            </a:extLst>
          </p:cNvPr>
          <p:cNvPicPr>
            <a:picLocks noChangeAspect="1"/>
          </p:cNvPicPr>
          <p:nvPr/>
        </p:nvPicPr>
        <p:blipFill rotWithShape="1">
          <a:blip r:embed="rId2">
            <a:extLst>
              <a:ext uri="{28A0092B-C50C-407E-A947-70E740481C1C}">
                <a14:useLocalDpi xmlns:a14="http://schemas.microsoft.com/office/drawing/2010/main" val="0"/>
              </a:ext>
            </a:extLst>
          </a:blip>
          <a:srcRect l="7071" r="7092"/>
          <a:stretch/>
        </p:blipFill>
        <p:spPr>
          <a:xfrm>
            <a:off x="257578" y="1096516"/>
            <a:ext cx="4217830" cy="2764008"/>
          </a:xfrm>
          <a:prstGeom prst="rect">
            <a:avLst/>
          </a:prstGeom>
        </p:spPr>
      </p:pic>
      <p:sp>
        <p:nvSpPr>
          <p:cNvPr id="10" name="Metin kutusu 9">
            <a:extLst>
              <a:ext uri="{FF2B5EF4-FFF2-40B4-BE49-F238E27FC236}">
                <a16:creationId xmlns:a16="http://schemas.microsoft.com/office/drawing/2014/main" id="{277B67BB-D011-4704-8C89-5A7204C6E4F0}"/>
              </a:ext>
            </a:extLst>
          </p:cNvPr>
          <p:cNvSpPr txBox="1"/>
          <p:nvPr/>
        </p:nvSpPr>
        <p:spPr>
          <a:xfrm>
            <a:off x="4639614" y="1008176"/>
            <a:ext cx="7427890" cy="3046988"/>
          </a:xfrm>
          <a:prstGeom prst="rect">
            <a:avLst/>
          </a:prstGeom>
          <a:noFill/>
        </p:spPr>
        <p:txBody>
          <a:bodyPr wrap="square">
            <a:spAutoFit/>
          </a:bodyPr>
          <a:lstStyle/>
          <a:p>
            <a:pPr algn="l"/>
            <a:r>
              <a:rPr lang="tr-TR" sz="2400" b="0" i="0" u="none" strike="noStrike" baseline="0" dirty="0">
                <a:latin typeface="CaslonPro-Regular"/>
              </a:rPr>
              <a:t>Her ülke sahip olduğu kaynaklar doğrultusunda üretim yapar. Ürettiklerini başka ülkelere satmak için pazar arayışına girer. Sattıklarından kazandığı parayla ülkesinde üretilmeyen ürünleri satın alır. Böylece ülkeler arası ekonomik faaliyetler gelişir. Bu faaliyetleri geliştirmek ve düzenlemek amacıyla çeşitli küresel ve bölgesel kuruluşlar kurulmuştur. Günümüzde küresel ekonomik faaliyetlerin gelişmiş ülkelerden gelişmekte olan ülkelere doğru kaydığı</a:t>
            </a:r>
            <a:endParaRPr lang="tr-TR" sz="2400" dirty="0"/>
          </a:p>
        </p:txBody>
      </p:sp>
      <p:sp>
        <p:nvSpPr>
          <p:cNvPr id="13" name="Metin kutusu 12">
            <a:extLst>
              <a:ext uri="{FF2B5EF4-FFF2-40B4-BE49-F238E27FC236}">
                <a16:creationId xmlns:a16="http://schemas.microsoft.com/office/drawing/2014/main" id="{68D00BFB-4E82-496E-98E3-53D5818B8DC2}"/>
              </a:ext>
            </a:extLst>
          </p:cNvPr>
          <p:cNvSpPr txBox="1"/>
          <p:nvPr/>
        </p:nvSpPr>
        <p:spPr>
          <a:xfrm>
            <a:off x="200696" y="3965367"/>
            <a:ext cx="11700456" cy="2677656"/>
          </a:xfrm>
          <a:prstGeom prst="rect">
            <a:avLst/>
          </a:prstGeom>
          <a:noFill/>
        </p:spPr>
        <p:txBody>
          <a:bodyPr wrap="square">
            <a:spAutoFit/>
          </a:bodyPr>
          <a:lstStyle/>
          <a:p>
            <a:pPr algn="l"/>
            <a:r>
              <a:rPr lang="tr-TR" sz="2400" b="0" i="0" u="none" strike="noStrike" baseline="0" dirty="0">
                <a:latin typeface="CaslonPro-Regular"/>
              </a:rPr>
              <a:t>görülmektedir. Aynı </a:t>
            </a:r>
            <a:r>
              <a:rPr lang="tr-TR" sz="2400" b="0" i="0" u="none" strike="noStrike" baseline="0" dirty="0"/>
              <a:t>zamanda Batı ülkelerinden Doğu ülkelerine doğru yönelme de gözlemlenmektedir. Gelişmekte olan ülkelerin güçlenen ekonomileri, küresel ve bölgesel ekonomik kuruluşların ortaya çıkmasını zorunlu kılmıştır. </a:t>
            </a:r>
            <a:r>
              <a:rPr lang="tr-TR" sz="2400" b="0" i="0" u="none" strike="noStrike" baseline="0" dirty="0">
                <a:latin typeface="CaslonPro-Regular"/>
              </a:rPr>
              <a:t>Ülkemiz, komşu bölgelerde ve dünya genelinde küresel sorunların çözümüne ve ekonomik kalkınmaya katkı sağlamak amacındadır. Bu amacı gerçekleştirmek için ülkemiz, uluslararası kuruluşların kurulmasını desteklerken ulusal çıkarlarını da gözetecek faaliyetlere katılmaktadır. </a:t>
            </a:r>
            <a:r>
              <a:rPr lang="tr-TR" sz="2400" b="0" i="0" u="none" strike="noStrike" baseline="0" dirty="0"/>
              <a:t>Şimdi ülkemizin üye olduğu uluslararası ekonomik bölgeler ve kuruluşlardan bazılarını tanıyalım.</a:t>
            </a:r>
            <a:endParaRPr lang="tr-TR" sz="2400" dirty="0"/>
          </a:p>
        </p:txBody>
      </p:sp>
    </p:spTree>
    <p:extLst>
      <p:ext uri="{BB962C8B-B14F-4D97-AF65-F5344CB8AC3E}">
        <p14:creationId xmlns:p14="http://schemas.microsoft.com/office/powerpoint/2010/main" val="57635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pic>
        <p:nvPicPr>
          <p:cNvPr id="3" name="Resim 2">
            <a:extLst>
              <a:ext uri="{FF2B5EF4-FFF2-40B4-BE49-F238E27FC236}">
                <a16:creationId xmlns:a16="http://schemas.microsoft.com/office/drawing/2014/main" id="{3CCA4EEA-5725-47DE-BF50-2C7090735D92}"/>
              </a:ext>
            </a:extLst>
          </p:cNvPr>
          <p:cNvPicPr>
            <a:picLocks noChangeAspect="1"/>
          </p:cNvPicPr>
          <p:nvPr/>
        </p:nvPicPr>
        <p:blipFill>
          <a:blip r:embed="rId2"/>
          <a:stretch>
            <a:fillRect/>
          </a:stretch>
        </p:blipFill>
        <p:spPr>
          <a:xfrm>
            <a:off x="336997" y="1344665"/>
            <a:ext cx="2040186" cy="1748732"/>
          </a:xfrm>
          <a:prstGeom prst="rect">
            <a:avLst/>
          </a:prstGeom>
        </p:spPr>
      </p:pic>
      <p:sp>
        <p:nvSpPr>
          <p:cNvPr id="6" name="Dikdörtgen: Köşeleri Yuvarlatılmış 5">
            <a:extLst>
              <a:ext uri="{FF2B5EF4-FFF2-40B4-BE49-F238E27FC236}">
                <a16:creationId xmlns:a16="http://schemas.microsoft.com/office/drawing/2014/main" id="{D5A8E97C-52DE-4D2D-BFB2-349A65D62950}"/>
              </a:ext>
            </a:extLst>
          </p:cNvPr>
          <p:cNvSpPr/>
          <p:nvPr/>
        </p:nvSpPr>
        <p:spPr>
          <a:xfrm>
            <a:off x="2910625" y="1004553"/>
            <a:ext cx="9008772" cy="242444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G20 ÜLKELERİ</a:t>
            </a:r>
          </a:p>
          <a:p>
            <a:pPr algn="ctr"/>
            <a:r>
              <a:rPr lang="tr-TR" sz="2400" b="0" i="0" u="none" strike="noStrike" baseline="0" dirty="0">
                <a:solidFill>
                  <a:schemeClr val="tx1"/>
                </a:solidFill>
              </a:rPr>
              <a:t>Küresel ekonomi ve mali sistemin daha fazla geliştirilmesini sağlamak ve küresel krizlere karşı önlem almak amacıyla kurulmuştur. Dünyanın en büyük 20 ekonomisini oluşturan G20 üyesi ülkelerin devlet ve hükûmet başkanlarının katıldığı yıllık olağan toplantıların onuncusu 2015’te Türkiye’de yapılmıştır.</a:t>
            </a:r>
            <a:endParaRPr lang="tr-TR" sz="2400" dirty="0">
              <a:solidFill>
                <a:schemeClr val="tx1"/>
              </a:solidFill>
            </a:endParaRPr>
          </a:p>
        </p:txBody>
      </p:sp>
      <p:sp>
        <p:nvSpPr>
          <p:cNvPr id="14" name="Sol Ayraç 13">
            <a:extLst>
              <a:ext uri="{FF2B5EF4-FFF2-40B4-BE49-F238E27FC236}">
                <a16:creationId xmlns:a16="http://schemas.microsoft.com/office/drawing/2014/main" id="{8F7A461A-0559-44D0-B347-07A753F672B4}"/>
              </a:ext>
            </a:extLst>
          </p:cNvPr>
          <p:cNvSpPr/>
          <p:nvPr/>
        </p:nvSpPr>
        <p:spPr>
          <a:xfrm>
            <a:off x="2377183" y="1004553"/>
            <a:ext cx="797459" cy="2424448"/>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pic>
        <p:nvPicPr>
          <p:cNvPr id="16" name="Resim 15">
            <a:extLst>
              <a:ext uri="{FF2B5EF4-FFF2-40B4-BE49-F238E27FC236}">
                <a16:creationId xmlns:a16="http://schemas.microsoft.com/office/drawing/2014/main" id="{92F6DB52-37F2-4181-94C8-66E59A41C6CB}"/>
              </a:ext>
            </a:extLst>
          </p:cNvPr>
          <p:cNvPicPr>
            <a:picLocks noChangeAspect="1"/>
          </p:cNvPicPr>
          <p:nvPr/>
        </p:nvPicPr>
        <p:blipFill>
          <a:blip r:embed="rId3"/>
          <a:stretch>
            <a:fillRect/>
          </a:stretch>
        </p:blipFill>
        <p:spPr>
          <a:xfrm>
            <a:off x="336997" y="4562967"/>
            <a:ext cx="2040186" cy="1290480"/>
          </a:xfrm>
          <a:prstGeom prst="rect">
            <a:avLst/>
          </a:prstGeom>
        </p:spPr>
      </p:pic>
      <p:sp>
        <p:nvSpPr>
          <p:cNvPr id="17" name="Dikdörtgen: Köşeleri Yuvarlatılmış 16">
            <a:extLst>
              <a:ext uri="{FF2B5EF4-FFF2-40B4-BE49-F238E27FC236}">
                <a16:creationId xmlns:a16="http://schemas.microsoft.com/office/drawing/2014/main" id="{FB1C6EFD-B492-4F6A-9CE9-6911AD1AE0E3}"/>
              </a:ext>
            </a:extLst>
          </p:cNvPr>
          <p:cNvSpPr/>
          <p:nvPr/>
        </p:nvSpPr>
        <p:spPr>
          <a:xfrm>
            <a:off x="2910625" y="3730044"/>
            <a:ext cx="9008772" cy="281618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GELİŞEN SEKİZ ÜLKE (D – 8) EKONOMİK İŞBİRLİĞİ ÖRGÜTÜ</a:t>
            </a:r>
          </a:p>
          <a:p>
            <a:pPr algn="ctr"/>
            <a:r>
              <a:rPr lang="tr-TR" sz="2400" b="0" i="0" u="none" strike="noStrike" baseline="0" dirty="0">
                <a:solidFill>
                  <a:schemeClr val="tx1"/>
                </a:solidFill>
              </a:rPr>
              <a:t>Gelişen Sekiz Ülke Ekonomik İşbirliği Örgütü, Türkiye, İran, Pakistan, Bangladeş, Malezya, Endonezya, Mısır ve Nijerya tarafından kurulmuştur. D-8 üyesi ülkelerin hepsi aynı zamanda İslam İş birliği Teşkilatı üyesidirler. Ülkelerin önemli iş birliği alanları; kırsal kalkınma, ticaret, insan kaynakları gelişimi, sanayi, iletişim ve bilgi, maliye, bankacılık, enerji, tarım ve sağlık olarak belirlenmiştir. </a:t>
            </a:r>
            <a:endParaRPr lang="tr-TR" sz="3200" dirty="0">
              <a:solidFill>
                <a:schemeClr val="tx1"/>
              </a:solidFill>
            </a:endParaRPr>
          </a:p>
        </p:txBody>
      </p:sp>
      <p:sp>
        <p:nvSpPr>
          <p:cNvPr id="18" name="Sol Ayraç 17">
            <a:extLst>
              <a:ext uri="{FF2B5EF4-FFF2-40B4-BE49-F238E27FC236}">
                <a16:creationId xmlns:a16="http://schemas.microsoft.com/office/drawing/2014/main" id="{536F7587-5C9F-4BDB-A6CB-48B793DFDF06}"/>
              </a:ext>
            </a:extLst>
          </p:cNvPr>
          <p:cNvSpPr/>
          <p:nvPr/>
        </p:nvSpPr>
        <p:spPr>
          <a:xfrm>
            <a:off x="2377183" y="3749796"/>
            <a:ext cx="797459" cy="2777111"/>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01506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sp>
        <p:nvSpPr>
          <p:cNvPr id="6" name="Metin kutusu 5">
            <a:extLst>
              <a:ext uri="{FF2B5EF4-FFF2-40B4-BE49-F238E27FC236}">
                <a16:creationId xmlns:a16="http://schemas.microsoft.com/office/drawing/2014/main" id="{CB86F8F4-8C7F-46C5-B5C9-F383D81C3FF3}"/>
              </a:ext>
            </a:extLst>
          </p:cNvPr>
          <p:cNvSpPr txBox="1"/>
          <p:nvPr/>
        </p:nvSpPr>
        <p:spPr>
          <a:xfrm>
            <a:off x="273674" y="790798"/>
            <a:ext cx="7646831" cy="461665"/>
          </a:xfrm>
          <a:prstGeom prst="rect">
            <a:avLst/>
          </a:prstGeom>
          <a:noFill/>
        </p:spPr>
        <p:txBody>
          <a:bodyPr wrap="square">
            <a:spAutoFit/>
          </a:bodyPr>
          <a:lstStyle/>
          <a:p>
            <a:r>
              <a:rPr lang="tr-TR" sz="2400" b="1" i="0" u="none" strike="noStrike" baseline="0" dirty="0"/>
              <a:t>Aşağıdaki haberi okuyunuz ve soruları cevaplayınız.</a:t>
            </a:r>
            <a:endParaRPr lang="tr-TR" sz="2400" b="1" dirty="0"/>
          </a:p>
        </p:txBody>
      </p:sp>
      <p:sp>
        <p:nvSpPr>
          <p:cNvPr id="7" name="Metin kutusu 6">
            <a:extLst>
              <a:ext uri="{FF2B5EF4-FFF2-40B4-BE49-F238E27FC236}">
                <a16:creationId xmlns:a16="http://schemas.microsoft.com/office/drawing/2014/main" id="{6A5DDA23-DD78-4AE2-89FE-AD3E16FCC1D1}"/>
              </a:ext>
            </a:extLst>
          </p:cNvPr>
          <p:cNvSpPr txBox="1"/>
          <p:nvPr/>
        </p:nvSpPr>
        <p:spPr>
          <a:xfrm>
            <a:off x="273674" y="1350089"/>
            <a:ext cx="11864664" cy="2462213"/>
          </a:xfrm>
          <a:prstGeom prst="rect">
            <a:avLst/>
          </a:prstGeom>
          <a:noFill/>
          <a:ln w="19050">
            <a:solidFill>
              <a:srgbClr val="0070C0"/>
            </a:solidFill>
          </a:ln>
        </p:spPr>
        <p:txBody>
          <a:bodyPr wrap="square">
            <a:spAutoFit/>
          </a:bodyPr>
          <a:lstStyle/>
          <a:p>
            <a:pPr algn="l"/>
            <a:r>
              <a:rPr lang="tr-TR" sz="2400" b="1" i="0" u="none" strike="noStrike" baseline="0" dirty="0">
                <a:solidFill>
                  <a:srgbClr val="FF0000"/>
                </a:solidFill>
              </a:rPr>
              <a:t>Türkiye D-8 Ülkelerine Örnek Oluyor</a:t>
            </a:r>
          </a:p>
          <a:p>
            <a:pPr algn="l"/>
            <a:r>
              <a:rPr lang="tr-TR" sz="2200" b="0" i="0" u="none" strike="noStrike" baseline="0" dirty="0"/>
              <a:t>Gelişen Sekiz Ülke (D-8) Ekonomik İşbirliği Örgütü Genel Sekreteri, Türkiye’nin tüm sektörlerde gerçekleştirdiği eğitim programlarıyla D-8 üyeleriyle çok farklı alanlardaki uzmanlık ve deneyimlerini paylaştığını örgütün Türkiye’den “öğrenecek çok şeyi olduğunu” ifade etti. “Türkiye’nin dönem başkanı olarak gelecek iki yılda yapacağı katkılar fevkalade önemlidir. Ancak Türkiye’nin D-8’deki rolü yalnızca bununla sınırlı değildir. Türkiye, hâlen </a:t>
            </a:r>
            <a:r>
              <a:rPr lang="tr-TR" sz="2200" dirty="0"/>
              <a:t> </a:t>
            </a:r>
            <a:r>
              <a:rPr lang="tr-TR" sz="2200" b="0" i="0" u="none" strike="noStrike" baseline="0" dirty="0"/>
              <a:t>D-8’in yıllık bütçesine en fazla katkı sağlayan ülkelerdendir.</a:t>
            </a:r>
          </a:p>
          <a:p>
            <a:pPr algn="r"/>
            <a:r>
              <a:rPr lang="tr-TR" sz="2000" b="0" i="1" u="none" strike="noStrike" baseline="0" dirty="0"/>
              <a:t>Genel ağ haberi, 22 Ocak 2018 (Düzenlenmiştir.)</a:t>
            </a:r>
            <a:endParaRPr lang="tr-TR" sz="2000" dirty="0"/>
          </a:p>
        </p:txBody>
      </p:sp>
      <p:sp>
        <p:nvSpPr>
          <p:cNvPr id="9" name="Metin kutusu 8">
            <a:extLst>
              <a:ext uri="{FF2B5EF4-FFF2-40B4-BE49-F238E27FC236}">
                <a16:creationId xmlns:a16="http://schemas.microsoft.com/office/drawing/2014/main" id="{367630DA-EE66-4967-91E1-54B2D29C36F7}"/>
              </a:ext>
            </a:extLst>
          </p:cNvPr>
          <p:cNvSpPr txBox="1"/>
          <p:nvPr/>
        </p:nvSpPr>
        <p:spPr>
          <a:xfrm>
            <a:off x="273673" y="3982853"/>
            <a:ext cx="10344957" cy="430887"/>
          </a:xfrm>
          <a:prstGeom prst="rect">
            <a:avLst/>
          </a:prstGeom>
          <a:noFill/>
        </p:spPr>
        <p:txBody>
          <a:bodyPr wrap="square">
            <a:spAutoFit/>
          </a:bodyPr>
          <a:lstStyle/>
          <a:p>
            <a:r>
              <a:rPr lang="tr-TR" sz="2200" b="1" i="0" u="none" strike="noStrike" baseline="0" dirty="0">
                <a:solidFill>
                  <a:srgbClr val="C00000"/>
                </a:solidFill>
              </a:rPr>
              <a:t>1. </a:t>
            </a:r>
            <a:r>
              <a:rPr lang="tr-TR" sz="2200" b="0" i="0" u="none" strike="noStrike" baseline="0" dirty="0" err="1"/>
              <a:t>Örgüt’ün</a:t>
            </a:r>
            <a:r>
              <a:rPr lang="tr-TR" sz="2200" b="0" i="0" u="none" strike="noStrike" baseline="0" dirty="0"/>
              <a:t> Türkiye’den “öğrenecek çok şeyi olduğu” ifadesinden ne anlıyorsunuz?</a:t>
            </a:r>
            <a:endParaRPr lang="tr-TR" sz="2200" dirty="0"/>
          </a:p>
        </p:txBody>
      </p:sp>
      <p:sp>
        <p:nvSpPr>
          <p:cNvPr id="12" name="Metin kutusu 11">
            <a:extLst>
              <a:ext uri="{FF2B5EF4-FFF2-40B4-BE49-F238E27FC236}">
                <a16:creationId xmlns:a16="http://schemas.microsoft.com/office/drawing/2014/main" id="{8A39FCD6-A320-48B0-8BF9-855FA53C987D}"/>
              </a:ext>
            </a:extLst>
          </p:cNvPr>
          <p:cNvSpPr txBox="1"/>
          <p:nvPr/>
        </p:nvSpPr>
        <p:spPr>
          <a:xfrm>
            <a:off x="273673" y="5327214"/>
            <a:ext cx="7923729" cy="430887"/>
          </a:xfrm>
          <a:prstGeom prst="rect">
            <a:avLst/>
          </a:prstGeom>
          <a:noFill/>
        </p:spPr>
        <p:txBody>
          <a:bodyPr wrap="square">
            <a:spAutoFit/>
          </a:bodyPr>
          <a:lstStyle/>
          <a:p>
            <a:r>
              <a:rPr lang="tr-TR" sz="2200" b="1" i="0" u="none" strike="noStrike" baseline="0" dirty="0">
                <a:solidFill>
                  <a:srgbClr val="C00000"/>
                </a:solidFill>
              </a:rPr>
              <a:t>2. </a:t>
            </a:r>
            <a:r>
              <a:rPr lang="tr-TR" sz="2200" b="0" i="0" u="none" strike="noStrike" baseline="0" dirty="0"/>
              <a:t>Türkiye’nin D-8’deki rolü ve kuruluşa katkıları nelerdir?</a:t>
            </a:r>
            <a:endParaRPr lang="tr-TR" sz="2200" dirty="0"/>
          </a:p>
        </p:txBody>
      </p:sp>
      <p:cxnSp>
        <p:nvCxnSpPr>
          <p:cNvPr id="13" name="Düz Bağlayıcı 12">
            <a:extLst>
              <a:ext uri="{FF2B5EF4-FFF2-40B4-BE49-F238E27FC236}">
                <a16:creationId xmlns:a16="http://schemas.microsoft.com/office/drawing/2014/main" id="{331B705B-C6BF-48C4-BA6C-061780BFFAA2}"/>
              </a:ext>
            </a:extLst>
          </p:cNvPr>
          <p:cNvCxnSpPr/>
          <p:nvPr/>
        </p:nvCxnSpPr>
        <p:spPr>
          <a:xfrm>
            <a:off x="341291" y="5230623"/>
            <a:ext cx="11326969"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Metin kutusu 13">
            <a:extLst>
              <a:ext uri="{FF2B5EF4-FFF2-40B4-BE49-F238E27FC236}">
                <a16:creationId xmlns:a16="http://schemas.microsoft.com/office/drawing/2014/main" id="{A93998DB-DD44-4A9D-94DC-506FD79FF4D8}"/>
              </a:ext>
            </a:extLst>
          </p:cNvPr>
          <p:cNvSpPr txBox="1"/>
          <p:nvPr/>
        </p:nvSpPr>
        <p:spPr>
          <a:xfrm>
            <a:off x="273673" y="4378035"/>
            <a:ext cx="11755195" cy="769441"/>
          </a:xfrm>
          <a:prstGeom prst="rect">
            <a:avLst/>
          </a:prstGeom>
          <a:noFill/>
        </p:spPr>
        <p:txBody>
          <a:bodyPr wrap="square">
            <a:spAutoFit/>
          </a:bodyPr>
          <a:lstStyle/>
          <a:p>
            <a:pPr marL="342900" indent="-342900">
              <a:buFont typeface="Wingdings" panose="05000000000000000000" pitchFamily="2" charset="2"/>
              <a:buChar char="ü"/>
            </a:pPr>
            <a:r>
              <a:rPr lang="tr-TR" sz="2200" i="1" dirty="0"/>
              <a:t>Türkiye’nin D-8 ülkeleri arasında diğerlerinden daha iyi bir durumda olduğu ve diğer ülkelere katkılar sağlayabilecek potansiyele sahip olduğunu anlaşılmaktadır.</a:t>
            </a:r>
          </a:p>
        </p:txBody>
      </p:sp>
      <p:sp>
        <p:nvSpPr>
          <p:cNvPr id="15" name="Metin kutusu 14">
            <a:extLst>
              <a:ext uri="{FF2B5EF4-FFF2-40B4-BE49-F238E27FC236}">
                <a16:creationId xmlns:a16="http://schemas.microsoft.com/office/drawing/2014/main" id="{F843F2E2-626D-46C5-BC44-69E0EFA6EDB3}"/>
              </a:ext>
            </a:extLst>
          </p:cNvPr>
          <p:cNvSpPr txBox="1"/>
          <p:nvPr/>
        </p:nvSpPr>
        <p:spPr>
          <a:xfrm>
            <a:off x="273672" y="5796356"/>
            <a:ext cx="11864664" cy="769441"/>
          </a:xfrm>
          <a:prstGeom prst="rect">
            <a:avLst/>
          </a:prstGeom>
          <a:noFill/>
        </p:spPr>
        <p:txBody>
          <a:bodyPr wrap="square">
            <a:spAutoFit/>
          </a:bodyPr>
          <a:lstStyle/>
          <a:p>
            <a:pPr marL="342900" indent="-342900">
              <a:buFont typeface="Wingdings" panose="05000000000000000000" pitchFamily="2" charset="2"/>
              <a:buChar char="ü"/>
            </a:pPr>
            <a:r>
              <a:rPr lang="tr-TR" sz="2200" i="1" dirty="0"/>
              <a:t>Türkiye D-8 teşkilatının kurucu ülkelerindendir ve diğer D-8 ülkeleri arasında en gelişmiş olan</a:t>
            </a:r>
            <a:br>
              <a:rPr lang="tr-TR" sz="2200" i="1" dirty="0"/>
            </a:br>
            <a:r>
              <a:rPr lang="tr-TR" sz="2200" i="1" dirty="0"/>
              <a:t>3 ülkeden biridir.</a:t>
            </a:r>
          </a:p>
        </p:txBody>
      </p:sp>
    </p:spTree>
    <p:extLst>
      <p:ext uri="{BB962C8B-B14F-4D97-AF65-F5344CB8AC3E}">
        <p14:creationId xmlns:p14="http://schemas.microsoft.com/office/powerpoint/2010/main" val="80025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80">
                                          <p:stCondLst>
                                            <p:cond delay="0"/>
                                          </p:stCondLst>
                                        </p:cTn>
                                        <p:tgtEl>
                                          <p:spTgt spid="14"/>
                                        </p:tgtEl>
                                      </p:cBhvr>
                                    </p:animEffect>
                                    <p:anim calcmode="lin" valueType="num">
                                      <p:cBhvr>
                                        <p:cTn id="29"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4" dur="26">
                                          <p:stCondLst>
                                            <p:cond delay="650"/>
                                          </p:stCondLst>
                                        </p:cTn>
                                        <p:tgtEl>
                                          <p:spTgt spid="14"/>
                                        </p:tgtEl>
                                      </p:cBhvr>
                                      <p:to x="100000" y="60000"/>
                                    </p:animScale>
                                    <p:animScale>
                                      <p:cBhvr>
                                        <p:cTn id="35" dur="166" decel="50000">
                                          <p:stCondLst>
                                            <p:cond delay="676"/>
                                          </p:stCondLst>
                                        </p:cTn>
                                        <p:tgtEl>
                                          <p:spTgt spid="14"/>
                                        </p:tgtEl>
                                      </p:cBhvr>
                                      <p:to x="100000" y="100000"/>
                                    </p:animScale>
                                    <p:animScale>
                                      <p:cBhvr>
                                        <p:cTn id="36" dur="26">
                                          <p:stCondLst>
                                            <p:cond delay="1312"/>
                                          </p:stCondLst>
                                        </p:cTn>
                                        <p:tgtEl>
                                          <p:spTgt spid="14"/>
                                        </p:tgtEl>
                                      </p:cBhvr>
                                      <p:to x="100000" y="80000"/>
                                    </p:animScale>
                                    <p:animScale>
                                      <p:cBhvr>
                                        <p:cTn id="37" dur="166" decel="50000">
                                          <p:stCondLst>
                                            <p:cond delay="1338"/>
                                          </p:stCondLst>
                                        </p:cTn>
                                        <p:tgtEl>
                                          <p:spTgt spid="14"/>
                                        </p:tgtEl>
                                      </p:cBhvr>
                                      <p:to x="100000" y="100000"/>
                                    </p:animScale>
                                    <p:animScale>
                                      <p:cBhvr>
                                        <p:cTn id="38" dur="26">
                                          <p:stCondLst>
                                            <p:cond delay="1642"/>
                                          </p:stCondLst>
                                        </p:cTn>
                                        <p:tgtEl>
                                          <p:spTgt spid="14"/>
                                        </p:tgtEl>
                                      </p:cBhvr>
                                      <p:to x="100000" y="90000"/>
                                    </p:animScale>
                                    <p:animScale>
                                      <p:cBhvr>
                                        <p:cTn id="39" dur="166" decel="50000">
                                          <p:stCondLst>
                                            <p:cond delay="1668"/>
                                          </p:stCondLst>
                                        </p:cTn>
                                        <p:tgtEl>
                                          <p:spTgt spid="14"/>
                                        </p:tgtEl>
                                      </p:cBhvr>
                                      <p:to x="100000" y="100000"/>
                                    </p:animScale>
                                    <p:animScale>
                                      <p:cBhvr>
                                        <p:cTn id="40" dur="26">
                                          <p:stCondLst>
                                            <p:cond delay="1808"/>
                                          </p:stCondLst>
                                        </p:cTn>
                                        <p:tgtEl>
                                          <p:spTgt spid="14"/>
                                        </p:tgtEl>
                                      </p:cBhvr>
                                      <p:to x="100000" y="95000"/>
                                    </p:animScale>
                                    <p:animScale>
                                      <p:cBhvr>
                                        <p:cTn id="41" dur="166" decel="50000">
                                          <p:stCondLst>
                                            <p:cond delay="1834"/>
                                          </p:stCondLst>
                                        </p:cTn>
                                        <p:tgtEl>
                                          <p:spTgt spid="14"/>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down)">
                                      <p:cBhvr>
                                        <p:cTn id="46" dur="580">
                                          <p:stCondLst>
                                            <p:cond delay="0"/>
                                          </p:stCondLst>
                                        </p:cTn>
                                        <p:tgtEl>
                                          <p:spTgt spid="15"/>
                                        </p:tgtEl>
                                      </p:cBhvr>
                                    </p:animEffect>
                                    <p:anim calcmode="lin" valueType="num">
                                      <p:cBhvr>
                                        <p:cTn id="47"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52" dur="26">
                                          <p:stCondLst>
                                            <p:cond delay="650"/>
                                          </p:stCondLst>
                                        </p:cTn>
                                        <p:tgtEl>
                                          <p:spTgt spid="15"/>
                                        </p:tgtEl>
                                      </p:cBhvr>
                                      <p:to x="100000" y="60000"/>
                                    </p:animScale>
                                    <p:animScale>
                                      <p:cBhvr>
                                        <p:cTn id="53" dur="166" decel="50000">
                                          <p:stCondLst>
                                            <p:cond delay="676"/>
                                          </p:stCondLst>
                                        </p:cTn>
                                        <p:tgtEl>
                                          <p:spTgt spid="15"/>
                                        </p:tgtEl>
                                      </p:cBhvr>
                                      <p:to x="100000" y="100000"/>
                                    </p:animScale>
                                    <p:animScale>
                                      <p:cBhvr>
                                        <p:cTn id="54" dur="26">
                                          <p:stCondLst>
                                            <p:cond delay="1312"/>
                                          </p:stCondLst>
                                        </p:cTn>
                                        <p:tgtEl>
                                          <p:spTgt spid="15"/>
                                        </p:tgtEl>
                                      </p:cBhvr>
                                      <p:to x="100000" y="80000"/>
                                    </p:animScale>
                                    <p:animScale>
                                      <p:cBhvr>
                                        <p:cTn id="55" dur="166" decel="50000">
                                          <p:stCondLst>
                                            <p:cond delay="1338"/>
                                          </p:stCondLst>
                                        </p:cTn>
                                        <p:tgtEl>
                                          <p:spTgt spid="15"/>
                                        </p:tgtEl>
                                      </p:cBhvr>
                                      <p:to x="100000" y="100000"/>
                                    </p:animScale>
                                    <p:animScale>
                                      <p:cBhvr>
                                        <p:cTn id="56" dur="26">
                                          <p:stCondLst>
                                            <p:cond delay="1642"/>
                                          </p:stCondLst>
                                        </p:cTn>
                                        <p:tgtEl>
                                          <p:spTgt spid="15"/>
                                        </p:tgtEl>
                                      </p:cBhvr>
                                      <p:to x="100000" y="90000"/>
                                    </p:animScale>
                                    <p:animScale>
                                      <p:cBhvr>
                                        <p:cTn id="57" dur="166" decel="50000">
                                          <p:stCondLst>
                                            <p:cond delay="1668"/>
                                          </p:stCondLst>
                                        </p:cTn>
                                        <p:tgtEl>
                                          <p:spTgt spid="15"/>
                                        </p:tgtEl>
                                      </p:cBhvr>
                                      <p:to x="100000" y="100000"/>
                                    </p:animScale>
                                    <p:animScale>
                                      <p:cBhvr>
                                        <p:cTn id="58" dur="26">
                                          <p:stCondLst>
                                            <p:cond delay="1808"/>
                                          </p:stCondLst>
                                        </p:cTn>
                                        <p:tgtEl>
                                          <p:spTgt spid="15"/>
                                        </p:tgtEl>
                                      </p:cBhvr>
                                      <p:to x="100000" y="95000"/>
                                    </p:animScale>
                                    <p:animScale>
                                      <p:cBhvr>
                                        <p:cTn id="59"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pic>
        <p:nvPicPr>
          <p:cNvPr id="10" name="Resim 9">
            <a:extLst>
              <a:ext uri="{FF2B5EF4-FFF2-40B4-BE49-F238E27FC236}">
                <a16:creationId xmlns:a16="http://schemas.microsoft.com/office/drawing/2014/main" id="{FA6231C2-F55E-4DBC-B669-7D15F72C80EE}"/>
              </a:ext>
            </a:extLst>
          </p:cNvPr>
          <p:cNvPicPr>
            <a:picLocks noChangeAspect="1"/>
          </p:cNvPicPr>
          <p:nvPr/>
        </p:nvPicPr>
        <p:blipFill>
          <a:blip r:embed="rId2"/>
          <a:stretch>
            <a:fillRect/>
          </a:stretch>
        </p:blipFill>
        <p:spPr>
          <a:xfrm>
            <a:off x="285482" y="1786354"/>
            <a:ext cx="2099232" cy="1456490"/>
          </a:xfrm>
          <a:prstGeom prst="rect">
            <a:avLst/>
          </a:prstGeom>
        </p:spPr>
      </p:pic>
      <p:sp>
        <p:nvSpPr>
          <p:cNvPr id="16" name="Dikdörtgen: Köşeleri Yuvarlatılmış 15">
            <a:extLst>
              <a:ext uri="{FF2B5EF4-FFF2-40B4-BE49-F238E27FC236}">
                <a16:creationId xmlns:a16="http://schemas.microsoft.com/office/drawing/2014/main" id="{F2D90A17-AA7C-4A73-ADF4-4EDA83CD559A}"/>
              </a:ext>
            </a:extLst>
          </p:cNvPr>
          <p:cNvSpPr/>
          <p:nvPr/>
        </p:nvSpPr>
        <p:spPr>
          <a:xfrm>
            <a:off x="2820473" y="888642"/>
            <a:ext cx="9008772" cy="3251915"/>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İKTİSADİ İŞBİRLİĞİ VE GELİŞME TEŞKİLATI (OECD)</a:t>
            </a:r>
          </a:p>
          <a:p>
            <a:pPr algn="ctr"/>
            <a:r>
              <a:rPr lang="tr-TR" sz="2400" b="0" i="0" u="none" strike="noStrike" baseline="0" dirty="0">
                <a:solidFill>
                  <a:schemeClr val="tx1"/>
                </a:solidFill>
              </a:rPr>
              <a:t>OECD’nin amacı, üye 36 ülkenin ekonomik, sosyal sorunlarını çözmek, ekonomik büyüme, mali istikrar, ticaret, yatırım, teknoloji, yenilik, girişimcilik ve kalkınma alanlarında iş birliği yoluyla refahı sağlamaktır. Yoksullukla mücadele konularında hükûmetlere yardımcı olmaktır. Ayrıca herkese iş ve sosyal eşitlik ile etkin bir yönetim gerçekleştirmek, yeni gelişme ve sorunları anlamak ve bunlara çözüm üretmek konularında üye ülkelere tavsiyelerde bulunmaktır.</a:t>
            </a:r>
            <a:endParaRPr lang="tr-TR" sz="3200" dirty="0">
              <a:solidFill>
                <a:schemeClr val="tx1"/>
              </a:solidFill>
            </a:endParaRPr>
          </a:p>
        </p:txBody>
      </p:sp>
      <p:sp>
        <p:nvSpPr>
          <p:cNvPr id="17" name="Sol Ayraç 16">
            <a:extLst>
              <a:ext uri="{FF2B5EF4-FFF2-40B4-BE49-F238E27FC236}">
                <a16:creationId xmlns:a16="http://schemas.microsoft.com/office/drawing/2014/main" id="{9E05AC1E-78AF-4AB0-81C4-B17A0A8C2045}"/>
              </a:ext>
            </a:extLst>
          </p:cNvPr>
          <p:cNvSpPr/>
          <p:nvPr/>
        </p:nvSpPr>
        <p:spPr>
          <a:xfrm>
            <a:off x="2287031" y="888643"/>
            <a:ext cx="797459" cy="3251914"/>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pic>
        <p:nvPicPr>
          <p:cNvPr id="5" name="Resim 4">
            <a:extLst>
              <a:ext uri="{FF2B5EF4-FFF2-40B4-BE49-F238E27FC236}">
                <a16:creationId xmlns:a16="http://schemas.microsoft.com/office/drawing/2014/main" id="{2F5D9D0C-79AD-400D-A163-B2FD59D6AD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485" y="4614483"/>
            <a:ext cx="1760560" cy="1760560"/>
          </a:xfrm>
          <a:prstGeom prst="rect">
            <a:avLst/>
          </a:prstGeom>
        </p:spPr>
      </p:pic>
      <p:sp>
        <p:nvSpPr>
          <p:cNvPr id="18" name="Dikdörtgen: Köşeleri Yuvarlatılmış 17">
            <a:extLst>
              <a:ext uri="{FF2B5EF4-FFF2-40B4-BE49-F238E27FC236}">
                <a16:creationId xmlns:a16="http://schemas.microsoft.com/office/drawing/2014/main" id="{6CC8E764-0784-43C4-AF3D-4629C64E6147}"/>
              </a:ext>
            </a:extLst>
          </p:cNvPr>
          <p:cNvSpPr/>
          <p:nvPr/>
        </p:nvSpPr>
        <p:spPr>
          <a:xfrm>
            <a:off x="2820473" y="4256468"/>
            <a:ext cx="9008772" cy="242444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ASYA İŞBİRLİĞİ DİYALOĞU (ACD)</a:t>
            </a:r>
          </a:p>
          <a:p>
            <a:pPr algn="ctr"/>
            <a:r>
              <a:rPr lang="tr-TR" sz="2400" b="0" i="0" u="none" strike="noStrike" baseline="0" dirty="0" err="1">
                <a:solidFill>
                  <a:schemeClr val="tx1"/>
                </a:solidFill>
              </a:rPr>
              <a:t>ACD’nin</a:t>
            </a:r>
            <a:r>
              <a:rPr lang="tr-TR" sz="2400" b="0" i="0" u="none" strike="noStrike" baseline="0" dirty="0">
                <a:solidFill>
                  <a:schemeClr val="tx1"/>
                </a:solidFill>
              </a:rPr>
              <a:t> temel amacı, üye ülkelerin ortak kalkınma varlıklarının hayata geçirilmesi için diğer kuruluşları tamamlayıcı nitelikte faaliyet göstermektir. Enerji, iletişim, tarım, turizm, eğitim, afet yönetimi gibi birçok alanda projeler hazırlayan ACD, 2002 yılında kurulmuştur. Ülkemiz </a:t>
            </a:r>
            <a:r>
              <a:rPr lang="tr-TR" sz="2400" b="0" i="0" u="none" strike="noStrike" baseline="0" dirty="0" err="1">
                <a:solidFill>
                  <a:schemeClr val="tx1"/>
                </a:solidFill>
              </a:rPr>
              <a:t>ACD’ye</a:t>
            </a:r>
            <a:r>
              <a:rPr lang="tr-TR" sz="2400" b="0" i="0" u="none" strike="noStrike" baseline="0" dirty="0">
                <a:solidFill>
                  <a:schemeClr val="tx1"/>
                </a:solidFill>
              </a:rPr>
              <a:t> 2013 yılında üye olmuştur.</a:t>
            </a:r>
            <a:endParaRPr lang="tr-TR" sz="3200" dirty="0">
              <a:solidFill>
                <a:schemeClr val="tx1"/>
              </a:solidFill>
            </a:endParaRPr>
          </a:p>
        </p:txBody>
      </p:sp>
      <p:sp>
        <p:nvSpPr>
          <p:cNvPr id="19" name="Sol Ayraç 18">
            <a:extLst>
              <a:ext uri="{FF2B5EF4-FFF2-40B4-BE49-F238E27FC236}">
                <a16:creationId xmlns:a16="http://schemas.microsoft.com/office/drawing/2014/main" id="{01EAF87E-04FA-418D-BCB3-3B97C1E0267C}"/>
              </a:ext>
            </a:extLst>
          </p:cNvPr>
          <p:cNvSpPr/>
          <p:nvPr/>
        </p:nvSpPr>
        <p:spPr>
          <a:xfrm>
            <a:off x="2287031" y="4256468"/>
            <a:ext cx="797459" cy="2424448"/>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103676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9615B136-65D3-4E12-B7C7-B8F31D6ED285}"/>
              </a:ext>
            </a:extLst>
          </p:cNvPr>
          <p:cNvSpPr/>
          <p:nvPr/>
        </p:nvSpPr>
        <p:spPr>
          <a:xfrm>
            <a:off x="0" y="0"/>
            <a:ext cx="12192000" cy="624625"/>
          </a:xfrm>
          <a:prstGeom prst="rect">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solidFill>
                  <a:schemeClr val="tx1"/>
                </a:solidFill>
                <a:latin typeface="Arial Black" panose="020B0A04020102020204" pitchFamily="34" charset="0"/>
              </a:rPr>
              <a:t> BİZ DE VARIZ</a:t>
            </a:r>
          </a:p>
        </p:txBody>
      </p:sp>
      <p:pic>
        <p:nvPicPr>
          <p:cNvPr id="3" name="Resim 2">
            <a:extLst>
              <a:ext uri="{FF2B5EF4-FFF2-40B4-BE49-F238E27FC236}">
                <a16:creationId xmlns:a16="http://schemas.microsoft.com/office/drawing/2014/main" id="{D82783B1-8253-434E-B78B-39DB1B18DE26}"/>
              </a:ext>
            </a:extLst>
          </p:cNvPr>
          <p:cNvPicPr>
            <a:picLocks noChangeAspect="1"/>
          </p:cNvPicPr>
          <p:nvPr/>
        </p:nvPicPr>
        <p:blipFill>
          <a:blip r:embed="rId2"/>
          <a:stretch>
            <a:fillRect/>
          </a:stretch>
        </p:blipFill>
        <p:spPr>
          <a:xfrm>
            <a:off x="373488" y="1558474"/>
            <a:ext cx="1906074" cy="1185486"/>
          </a:xfrm>
          <a:prstGeom prst="rect">
            <a:avLst/>
          </a:prstGeom>
        </p:spPr>
      </p:pic>
      <p:sp>
        <p:nvSpPr>
          <p:cNvPr id="12" name="Dikdörtgen: Köşeleri Yuvarlatılmış 11">
            <a:extLst>
              <a:ext uri="{FF2B5EF4-FFF2-40B4-BE49-F238E27FC236}">
                <a16:creationId xmlns:a16="http://schemas.microsoft.com/office/drawing/2014/main" id="{5FDDA695-07E6-45CD-B558-D6057759489A}"/>
              </a:ext>
            </a:extLst>
          </p:cNvPr>
          <p:cNvSpPr/>
          <p:nvPr/>
        </p:nvSpPr>
        <p:spPr>
          <a:xfrm>
            <a:off x="2975573" y="920839"/>
            <a:ext cx="9008772" cy="242444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i="0" u="none" strike="noStrike" baseline="0" dirty="0">
                <a:solidFill>
                  <a:srgbClr val="FF0000"/>
                </a:solidFill>
              </a:rPr>
              <a:t>KARADENİZ EKONOMİK İŞBİRLİĞİ TEŞKİLATI (BSEC)</a:t>
            </a:r>
          </a:p>
          <a:p>
            <a:pPr algn="ctr"/>
            <a:r>
              <a:rPr lang="tr-TR" sz="2400" b="0" i="0" u="none" strike="noStrike" baseline="0" dirty="0">
                <a:solidFill>
                  <a:schemeClr val="tx1"/>
                </a:solidFill>
              </a:rPr>
              <a:t>Türkiye, İran ve Pakistan tarafından kurulmuştur. Üye ülkelerin kalkınmalarına katkıda bulunmak, BSEC bölgesi içindeki ticari engelleri kaldırmak, bölge içi ticareti geliştirmek ve BSEC bölgesinin küresel pazarlarla bütünleşmesini teşvik etmek, üye ülkeler arasındaki kültürel ve tarihi bağları güçlendirmek başlıca amaçlarıdır.</a:t>
            </a:r>
            <a:endParaRPr lang="tr-TR" sz="4000" dirty="0">
              <a:solidFill>
                <a:schemeClr val="tx1"/>
              </a:solidFill>
            </a:endParaRPr>
          </a:p>
        </p:txBody>
      </p:sp>
      <p:sp>
        <p:nvSpPr>
          <p:cNvPr id="13" name="Sol Ayraç 12">
            <a:extLst>
              <a:ext uri="{FF2B5EF4-FFF2-40B4-BE49-F238E27FC236}">
                <a16:creationId xmlns:a16="http://schemas.microsoft.com/office/drawing/2014/main" id="{19F609C5-8212-476C-816F-D3AE08809240}"/>
              </a:ext>
            </a:extLst>
          </p:cNvPr>
          <p:cNvSpPr/>
          <p:nvPr/>
        </p:nvSpPr>
        <p:spPr>
          <a:xfrm>
            <a:off x="2442131" y="920839"/>
            <a:ext cx="797459" cy="2424448"/>
          </a:xfrm>
          <a:prstGeom prst="leftBrace">
            <a:avLst>
              <a:gd name="adj1" fmla="val 10807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4" name="Dikdörtgen 3">
            <a:extLst>
              <a:ext uri="{FF2B5EF4-FFF2-40B4-BE49-F238E27FC236}">
                <a16:creationId xmlns:a16="http://schemas.microsoft.com/office/drawing/2014/main" id="{628E973B-F095-4666-98B9-BBC77B43CDB7}"/>
              </a:ext>
            </a:extLst>
          </p:cNvPr>
          <p:cNvSpPr/>
          <p:nvPr/>
        </p:nvSpPr>
        <p:spPr>
          <a:xfrm>
            <a:off x="264018" y="3512714"/>
            <a:ext cx="11720328" cy="308770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tr-TR" sz="2000" b="1" i="0" u="none" strike="noStrike" baseline="0" dirty="0">
                <a:solidFill>
                  <a:srgbClr val="FF0000"/>
                </a:solidFill>
              </a:rPr>
              <a:t>BSEC Doğu ile Batı’yı Birbirine Bağlıyor</a:t>
            </a:r>
          </a:p>
          <a:p>
            <a:pPr algn="l"/>
            <a:r>
              <a:rPr lang="tr-TR" sz="2000" b="0" i="0" u="none" strike="noStrike" baseline="0" dirty="0">
                <a:solidFill>
                  <a:schemeClr val="tx1"/>
                </a:solidFill>
              </a:rPr>
              <a:t>İstanbul’ da bir özel üniversitedeki toplantıda Karadeniz Ekonomik İşbirliği Teşkilatı (BSEC) tüm yönleriyle masaya yatırıldı. Konuşmacı BSEC Genel Sekreteri Büyükelçi Michael </a:t>
            </a:r>
            <a:r>
              <a:rPr lang="tr-TR" sz="2000" b="0" i="0" u="none" strike="noStrike" baseline="0" dirty="0" err="1">
                <a:solidFill>
                  <a:schemeClr val="tx1"/>
                </a:solidFill>
              </a:rPr>
              <a:t>Christides</a:t>
            </a:r>
            <a:r>
              <a:rPr lang="tr-TR" sz="2000" b="0" i="0" u="none" strike="noStrike" baseline="0" dirty="0">
                <a:solidFill>
                  <a:schemeClr val="tx1"/>
                </a:solidFill>
              </a:rPr>
              <a:t> (</a:t>
            </a:r>
            <a:r>
              <a:rPr lang="tr-TR" sz="2000" b="0" i="0" u="none" strike="noStrike" baseline="0" dirty="0" err="1">
                <a:solidFill>
                  <a:schemeClr val="tx1"/>
                </a:solidFill>
              </a:rPr>
              <a:t>Maykıl</a:t>
            </a:r>
            <a:r>
              <a:rPr lang="tr-TR" sz="2000" b="0" i="0" u="none" strike="noStrike" baseline="0" dirty="0">
                <a:solidFill>
                  <a:schemeClr val="tx1"/>
                </a:solidFill>
              </a:rPr>
              <a:t> </a:t>
            </a:r>
            <a:r>
              <a:rPr lang="tr-TR" sz="2000" b="0" i="0" u="none" strike="noStrike" baseline="0" dirty="0" err="1">
                <a:solidFill>
                  <a:schemeClr val="tx1"/>
                </a:solidFill>
              </a:rPr>
              <a:t>Kristides</a:t>
            </a:r>
            <a:r>
              <a:rPr lang="tr-TR" sz="2000" b="0" i="0" u="none" strike="noStrike" baseline="0" dirty="0">
                <a:solidFill>
                  <a:schemeClr val="tx1"/>
                </a:solidFill>
              </a:rPr>
              <a:t>), </a:t>
            </a:r>
            <a:r>
              <a:rPr lang="tr-TR" sz="2000" b="0" i="0" u="none" strike="noStrike" baseline="0" dirty="0" err="1">
                <a:solidFill>
                  <a:schemeClr val="tx1"/>
                </a:solidFill>
              </a:rPr>
              <a:t>BSEC’nin</a:t>
            </a:r>
            <a:r>
              <a:rPr lang="tr-TR" sz="2000" b="0" i="0" u="none" strike="noStrike" baseline="0" dirty="0">
                <a:solidFill>
                  <a:schemeClr val="tx1"/>
                </a:solidFill>
              </a:rPr>
              <a:t> kuruluşu, gelişimi ve misyonu hakkında bilgi verdikten sonra “</a:t>
            </a:r>
            <a:r>
              <a:rPr lang="tr-TR" sz="2000" b="0" i="0" u="none" strike="noStrike" baseline="0" dirty="0" err="1">
                <a:solidFill>
                  <a:schemeClr val="tx1"/>
                </a:solidFill>
              </a:rPr>
              <a:t>BSEC’nin</a:t>
            </a:r>
            <a:r>
              <a:rPr lang="tr-TR" sz="2000" b="0" i="0" u="none" strike="noStrike" baseline="0" dirty="0">
                <a:solidFill>
                  <a:schemeClr val="tx1"/>
                </a:solidFill>
              </a:rPr>
              <a:t> Doğu ile Batı arasında köprü olmakta ve 25 yıldır hizmet vermektedir. Bölgede ekonomik iş birliğini teşvik eden </a:t>
            </a:r>
            <a:r>
              <a:rPr lang="tr-TR" sz="2000" b="0" i="0" u="none" strike="noStrike" baseline="0" dirty="0" err="1">
                <a:solidFill>
                  <a:schemeClr val="tx1"/>
                </a:solidFill>
              </a:rPr>
              <a:t>BSEC’nin</a:t>
            </a:r>
            <a:r>
              <a:rPr lang="tr-TR" sz="2000" b="0" i="0" u="none" strike="noStrike" baseline="0" dirty="0">
                <a:solidFill>
                  <a:schemeClr val="tx1"/>
                </a:solidFill>
              </a:rPr>
              <a:t> başkanlığını 2017’nin ilk yarıyılında Türkiye alacak. </a:t>
            </a:r>
            <a:r>
              <a:rPr lang="tr-TR" sz="2000" b="0" i="0" u="none" strike="noStrike" baseline="0" dirty="0" err="1">
                <a:solidFill>
                  <a:schemeClr val="tx1"/>
                </a:solidFill>
              </a:rPr>
              <a:t>BSEC’nin</a:t>
            </a:r>
            <a:r>
              <a:rPr lang="tr-TR" sz="2000" b="0" i="0" u="none" strike="noStrike" baseline="0" dirty="0">
                <a:solidFill>
                  <a:schemeClr val="tx1"/>
                </a:solidFill>
              </a:rPr>
              <a:t> Batı ve Doğu’yu bir araya getirme amaçlı bir rol üstlenmesini ve daha yakın iş birliğinin sağlanmasını amaçlıyoruz. Teşkilatın kuruluş fikri eski başbakan Turgut Özal döneminde Türkiye’den çıkmıştır. Teşkilatın uluslararası sekreterliği Türkiye’de bulunduğundan genel merkez olarak Türkiye’yi görüyoruz.” diyerek sözlerini tamamladı.</a:t>
            </a:r>
          </a:p>
          <a:p>
            <a:pPr algn="r"/>
            <a:r>
              <a:rPr lang="tr-TR" sz="2000" b="0" i="1" u="none" strike="noStrike" baseline="0" dirty="0">
                <a:solidFill>
                  <a:schemeClr val="tx1"/>
                </a:solidFill>
              </a:rPr>
              <a:t>Genel ağ haberi, 6 Ocak 2017 (Düzenlenmiştir.)</a:t>
            </a:r>
            <a:endParaRPr lang="tr-TR" sz="2000" dirty="0">
              <a:solidFill>
                <a:schemeClr val="tx1"/>
              </a:solidFill>
            </a:endParaRPr>
          </a:p>
        </p:txBody>
      </p:sp>
    </p:spTree>
    <p:extLst>
      <p:ext uri="{BB962C8B-B14F-4D97-AF65-F5344CB8AC3E}">
        <p14:creationId xmlns:p14="http://schemas.microsoft.com/office/powerpoint/2010/main" val="251784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4"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5306</TotalTime>
  <Words>1441</Words>
  <Application>Microsoft Office PowerPoint</Application>
  <PresentationFormat>Geniş ekran</PresentationFormat>
  <Paragraphs>67</Paragraphs>
  <Slides>14</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14</vt:i4>
      </vt:variant>
    </vt:vector>
  </HeadingPairs>
  <TitlesOfParts>
    <vt:vector size="23" baseType="lpstr">
      <vt:lpstr>Arial</vt:lpstr>
      <vt:lpstr>Arial Black</vt:lpstr>
      <vt:lpstr>Calibri</vt:lpstr>
      <vt:lpstr>Calibri Light</vt:lpstr>
      <vt:lpstr>Cambria</vt:lpstr>
      <vt:lpstr>CaslonPro-Regular</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Erdal Dulkadir</cp:lastModifiedBy>
  <cp:revision>168</cp:revision>
  <dcterms:created xsi:type="dcterms:W3CDTF">2021-09-28T19:59:59Z</dcterms:created>
  <dcterms:modified xsi:type="dcterms:W3CDTF">2022-04-15T22:33:04Z</dcterms:modified>
</cp:coreProperties>
</file>