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08" r:id="rId3"/>
    <p:sldId id="409" r:id="rId4"/>
    <p:sldId id="422" r:id="rId5"/>
    <p:sldId id="423" r:id="rId6"/>
    <p:sldId id="424" r:id="rId7"/>
    <p:sldId id="425" r:id="rId8"/>
    <p:sldId id="426" r:id="rId9"/>
    <p:sldId id="427" r:id="rId10"/>
    <p:sldId id="431" r:id="rId11"/>
    <p:sldId id="428" r:id="rId12"/>
    <p:sldId id="429" r:id="rId13"/>
    <p:sldId id="421" r:id="rId14"/>
    <p:sldId id="404" r:id="rId15"/>
    <p:sldId id="34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81FFBA"/>
    <a:srgbClr val="ABE9FF"/>
    <a:srgbClr val="BDEEFF"/>
    <a:srgbClr val="FFD357"/>
    <a:srgbClr val="FFC111"/>
    <a:srgbClr val="CCFFCC"/>
    <a:srgbClr val="FFCC99"/>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30.04.2022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30.04.2022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BİZ KONUKSEVER BİR MİLLETİZ</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pic>
        <p:nvPicPr>
          <p:cNvPr id="3" name="Resim 2">
            <a:extLst>
              <a:ext uri="{FF2B5EF4-FFF2-40B4-BE49-F238E27FC236}">
                <a16:creationId xmlns:a16="http://schemas.microsoft.com/office/drawing/2014/main" id="{39EDEAD5-DCC9-4B0C-9C70-4AED31362D60}"/>
              </a:ext>
            </a:extLst>
          </p:cNvPr>
          <p:cNvPicPr>
            <a:picLocks noChangeAspect="1"/>
          </p:cNvPicPr>
          <p:nvPr/>
        </p:nvPicPr>
        <p:blipFill>
          <a:blip r:embed="rId2"/>
          <a:stretch>
            <a:fillRect/>
          </a:stretch>
        </p:blipFill>
        <p:spPr>
          <a:xfrm>
            <a:off x="6715078" y="1116277"/>
            <a:ext cx="5197719" cy="3578072"/>
          </a:xfrm>
          <a:prstGeom prst="rect">
            <a:avLst/>
          </a:prstGeom>
        </p:spPr>
      </p:pic>
      <p:sp>
        <p:nvSpPr>
          <p:cNvPr id="7" name="Metin kutusu 6">
            <a:extLst>
              <a:ext uri="{FF2B5EF4-FFF2-40B4-BE49-F238E27FC236}">
                <a16:creationId xmlns:a16="http://schemas.microsoft.com/office/drawing/2014/main" id="{464B718A-93C5-48D3-8A8E-1620A4EB2953}"/>
              </a:ext>
            </a:extLst>
          </p:cNvPr>
          <p:cNvSpPr txBox="1"/>
          <p:nvPr/>
        </p:nvSpPr>
        <p:spPr>
          <a:xfrm>
            <a:off x="279202" y="1116277"/>
            <a:ext cx="6346977" cy="3046988"/>
          </a:xfrm>
          <a:prstGeom prst="rect">
            <a:avLst/>
          </a:prstGeom>
          <a:noFill/>
        </p:spPr>
        <p:txBody>
          <a:bodyPr wrap="square">
            <a:spAutoFit/>
          </a:bodyPr>
          <a:lstStyle/>
          <a:p>
            <a:pPr marL="285750" indent="-285750" algn="l">
              <a:buFont typeface="Wingdings" panose="05000000000000000000" pitchFamily="2" charset="2"/>
              <a:buChar char="Ø"/>
            </a:pPr>
            <a:r>
              <a:rPr lang="tr-TR" sz="2400" b="0" i="0" u="none" strike="noStrike" baseline="0" dirty="0"/>
              <a:t>İlk kez karşılaşılan ve tam olarak bilinmeyen durumlarda hızlı ve basit bir bilgilendirme yapar.</a:t>
            </a:r>
          </a:p>
          <a:p>
            <a:pPr marL="285750" indent="-285750" algn="l">
              <a:buFont typeface="Wingdings" panose="05000000000000000000" pitchFamily="2" charset="2"/>
              <a:buChar char="Ø"/>
            </a:pPr>
            <a:r>
              <a:rPr lang="tr-TR" sz="2400" b="0" i="0" u="none" strike="noStrike" baseline="0" dirty="0"/>
              <a:t>Gerçeği tam olarak yansıtma peşinde olmadan başka insanlar hakkında olumlu veya olumsuz bir nitelemede</a:t>
            </a:r>
            <a:br>
              <a:rPr lang="tr-TR" sz="2400" b="0" i="0" u="none" strike="noStrike" baseline="0" dirty="0"/>
            </a:br>
            <a:r>
              <a:rPr lang="tr-TR" sz="2400" b="0" i="0" u="none" strike="noStrike" baseline="0" dirty="0"/>
              <a:t>bulunur.</a:t>
            </a:r>
          </a:p>
          <a:p>
            <a:pPr marL="285750" indent="-285750" algn="l">
              <a:buFont typeface="Wingdings" panose="05000000000000000000" pitchFamily="2" charset="2"/>
              <a:buChar char="Ø"/>
            </a:pPr>
            <a:r>
              <a:rPr lang="tr-TR" sz="2400" b="0" i="0" u="none" strike="noStrike" baseline="0" dirty="0"/>
              <a:t>Genelleştirme veya özelleştirme yoluyla oluşur.</a:t>
            </a:r>
            <a:endParaRPr lang="tr-TR" sz="2400" dirty="0"/>
          </a:p>
        </p:txBody>
      </p:sp>
    </p:spTree>
    <p:extLst>
      <p:ext uri="{BB962C8B-B14F-4D97-AF65-F5344CB8AC3E}">
        <p14:creationId xmlns:p14="http://schemas.microsoft.com/office/powerpoint/2010/main" val="30014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2" name="Dikdörtgen: Köşeleri Yuvarlatılmış 1">
            <a:extLst>
              <a:ext uri="{FF2B5EF4-FFF2-40B4-BE49-F238E27FC236}">
                <a16:creationId xmlns:a16="http://schemas.microsoft.com/office/drawing/2014/main" id="{AFD16C9B-23C5-45E4-BE79-490A539A4055}"/>
              </a:ext>
            </a:extLst>
          </p:cNvPr>
          <p:cNvSpPr/>
          <p:nvPr/>
        </p:nvSpPr>
        <p:spPr>
          <a:xfrm>
            <a:off x="399244" y="875763"/>
            <a:ext cx="11372045" cy="5731099"/>
          </a:xfrm>
          <a:prstGeom prst="roundRect">
            <a:avLst>
              <a:gd name="adj" fmla="val 543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779DF9C4-C17A-4C52-A344-0F240B730DC2}"/>
              </a:ext>
            </a:extLst>
          </p:cNvPr>
          <p:cNvSpPr txBox="1"/>
          <p:nvPr/>
        </p:nvSpPr>
        <p:spPr>
          <a:xfrm>
            <a:off x="502275" y="1663676"/>
            <a:ext cx="11165982" cy="4893647"/>
          </a:xfrm>
          <a:prstGeom prst="rect">
            <a:avLst/>
          </a:prstGeom>
          <a:noFill/>
        </p:spPr>
        <p:txBody>
          <a:bodyPr wrap="square">
            <a:spAutoFit/>
          </a:bodyPr>
          <a:lstStyle/>
          <a:p>
            <a:r>
              <a:rPr lang="tr-TR" sz="2400" b="0" i="0" u="none" strike="noStrike" baseline="0" dirty="0"/>
              <a:t>T.C. İçişleri Bakanlığı Göç İdaresi Genel Müdürlüğünün 2018 verilerine göre Türkiye’de 3.5 milyon mülteci bulunuyor. Geçici barınma merkezlerinde 210 bin 177, bu merkezlerin dışında ise 3 milyon 331 bin 395 kişi var. 2017 verilerine göre dünyada her gün 44 bin 400 insan yerinden ediliyor. Bu veriler etrafında, göç, mültecilik, birlikte yaşama gibi kavramların tanımı sürekli güncelleniyor. Toplumların bir kısmı yabancıların varlığını şiddetle reddederken bazıları ise eşitlik ilkesini benimsiyor. Toplumlarda mültecilere karşı kulaktan dolma bilgilerle edinilmiş kalıp yargı ve ön yargılara dayalı ayrımcı ve dışlayıcı davranışların kırılması gerekiyor. İstanbul’da bir vakıf, yeni bir araştırmaya imza attı ve “Birlikte Yaşamak: Kültürel Çoğulculuğu Sanat Yoluyla Geliştirmek” adlı 7. raporunu yayımladı. Kanada </a:t>
            </a:r>
            <a:r>
              <a:rPr lang="tr-TR" sz="2400" b="0" i="0" u="none" strike="noStrike" baseline="0" dirty="0" err="1"/>
              <a:t>Trent</a:t>
            </a:r>
            <a:r>
              <a:rPr lang="tr-TR" sz="2400" b="0" i="0" u="none" strike="noStrike" baseline="0" dirty="0"/>
              <a:t> Üniversitesinden Dr. Feyzi B. İle </a:t>
            </a:r>
            <a:r>
              <a:rPr lang="tr-TR" sz="2400" b="0" i="0" u="none" strike="noStrike" baseline="0" dirty="0" err="1"/>
              <a:t>Wilfrid</a:t>
            </a:r>
            <a:r>
              <a:rPr lang="tr-TR" sz="2400" b="0" i="0" u="none" strike="noStrike" baseline="0" dirty="0"/>
              <a:t> </a:t>
            </a:r>
            <a:r>
              <a:rPr lang="tr-TR" sz="2400" b="0" i="0" u="none" strike="noStrike" baseline="0" dirty="0" err="1"/>
              <a:t>Laurier</a:t>
            </a:r>
            <a:r>
              <a:rPr lang="tr-TR" sz="2400" b="0" i="0" u="none" strike="noStrike" baseline="0" dirty="0"/>
              <a:t> (</a:t>
            </a:r>
            <a:r>
              <a:rPr lang="tr-TR" sz="2400" b="0" i="0" u="none" strike="noStrike" baseline="0" dirty="0" err="1"/>
              <a:t>Vilfrid</a:t>
            </a:r>
            <a:r>
              <a:rPr lang="tr-TR" sz="2400" b="0" i="0" u="none" strike="noStrike" baseline="0" dirty="0"/>
              <a:t> </a:t>
            </a:r>
            <a:r>
              <a:rPr lang="tr-TR" sz="2400" b="0" i="0" u="none" strike="noStrike" baseline="0" dirty="0" err="1"/>
              <a:t>Layrır</a:t>
            </a:r>
            <a:r>
              <a:rPr lang="tr-TR" sz="2400" b="0" i="0" u="none" strike="noStrike" baseline="0" dirty="0"/>
              <a:t>) Üniversitesinden Dr. Kim R. tarafından kaleme alınan rapor, farklı kültürleri barındıran toplumlarda, özellikle mülteci ve göçmenler ile ev sahibi nüfusun bir arada yaşama becerilerinin gelişmesinde kültür ve sanatın rolüne odaklanıyor.</a:t>
            </a:r>
            <a:endParaRPr lang="tr-TR" sz="3200" dirty="0"/>
          </a:p>
        </p:txBody>
      </p:sp>
      <p:sp>
        <p:nvSpPr>
          <p:cNvPr id="7" name="Metin kutusu 6">
            <a:extLst>
              <a:ext uri="{FF2B5EF4-FFF2-40B4-BE49-F238E27FC236}">
                <a16:creationId xmlns:a16="http://schemas.microsoft.com/office/drawing/2014/main" id="{3AA00B32-D07E-48BC-AB8D-4804D75B5C57}"/>
              </a:ext>
            </a:extLst>
          </p:cNvPr>
          <p:cNvSpPr txBox="1"/>
          <p:nvPr/>
        </p:nvSpPr>
        <p:spPr>
          <a:xfrm>
            <a:off x="2285463" y="1029362"/>
            <a:ext cx="7492283" cy="584775"/>
          </a:xfrm>
          <a:prstGeom prst="rect">
            <a:avLst/>
          </a:prstGeom>
          <a:noFill/>
        </p:spPr>
        <p:txBody>
          <a:bodyPr wrap="square">
            <a:spAutoFit/>
          </a:bodyPr>
          <a:lstStyle/>
          <a:p>
            <a:pPr algn="ctr"/>
            <a:r>
              <a:rPr lang="tr-TR" sz="3200" b="1" i="0" u="none" strike="noStrike" baseline="0" dirty="0">
                <a:solidFill>
                  <a:srgbClr val="FF0000"/>
                </a:solidFill>
              </a:rPr>
              <a:t>Mültecilere Karşı Yargılar Sanatla Kırılabilir</a:t>
            </a:r>
          </a:p>
        </p:txBody>
      </p:sp>
    </p:spTree>
    <p:extLst>
      <p:ext uri="{BB962C8B-B14F-4D97-AF65-F5344CB8AC3E}">
        <p14:creationId xmlns:p14="http://schemas.microsoft.com/office/powerpoint/2010/main" val="31741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3" name="Dikdörtgen: Köşeleri Yuvarlatılmış 2">
            <a:extLst>
              <a:ext uri="{FF2B5EF4-FFF2-40B4-BE49-F238E27FC236}">
                <a16:creationId xmlns:a16="http://schemas.microsoft.com/office/drawing/2014/main" id="{6E888671-1468-478A-8BF3-B1B86C9C4616}"/>
              </a:ext>
            </a:extLst>
          </p:cNvPr>
          <p:cNvSpPr/>
          <p:nvPr/>
        </p:nvSpPr>
        <p:spPr>
          <a:xfrm>
            <a:off x="399244" y="875763"/>
            <a:ext cx="11372045" cy="5731099"/>
          </a:xfrm>
          <a:prstGeom prst="roundRect">
            <a:avLst>
              <a:gd name="adj" fmla="val 543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ADCF1A51-3066-4CBE-B078-F1A3E23DAE1C}"/>
              </a:ext>
            </a:extLst>
          </p:cNvPr>
          <p:cNvSpPr txBox="1"/>
          <p:nvPr/>
        </p:nvSpPr>
        <p:spPr>
          <a:xfrm>
            <a:off x="2285463" y="1029362"/>
            <a:ext cx="7492283" cy="584775"/>
          </a:xfrm>
          <a:prstGeom prst="rect">
            <a:avLst/>
          </a:prstGeom>
          <a:noFill/>
        </p:spPr>
        <p:txBody>
          <a:bodyPr wrap="square">
            <a:spAutoFit/>
          </a:bodyPr>
          <a:lstStyle/>
          <a:p>
            <a:pPr algn="ctr"/>
            <a:r>
              <a:rPr lang="tr-TR" sz="3200" b="1" i="0" u="none" strike="noStrike" baseline="0" dirty="0">
                <a:solidFill>
                  <a:srgbClr val="FF0000"/>
                </a:solidFill>
              </a:rPr>
              <a:t>Mültecilere Karşı Yargılar Sanatla Kırılabilir</a:t>
            </a:r>
          </a:p>
        </p:txBody>
      </p:sp>
      <p:sp>
        <p:nvSpPr>
          <p:cNvPr id="6" name="Metin kutusu 5">
            <a:extLst>
              <a:ext uri="{FF2B5EF4-FFF2-40B4-BE49-F238E27FC236}">
                <a16:creationId xmlns:a16="http://schemas.microsoft.com/office/drawing/2014/main" id="{6A506349-94BA-4F8A-9DEE-452850BF6C7A}"/>
              </a:ext>
            </a:extLst>
          </p:cNvPr>
          <p:cNvSpPr txBox="1"/>
          <p:nvPr/>
        </p:nvSpPr>
        <p:spPr>
          <a:xfrm>
            <a:off x="656821" y="1666260"/>
            <a:ext cx="10856890" cy="1938992"/>
          </a:xfrm>
          <a:prstGeom prst="rect">
            <a:avLst/>
          </a:prstGeom>
          <a:noFill/>
        </p:spPr>
        <p:txBody>
          <a:bodyPr wrap="square">
            <a:spAutoFit/>
          </a:bodyPr>
          <a:lstStyle/>
          <a:p>
            <a:pPr algn="l"/>
            <a:r>
              <a:rPr lang="tr-TR" sz="2400" b="0" i="0" u="none" strike="noStrike" baseline="0" dirty="0"/>
              <a:t>Mülteci ve göçmenlerin ev sahibi toplumlara entegre olmalarında kültür ve sanatın kolaylaştırıcı ve kaynaştırıcı rollerini temel alan raporda Gaziantep’te yer alan bir kültür evi, İstanbul’daki başka bir kültür evi, Suriyeli Kadınlarla Sanat Atölyesi gibi mültecilere alan açan yerlere değinilmiş. Bu örnekler eşliğinde yerel yönetimler, kamu kurumları ve sivil toplum kuruluşlarına yönelik genel ve özel önerilerin geliştirildiğini görüyoruz.</a:t>
            </a:r>
            <a:endParaRPr lang="tr-TR" sz="2400" dirty="0"/>
          </a:p>
        </p:txBody>
      </p:sp>
    </p:spTree>
    <p:extLst>
      <p:ext uri="{BB962C8B-B14F-4D97-AF65-F5344CB8AC3E}">
        <p14:creationId xmlns:p14="http://schemas.microsoft.com/office/powerpoint/2010/main" val="14086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14886"/>
            <a:ext cx="7984045"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Biz Konuksever Bir Milletiz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30778" y="1589922"/>
            <a:ext cx="11180433"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İletişimin ve ulaşımın geliştiği dünyamızda turistik faaliyetler, eğitim, sağlık ve başkaca</a:t>
            </a:r>
            <a:br>
              <a:rPr lang="tr-TR" sz="2400" dirty="0"/>
            </a:br>
            <a:r>
              <a:rPr lang="tr-TR" sz="2400" dirty="0"/>
              <a:t>sebeplerden dolayı insanların başka ülkelere gidip orada yaşamayı tercih etmelerinde </a:t>
            </a:r>
            <a:br>
              <a:rPr lang="tr-TR" sz="2400" dirty="0"/>
            </a:br>
            <a:r>
              <a:rPr lang="tr-TR" sz="2400" dirty="0"/>
              <a:t>ciddi bir artış olmuştur.</a:t>
            </a:r>
          </a:p>
        </p:txBody>
      </p:sp>
      <p:sp>
        <p:nvSpPr>
          <p:cNvPr id="8" name="Dikdörtgen 7">
            <a:extLst>
              <a:ext uri="{FF2B5EF4-FFF2-40B4-BE49-F238E27FC236}">
                <a16:creationId xmlns:a16="http://schemas.microsoft.com/office/drawing/2014/main" id="{20DFFDF7-16F3-4CB4-8902-778333197037}"/>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12" name="Metin kutusu 11">
            <a:extLst>
              <a:ext uri="{FF2B5EF4-FFF2-40B4-BE49-F238E27FC236}">
                <a16:creationId xmlns:a16="http://schemas.microsoft.com/office/drawing/2014/main" id="{49B02213-A8B5-41A5-8E86-025CEBDC2BB2}"/>
              </a:ext>
            </a:extLst>
          </p:cNvPr>
          <p:cNvSpPr txBox="1"/>
          <p:nvPr/>
        </p:nvSpPr>
        <p:spPr>
          <a:xfrm>
            <a:off x="230778" y="2828835"/>
            <a:ext cx="11728147"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Böyle olunca da kendi ülkesinde, kültüründe yaşayan insanlar farklı kültürlerden insanlarla</a:t>
            </a:r>
            <a:br>
              <a:rPr lang="tr-TR" sz="2400" dirty="0"/>
            </a:br>
            <a:r>
              <a:rPr lang="tr-TR" sz="2400" dirty="0"/>
              <a:t>bir arada yaşamaya başlamıştır.</a:t>
            </a:r>
          </a:p>
        </p:txBody>
      </p:sp>
      <p:sp>
        <p:nvSpPr>
          <p:cNvPr id="15" name="Metin kutusu 14">
            <a:extLst>
              <a:ext uri="{FF2B5EF4-FFF2-40B4-BE49-F238E27FC236}">
                <a16:creationId xmlns:a16="http://schemas.microsoft.com/office/drawing/2014/main" id="{4960017E-224D-4384-909A-4E9B3AC503E9}"/>
              </a:ext>
            </a:extLst>
          </p:cNvPr>
          <p:cNvSpPr txBox="1"/>
          <p:nvPr/>
        </p:nvSpPr>
        <p:spPr>
          <a:xfrm>
            <a:off x="230777" y="3698416"/>
            <a:ext cx="11466729"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Böyle olunca da farklı kültürlere sahip çok sayıda insanın birbirleriyle kaynaşması gibi bir</a:t>
            </a:r>
            <a:br>
              <a:rPr lang="tr-TR" sz="2400" dirty="0"/>
            </a:br>
            <a:r>
              <a:rPr lang="tr-TR" sz="2400" dirty="0"/>
              <a:t>mesele ortaya çıkmıştır.</a:t>
            </a:r>
          </a:p>
        </p:txBody>
      </p:sp>
      <p:sp>
        <p:nvSpPr>
          <p:cNvPr id="16" name="Metin kutusu 15">
            <a:extLst>
              <a:ext uri="{FF2B5EF4-FFF2-40B4-BE49-F238E27FC236}">
                <a16:creationId xmlns:a16="http://schemas.microsoft.com/office/drawing/2014/main" id="{7A62925D-B6B8-400F-9C35-8BAFA99A2A8B}"/>
              </a:ext>
            </a:extLst>
          </p:cNvPr>
          <p:cNvSpPr txBox="1"/>
          <p:nvPr/>
        </p:nvSpPr>
        <p:spPr>
          <a:xfrm>
            <a:off x="230777" y="4606581"/>
            <a:ext cx="11316496"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Ön yargılı, peşin hükümlü olmak, kalıp düşüncelerle hareket etmek kişilerin birbirlerine</a:t>
            </a:r>
            <a:br>
              <a:rPr lang="tr-TR" sz="2400" dirty="0"/>
            </a:br>
            <a:r>
              <a:rPr lang="tr-TR" sz="2400" dirty="0"/>
              <a:t>karşı iyi olmayan tutum ve davranış geliştirmesine sebebiyet vermektedir.</a:t>
            </a:r>
          </a:p>
        </p:txBody>
      </p:sp>
      <p:sp>
        <p:nvSpPr>
          <p:cNvPr id="17" name="Metin kutusu 16">
            <a:extLst>
              <a:ext uri="{FF2B5EF4-FFF2-40B4-BE49-F238E27FC236}">
                <a16:creationId xmlns:a16="http://schemas.microsoft.com/office/drawing/2014/main" id="{A3B7F7E6-F408-473F-BBDE-BC36C33A6CF8}"/>
              </a:ext>
            </a:extLst>
          </p:cNvPr>
          <p:cNvSpPr txBox="1"/>
          <p:nvPr/>
        </p:nvSpPr>
        <p:spPr>
          <a:xfrm>
            <a:off x="230777" y="5514746"/>
            <a:ext cx="10967490"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İnsanlar bilgi sahibi olmadığı biri hakkında fikir sahibi de olmamalı ve insanlara karşı </a:t>
            </a:r>
            <a:br>
              <a:rPr lang="tr-TR" sz="2400" dirty="0"/>
            </a:br>
            <a:r>
              <a:rPr lang="tr-TR" sz="2400" dirty="0"/>
              <a:t>hoşgörülü olmaya gayret etmelidir.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14" name="Dikdörtgen 13">
            <a:extLst>
              <a:ext uri="{FF2B5EF4-FFF2-40B4-BE49-F238E27FC236}">
                <a16:creationId xmlns:a16="http://schemas.microsoft.com/office/drawing/2014/main" id="{CC72C6B3-6C9E-4CCA-987E-AA5C32FD815D}"/>
              </a:ext>
            </a:extLst>
          </p:cNvPr>
          <p:cNvSpPr/>
          <p:nvPr/>
        </p:nvSpPr>
        <p:spPr>
          <a:xfrm>
            <a:off x="1031376" y="2780764"/>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ÖN YARGI</a:t>
            </a:r>
          </a:p>
        </p:txBody>
      </p:sp>
      <p:sp>
        <p:nvSpPr>
          <p:cNvPr id="12" name="Dikdörtgen 11">
            <a:extLst>
              <a:ext uri="{FF2B5EF4-FFF2-40B4-BE49-F238E27FC236}">
                <a16:creationId xmlns:a16="http://schemas.microsoft.com/office/drawing/2014/main" id="{AE34BF6E-30D3-4B91-80F2-1B195CD5FBD6}"/>
              </a:ext>
            </a:extLst>
          </p:cNvPr>
          <p:cNvSpPr/>
          <p:nvPr/>
        </p:nvSpPr>
        <p:spPr>
          <a:xfrm>
            <a:off x="6526362" y="2780764"/>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KALIP YARGI</a:t>
            </a:r>
          </a:p>
        </p:txBody>
      </p:sp>
      <p:sp>
        <p:nvSpPr>
          <p:cNvPr id="13" name="Dikdörtgen 12">
            <a:extLst>
              <a:ext uri="{FF2B5EF4-FFF2-40B4-BE49-F238E27FC236}">
                <a16:creationId xmlns:a16="http://schemas.microsoft.com/office/drawing/2014/main" id="{E0771348-B6B6-4C76-96C6-E016FCCA43FF}"/>
              </a:ext>
            </a:extLst>
          </p:cNvPr>
          <p:cNvSpPr/>
          <p:nvPr/>
        </p:nvSpPr>
        <p:spPr>
          <a:xfrm>
            <a:off x="9273855" y="2780764"/>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AYRIMCILIK</a:t>
            </a:r>
          </a:p>
        </p:txBody>
      </p:sp>
      <p:sp>
        <p:nvSpPr>
          <p:cNvPr id="15" name="Dikdörtgen 14">
            <a:extLst>
              <a:ext uri="{FF2B5EF4-FFF2-40B4-BE49-F238E27FC236}">
                <a16:creationId xmlns:a16="http://schemas.microsoft.com/office/drawing/2014/main" id="{4AADD1D6-C09B-4AD0-8985-BEF826EDCC4F}"/>
              </a:ext>
            </a:extLst>
          </p:cNvPr>
          <p:cNvSpPr/>
          <p:nvPr/>
        </p:nvSpPr>
        <p:spPr>
          <a:xfrm>
            <a:off x="3778869" y="3815367"/>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chemeClr val="tx1"/>
                </a:solidFill>
              </a:rPr>
              <a:t>KULAKTAN DOLMA</a:t>
            </a:r>
          </a:p>
        </p:txBody>
      </p:sp>
      <p:sp>
        <p:nvSpPr>
          <p:cNvPr id="16" name="Dikdörtgen 15">
            <a:extLst>
              <a:ext uri="{FF2B5EF4-FFF2-40B4-BE49-F238E27FC236}">
                <a16:creationId xmlns:a16="http://schemas.microsoft.com/office/drawing/2014/main" id="{7CFA190A-5775-4391-B62C-8AFFBA695B08}"/>
              </a:ext>
            </a:extLst>
          </p:cNvPr>
          <p:cNvSpPr/>
          <p:nvPr/>
        </p:nvSpPr>
        <p:spPr>
          <a:xfrm>
            <a:off x="6526362" y="3815367"/>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GENELLEŞTİRME</a:t>
            </a:r>
          </a:p>
        </p:txBody>
      </p:sp>
      <p:sp>
        <p:nvSpPr>
          <p:cNvPr id="22" name="Dikdörtgen 21">
            <a:extLst>
              <a:ext uri="{FF2B5EF4-FFF2-40B4-BE49-F238E27FC236}">
                <a16:creationId xmlns:a16="http://schemas.microsoft.com/office/drawing/2014/main" id="{8EFB377B-B31D-41B6-95AA-BD488B63AA14}"/>
              </a:ext>
            </a:extLst>
          </p:cNvPr>
          <p:cNvSpPr/>
          <p:nvPr/>
        </p:nvSpPr>
        <p:spPr>
          <a:xfrm>
            <a:off x="9273855" y="3815367"/>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ÖZELLEŞTİRME</a:t>
            </a:r>
          </a:p>
        </p:txBody>
      </p:sp>
      <p:sp>
        <p:nvSpPr>
          <p:cNvPr id="25" name="Dikdörtgen 24">
            <a:extLst>
              <a:ext uri="{FF2B5EF4-FFF2-40B4-BE49-F238E27FC236}">
                <a16:creationId xmlns:a16="http://schemas.microsoft.com/office/drawing/2014/main" id="{2C6E8694-5F49-465F-95F1-53776C5FFDF2}"/>
              </a:ext>
            </a:extLst>
          </p:cNvPr>
          <p:cNvSpPr/>
          <p:nvPr/>
        </p:nvSpPr>
        <p:spPr>
          <a:xfrm>
            <a:off x="3778869" y="2780764"/>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PEŞİN HÜKÜM</a:t>
            </a:r>
          </a:p>
        </p:txBody>
      </p:sp>
      <p:sp>
        <p:nvSpPr>
          <p:cNvPr id="26" name="Dikdörtgen 25">
            <a:extLst>
              <a:ext uri="{FF2B5EF4-FFF2-40B4-BE49-F238E27FC236}">
                <a16:creationId xmlns:a16="http://schemas.microsoft.com/office/drawing/2014/main" id="{07B5E518-D4A4-42CA-BCCB-F9C4A5E57A4F}"/>
              </a:ext>
            </a:extLst>
          </p:cNvPr>
          <p:cNvSpPr/>
          <p:nvPr/>
        </p:nvSpPr>
        <p:spPr>
          <a:xfrm>
            <a:off x="1031376" y="3815367"/>
            <a:ext cx="2331076"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ÖTEKİLEŞTİRME</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ppt_w</p:attrName>
                                        </p:attrNameLst>
                                      </p:cBhvr>
                                      <p:tavLst>
                                        <p:tav tm="0" fmla="#ppt_w*sin(2.5*pi*$)">
                                          <p:val>
                                            <p:fltVal val="0"/>
                                          </p:val>
                                        </p:tav>
                                        <p:tav tm="100000">
                                          <p:val>
                                            <p:fltVal val="1"/>
                                          </p:val>
                                        </p:tav>
                                      </p:tavLst>
                                    </p:anim>
                                    <p:anim calcmode="lin" valueType="num">
                                      <p:cBhvr>
                                        <p:cTn id="33" dur="2000" fill="hold"/>
                                        <p:tgtEl>
                                          <p:spTgt spid="13"/>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ppt_w</p:attrName>
                                        </p:attrNameLst>
                                      </p:cBhvr>
                                      <p:tavLst>
                                        <p:tav tm="0" fmla="#ppt_w*sin(2.5*pi*$)">
                                          <p:val>
                                            <p:fltVal val="0"/>
                                          </p:val>
                                        </p:tav>
                                        <p:tav tm="100000">
                                          <p:val>
                                            <p:fltVal val="1"/>
                                          </p:val>
                                        </p:tav>
                                      </p:tavLst>
                                    </p:anim>
                                    <p:anim calcmode="lin" valueType="num">
                                      <p:cBhvr>
                                        <p:cTn id="38" dur="2000" fill="hold"/>
                                        <p:tgtEl>
                                          <p:spTgt spid="15"/>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ppt_w</p:attrName>
                                        </p:attrNameLst>
                                      </p:cBhvr>
                                      <p:tavLst>
                                        <p:tav tm="0" fmla="#ppt_w*sin(2.5*pi*$)">
                                          <p:val>
                                            <p:fltVal val="0"/>
                                          </p:val>
                                        </p:tav>
                                        <p:tav tm="100000">
                                          <p:val>
                                            <p:fltVal val="1"/>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anim calcmode="lin" valueType="num">
                                      <p:cBhvr>
                                        <p:cTn id="47" dur="2000" fill="hold"/>
                                        <p:tgtEl>
                                          <p:spTgt spid="22"/>
                                        </p:tgtEl>
                                        <p:attrNameLst>
                                          <p:attrName>ppt_w</p:attrName>
                                        </p:attrNameLst>
                                      </p:cBhvr>
                                      <p:tavLst>
                                        <p:tav tm="0" fmla="#ppt_w*sin(2.5*pi*$)">
                                          <p:val>
                                            <p:fltVal val="0"/>
                                          </p:val>
                                        </p:tav>
                                        <p:tav tm="100000">
                                          <p:val>
                                            <p:fltVal val="1"/>
                                          </p:val>
                                        </p:tav>
                                      </p:tavLst>
                                    </p:anim>
                                    <p:anim calcmode="lin" valueType="num">
                                      <p:cBhvr>
                                        <p:cTn id="48" dur="2000" fill="hold"/>
                                        <p:tgtEl>
                                          <p:spTgt spid="22"/>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anim calcmode="lin" valueType="num">
                                      <p:cBhvr>
                                        <p:cTn id="52" dur="2000" fill="hold"/>
                                        <p:tgtEl>
                                          <p:spTgt spid="25"/>
                                        </p:tgtEl>
                                        <p:attrNameLst>
                                          <p:attrName>ppt_w</p:attrName>
                                        </p:attrNameLst>
                                      </p:cBhvr>
                                      <p:tavLst>
                                        <p:tav tm="0" fmla="#ppt_w*sin(2.5*pi*$)">
                                          <p:val>
                                            <p:fltVal val="0"/>
                                          </p:val>
                                        </p:tav>
                                        <p:tav tm="100000">
                                          <p:val>
                                            <p:fltVal val="1"/>
                                          </p:val>
                                        </p:tav>
                                      </p:tavLst>
                                    </p:anim>
                                    <p:anim calcmode="lin" valueType="num">
                                      <p:cBhvr>
                                        <p:cTn id="53" dur="2000" fill="hold"/>
                                        <p:tgtEl>
                                          <p:spTgt spid="25"/>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anim calcmode="lin" valueType="num">
                                      <p:cBhvr>
                                        <p:cTn id="57" dur="2000" fill="hold"/>
                                        <p:tgtEl>
                                          <p:spTgt spid="26"/>
                                        </p:tgtEl>
                                        <p:attrNameLst>
                                          <p:attrName>ppt_w</p:attrName>
                                        </p:attrNameLst>
                                      </p:cBhvr>
                                      <p:tavLst>
                                        <p:tav tm="0" fmla="#ppt_w*sin(2.5*pi*$)">
                                          <p:val>
                                            <p:fltVal val="0"/>
                                          </p:val>
                                        </p:tav>
                                        <p:tav tm="100000">
                                          <p:val>
                                            <p:fltVal val="1"/>
                                          </p:val>
                                        </p:tav>
                                      </p:tavLst>
                                    </p:anim>
                                    <p:anim calcmode="lin" valueType="num">
                                      <p:cBhvr>
                                        <p:cTn id="58"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4" grpId="0" animBg="1"/>
      <p:bldP spid="12" grpId="0" animBg="1"/>
      <p:bldP spid="13" grpId="0" animBg="1"/>
      <p:bldP spid="15" grpId="0" animBg="1"/>
      <p:bldP spid="16" grpId="0" animBg="1"/>
      <p:bldP spid="22"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7217" y="91304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7217" y="1618819"/>
            <a:ext cx="11611346" cy="1200329"/>
          </a:xfrm>
          <a:prstGeom prst="rect">
            <a:avLst/>
          </a:prstGeom>
          <a:noFill/>
        </p:spPr>
        <p:txBody>
          <a:bodyPr wrap="square">
            <a:spAutoFit/>
          </a:bodyPr>
          <a:lstStyle/>
          <a:p>
            <a:r>
              <a:rPr lang="tr-TR" sz="2400" b="1" dirty="0">
                <a:solidFill>
                  <a:srgbClr val="FF0000"/>
                </a:solidFill>
              </a:rPr>
              <a:t>Ön yargı</a:t>
            </a:r>
            <a:r>
              <a:rPr lang="tr-TR" sz="2400" b="1" i="0" dirty="0">
                <a:solidFill>
                  <a:srgbClr val="FF0000"/>
                </a:solidFill>
                <a:effectLst/>
              </a:rPr>
              <a:t>: </a:t>
            </a:r>
            <a:r>
              <a:rPr lang="tr-TR" sz="2400" dirty="0">
                <a:solidFill>
                  <a:srgbClr val="202124"/>
                </a:solidFill>
              </a:rPr>
              <a:t>Bireyin; bir olay, durum veya kişi hakkında yeterli bilgiye sahip olmadan kafasında</a:t>
            </a:r>
            <a:br>
              <a:rPr lang="tr-TR" sz="2400" dirty="0">
                <a:solidFill>
                  <a:srgbClr val="202124"/>
                </a:solidFill>
              </a:rPr>
            </a:br>
            <a:r>
              <a:rPr lang="tr-TR" sz="2400" dirty="0">
                <a:solidFill>
                  <a:srgbClr val="202124"/>
                </a:solidFill>
              </a:rPr>
              <a:t>onunla ilgili oluşturduğu duygu ve düşüncelerdir. Bu duygu ve düşünceleri önceki yaşantılarına göre oluşturur ve yeni olay, durum veya kişi için de geçerli olacağına inanır.</a:t>
            </a:r>
            <a:endParaRPr lang="tr-TR" sz="2400" dirty="0"/>
          </a:p>
        </p:txBody>
      </p:sp>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10" name="Metin kutusu 9">
            <a:extLst>
              <a:ext uri="{FF2B5EF4-FFF2-40B4-BE49-F238E27FC236}">
                <a16:creationId xmlns:a16="http://schemas.microsoft.com/office/drawing/2014/main" id="{44BE32E4-2846-4FAD-B469-37C3E748C971}"/>
              </a:ext>
            </a:extLst>
          </p:cNvPr>
          <p:cNvSpPr txBox="1"/>
          <p:nvPr/>
        </p:nvSpPr>
        <p:spPr>
          <a:xfrm>
            <a:off x="237217" y="2856836"/>
            <a:ext cx="11611346" cy="830997"/>
          </a:xfrm>
          <a:prstGeom prst="rect">
            <a:avLst/>
          </a:prstGeom>
          <a:noFill/>
        </p:spPr>
        <p:txBody>
          <a:bodyPr wrap="square">
            <a:spAutoFit/>
          </a:bodyPr>
          <a:lstStyle/>
          <a:p>
            <a:r>
              <a:rPr lang="tr-TR" sz="2400" b="1" dirty="0">
                <a:solidFill>
                  <a:srgbClr val="FF0000"/>
                </a:solidFill>
              </a:rPr>
              <a:t>Peşin hüküm</a:t>
            </a:r>
            <a:r>
              <a:rPr lang="tr-TR" sz="2400" b="1" i="0" dirty="0">
                <a:solidFill>
                  <a:srgbClr val="FF0000"/>
                </a:solidFill>
                <a:effectLst/>
              </a:rPr>
              <a:t>: </a:t>
            </a:r>
            <a:r>
              <a:rPr lang="tr-TR" sz="2400" dirty="0">
                <a:solidFill>
                  <a:srgbClr val="202124"/>
                </a:solidFill>
              </a:rPr>
              <a:t>Ön yargı ile aynı anlama gelmektedir. Bireyi yeterli bilgi sahibi olmadan bazı fikirlere sahip olmasını ifade eder.</a:t>
            </a:r>
            <a:endParaRPr lang="tr-TR" sz="2400" dirty="0"/>
          </a:p>
        </p:txBody>
      </p:sp>
      <p:sp>
        <p:nvSpPr>
          <p:cNvPr id="15" name="Metin kutusu 14">
            <a:extLst>
              <a:ext uri="{FF2B5EF4-FFF2-40B4-BE49-F238E27FC236}">
                <a16:creationId xmlns:a16="http://schemas.microsoft.com/office/drawing/2014/main" id="{52199EF0-408A-4110-B2A4-7AFCBEBE312F}"/>
              </a:ext>
            </a:extLst>
          </p:cNvPr>
          <p:cNvSpPr txBox="1"/>
          <p:nvPr/>
        </p:nvSpPr>
        <p:spPr>
          <a:xfrm>
            <a:off x="237217" y="3725521"/>
            <a:ext cx="11849606" cy="461665"/>
          </a:xfrm>
          <a:prstGeom prst="rect">
            <a:avLst/>
          </a:prstGeom>
          <a:noFill/>
        </p:spPr>
        <p:txBody>
          <a:bodyPr wrap="square">
            <a:spAutoFit/>
          </a:bodyPr>
          <a:lstStyle/>
          <a:p>
            <a:r>
              <a:rPr lang="tr-TR" sz="2400" b="1" dirty="0">
                <a:solidFill>
                  <a:srgbClr val="FF0000"/>
                </a:solidFill>
              </a:rPr>
              <a:t>Kalıp yargı</a:t>
            </a:r>
            <a:r>
              <a:rPr lang="tr-TR" sz="2400" b="1" i="0" dirty="0">
                <a:solidFill>
                  <a:srgbClr val="FF0000"/>
                </a:solidFill>
                <a:effectLst/>
              </a:rPr>
              <a:t>: </a:t>
            </a:r>
            <a:r>
              <a:rPr lang="tr-TR" sz="2400" dirty="0">
                <a:solidFill>
                  <a:srgbClr val="202124"/>
                </a:solidFill>
              </a:rPr>
              <a:t>Toplumun belli bir kesiminde bulunan değiştirilmesi zor düşüncelerdir. </a:t>
            </a:r>
          </a:p>
        </p:txBody>
      </p:sp>
      <p:sp>
        <p:nvSpPr>
          <p:cNvPr id="16" name="Metin kutusu 15">
            <a:extLst>
              <a:ext uri="{FF2B5EF4-FFF2-40B4-BE49-F238E27FC236}">
                <a16:creationId xmlns:a16="http://schemas.microsoft.com/office/drawing/2014/main" id="{B17E5A88-7BC3-4B30-9D8C-5737EE87D6B4}"/>
              </a:ext>
            </a:extLst>
          </p:cNvPr>
          <p:cNvSpPr txBox="1"/>
          <p:nvPr/>
        </p:nvSpPr>
        <p:spPr>
          <a:xfrm>
            <a:off x="237217" y="4224874"/>
            <a:ext cx="11611346" cy="830997"/>
          </a:xfrm>
          <a:prstGeom prst="rect">
            <a:avLst/>
          </a:prstGeom>
          <a:noFill/>
        </p:spPr>
        <p:txBody>
          <a:bodyPr wrap="square">
            <a:spAutoFit/>
          </a:bodyPr>
          <a:lstStyle/>
          <a:p>
            <a:r>
              <a:rPr lang="tr-TR" sz="2400" b="1" dirty="0">
                <a:solidFill>
                  <a:srgbClr val="FF0000"/>
                </a:solidFill>
              </a:rPr>
              <a:t>Ayrımcılık</a:t>
            </a:r>
            <a:r>
              <a:rPr lang="tr-TR" sz="2400" b="1" i="0" dirty="0">
                <a:solidFill>
                  <a:srgbClr val="FF0000"/>
                </a:solidFill>
                <a:effectLst/>
              </a:rPr>
              <a:t>: </a:t>
            </a:r>
            <a:r>
              <a:rPr lang="tr-TR" sz="2400" dirty="0">
                <a:solidFill>
                  <a:srgbClr val="202124"/>
                </a:solidFill>
              </a:rPr>
              <a:t>Farklı olanı yanlış olarak algılama hastalığı olan insanların farklı olanları dışlaması,</a:t>
            </a:r>
            <a:br>
              <a:rPr lang="tr-TR" sz="2400" dirty="0">
                <a:solidFill>
                  <a:srgbClr val="202124"/>
                </a:solidFill>
              </a:rPr>
            </a:br>
            <a:r>
              <a:rPr lang="tr-TR" sz="2400" dirty="0">
                <a:solidFill>
                  <a:srgbClr val="202124"/>
                </a:solidFill>
              </a:rPr>
              <a:t>farklı olana iyi olmayan duygu, düşünce ve davranışlar geliştirmesini ifade eder.</a:t>
            </a:r>
          </a:p>
        </p:txBody>
      </p:sp>
      <p:sp>
        <p:nvSpPr>
          <p:cNvPr id="17" name="Metin kutusu 16">
            <a:extLst>
              <a:ext uri="{FF2B5EF4-FFF2-40B4-BE49-F238E27FC236}">
                <a16:creationId xmlns:a16="http://schemas.microsoft.com/office/drawing/2014/main" id="{3101E091-C8D4-464E-AD0C-F58EAFC5594D}"/>
              </a:ext>
            </a:extLst>
          </p:cNvPr>
          <p:cNvSpPr txBox="1"/>
          <p:nvPr/>
        </p:nvSpPr>
        <p:spPr>
          <a:xfrm>
            <a:off x="237217" y="5093559"/>
            <a:ext cx="11611346" cy="830997"/>
          </a:xfrm>
          <a:prstGeom prst="rect">
            <a:avLst/>
          </a:prstGeom>
          <a:noFill/>
        </p:spPr>
        <p:txBody>
          <a:bodyPr wrap="square">
            <a:spAutoFit/>
          </a:bodyPr>
          <a:lstStyle/>
          <a:p>
            <a:r>
              <a:rPr lang="tr-TR" sz="2400" b="1" dirty="0">
                <a:solidFill>
                  <a:srgbClr val="FF0000"/>
                </a:solidFill>
              </a:rPr>
              <a:t>Ötekileştirmek</a:t>
            </a:r>
            <a:r>
              <a:rPr lang="tr-TR" sz="2400" b="1" i="0" dirty="0">
                <a:solidFill>
                  <a:srgbClr val="FF0000"/>
                </a:solidFill>
                <a:effectLst/>
              </a:rPr>
              <a:t>: </a:t>
            </a:r>
            <a:r>
              <a:rPr lang="tr-TR" sz="2400" dirty="0">
                <a:solidFill>
                  <a:srgbClr val="202124"/>
                </a:solidFill>
              </a:rPr>
              <a:t>K</a:t>
            </a:r>
            <a:r>
              <a:rPr lang="tr-TR" sz="2400" b="0" i="0" dirty="0">
                <a:solidFill>
                  <a:srgbClr val="202124"/>
                </a:solidFill>
                <a:effectLst/>
              </a:rPr>
              <a:t>endinden farklı görülen diğer insanları aşağılama, değersizleştirme ve düşman haline getirmektir.</a:t>
            </a:r>
            <a:endParaRPr lang="tr-TR" sz="2400" dirty="0"/>
          </a:p>
        </p:txBody>
      </p:sp>
      <p:sp>
        <p:nvSpPr>
          <p:cNvPr id="18" name="Metin kutusu 17">
            <a:extLst>
              <a:ext uri="{FF2B5EF4-FFF2-40B4-BE49-F238E27FC236}">
                <a16:creationId xmlns:a16="http://schemas.microsoft.com/office/drawing/2014/main" id="{2EF4EF89-E054-4CBE-BF60-3DF0138C1F3C}"/>
              </a:ext>
            </a:extLst>
          </p:cNvPr>
          <p:cNvSpPr txBox="1"/>
          <p:nvPr/>
        </p:nvSpPr>
        <p:spPr>
          <a:xfrm>
            <a:off x="237217" y="5957732"/>
            <a:ext cx="11611346" cy="830997"/>
          </a:xfrm>
          <a:prstGeom prst="rect">
            <a:avLst/>
          </a:prstGeom>
          <a:noFill/>
        </p:spPr>
        <p:txBody>
          <a:bodyPr wrap="square">
            <a:spAutoFit/>
          </a:bodyPr>
          <a:lstStyle/>
          <a:p>
            <a:r>
              <a:rPr lang="tr-TR" sz="2400" b="1" dirty="0">
                <a:solidFill>
                  <a:srgbClr val="FF0000"/>
                </a:solidFill>
              </a:rPr>
              <a:t>Kulaktan dolma</a:t>
            </a:r>
            <a:r>
              <a:rPr lang="tr-TR" sz="2400" b="1" i="0" dirty="0">
                <a:solidFill>
                  <a:srgbClr val="FF0000"/>
                </a:solidFill>
                <a:effectLst/>
              </a:rPr>
              <a:t>: </a:t>
            </a:r>
            <a:r>
              <a:rPr lang="tr-TR" sz="2400" dirty="0">
                <a:solidFill>
                  <a:srgbClr val="202124"/>
                </a:solidFill>
              </a:rPr>
              <a:t>Başkalarından duyularak edinilen bilgiyi ifade eder. Genelde asılsız, eksik</a:t>
            </a:r>
            <a:br>
              <a:rPr lang="tr-TR" sz="2400" dirty="0">
                <a:solidFill>
                  <a:srgbClr val="202124"/>
                </a:solidFill>
              </a:rPr>
            </a:br>
            <a:r>
              <a:rPr lang="tr-TR" sz="2400" dirty="0">
                <a:solidFill>
                  <a:srgbClr val="202124"/>
                </a:solidFill>
              </a:rPr>
              <a:t>noksan bilgileri tanımlamak için kullanılır.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7217" y="91304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11" name="Metin kutusu 10">
            <a:extLst>
              <a:ext uri="{FF2B5EF4-FFF2-40B4-BE49-F238E27FC236}">
                <a16:creationId xmlns:a16="http://schemas.microsoft.com/office/drawing/2014/main" id="{A3585E74-351E-4E0C-AAB3-7728C1C9C408}"/>
              </a:ext>
            </a:extLst>
          </p:cNvPr>
          <p:cNvSpPr txBox="1"/>
          <p:nvPr/>
        </p:nvSpPr>
        <p:spPr>
          <a:xfrm>
            <a:off x="237217" y="1654144"/>
            <a:ext cx="11810969" cy="3046988"/>
          </a:xfrm>
          <a:prstGeom prst="rect">
            <a:avLst/>
          </a:prstGeom>
          <a:noFill/>
        </p:spPr>
        <p:txBody>
          <a:bodyPr wrap="square">
            <a:spAutoFit/>
          </a:bodyPr>
          <a:lstStyle/>
          <a:p>
            <a:r>
              <a:rPr lang="tr-TR" sz="2400" b="1" dirty="0">
                <a:solidFill>
                  <a:srgbClr val="FF0000"/>
                </a:solidFill>
              </a:rPr>
              <a:t>Genelleştirme</a:t>
            </a:r>
            <a:r>
              <a:rPr lang="tr-TR" sz="2400" b="1" i="0" dirty="0">
                <a:solidFill>
                  <a:srgbClr val="FF0000"/>
                </a:solidFill>
                <a:effectLst/>
              </a:rPr>
              <a:t>: </a:t>
            </a:r>
            <a:r>
              <a:rPr lang="tr-TR" sz="2400" dirty="0">
                <a:solidFill>
                  <a:srgbClr val="202124"/>
                </a:solidFill>
              </a:rPr>
              <a:t>Bir olayı veya durumu olayın ve durumun sebeplerini ve sonuçlarını, o olayın ve durumun benzerlerinin ve türdeşlerinin tümünde aynı olduğunu düşünmeyi ifade eder. Örneğin: Bir dut ağacının yaprağında tırtıl gören biri, yakın bir zamanda başka bir dut ağacının yaprağında da tırtıl gördüğünde tırtılların dut ağacı yaprağını sevdikleri genelleştirmesini yapabilir ve bu doğru bir genelleştirme olur. Ancak tüm genelleştirmeler doğru olmayabilir. Bir ayıyı ağacın dalında gören biri daha önce izlediği bir belgeselde de bir ayıyı ağacında dallarında uyurken görmüşse ayıların ağaçların dallarında yaşadığını düşünebilir. Bu yanlış bir genelleştirme olur.</a:t>
            </a:r>
          </a:p>
        </p:txBody>
      </p:sp>
      <p:sp>
        <p:nvSpPr>
          <p:cNvPr id="13" name="Metin kutusu 12">
            <a:extLst>
              <a:ext uri="{FF2B5EF4-FFF2-40B4-BE49-F238E27FC236}">
                <a16:creationId xmlns:a16="http://schemas.microsoft.com/office/drawing/2014/main" id="{15E1D0B1-5E8E-4D0B-91E0-E28DF70DB33F}"/>
              </a:ext>
            </a:extLst>
          </p:cNvPr>
          <p:cNvSpPr txBox="1"/>
          <p:nvPr/>
        </p:nvSpPr>
        <p:spPr>
          <a:xfrm>
            <a:off x="237217" y="4828856"/>
            <a:ext cx="11810969" cy="1569660"/>
          </a:xfrm>
          <a:prstGeom prst="rect">
            <a:avLst/>
          </a:prstGeom>
          <a:noFill/>
        </p:spPr>
        <p:txBody>
          <a:bodyPr wrap="square">
            <a:spAutoFit/>
          </a:bodyPr>
          <a:lstStyle/>
          <a:p>
            <a:r>
              <a:rPr lang="tr-TR" sz="2400" b="1" dirty="0">
                <a:solidFill>
                  <a:srgbClr val="FF0000"/>
                </a:solidFill>
              </a:rPr>
              <a:t>Özelleştirme</a:t>
            </a:r>
            <a:r>
              <a:rPr lang="tr-TR" sz="2400" b="1" i="0" dirty="0">
                <a:solidFill>
                  <a:srgbClr val="FF0000"/>
                </a:solidFill>
                <a:effectLst/>
              </a:rPr>
              <a:t>: </a:t>
            </a:r>
            <a:r>
              <a:rPr lang="tr-TR" sz="2400" dirty="0">
                <a:solidFill>
                  <a:srgbClr val="202124"/>
                </a:solidFill>
              </a:rPr>
              <a:t>Genele yönelik daha önceden bilinen bir bilginin özel bir durumun yorumlanmasında kullanılmasıdır. Tırtılların dut ağacı yaprağını yediğini bilen birinin yenmiş bir dut ağacı yaprağı gördüğünde bunun bir tırtıl tarafından yendiği düşüncesini oluşturması bir özelleştirmedir. Özelleştirmeler de doğru veya yanlış olabilir.</a:t>
            </a:r>
          </a:p>
        </p:txBody>
      </p:sp>
    </p:spTree>
    <p:extLst>
      <p:ext uri="{BB962C8B-B14F-4D97-AF65-F5344CB8AC3E}">
        <p14:creationId xmlns:p14="http://schemas.microsoft.com/office/powerpoint/2010/main" val="19559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pic>
        <p:nvPicPr>
          <p:cNvPr id="3" name="Resim 2">
            <a:extLst>
              <a:ext uri="{FF2B5EF4-FFF2-40B4-BE49-F238E27FC236}">
                <a16:creationId xmlns:a16="http://schemas.microsoft.com/office/drawing/2014/main" id="{96E05B23-D7ED-40D4-965E-579DAB541F6D}"/>
              </a:ext>
            </a:extLst>
          </p:cNvPr>
          <p:cNvPicPr>
            <a:picLocks noChangeAspect="1"/>
          </p:cNvPicPr>
          <p:nvPr/>
        </p:nvPicPr>
        <p:blipFill rotWithShape="1">
          <a:blip r:embed="rId2">
            <a:extLst>
              <a:ext uri="{28A0092B-C50C-407E-A947-70E740481C1C}">
                <a14:useLocalDpi xmlns:a14="http://schemas.microsoft.com/office/drawing/2010/main" val="0"/>
              </a:ext>
            </a:extLst>
          </a:blip>
          <a:srcRect l="3191" r="3609"/>
          <a:stretch/>
        </p:blipFill>
        <p:spPr>
          <a:xfrm>
            <a:off x="7122017" y="1055331"/>
            <a:ext cx="4726546" cy="3258355"/>
          </a:xfrm>
          <a:prstGeom prst="rect">
            <a:avLst/>
          </a:prstGeom>
        </p:spPr>
      </p:pic>
      <p:sp>
        <p:nvSpPr>
          <p:cNvPr id="9" name="Metin kutusu 8">
            <a:extLst>
              <a:ext uri="{FF2B5EF4-FFF2-40B4-BE49-F238E27FC236}">
                <a16:creationId xmlns:a16="http://schemas.microsoft.com/office/drawing/2014/main" id="{14AC0F51-FF14-4208-9D59-7BA5D0EBD190}"/>
              </a:ext>
            </a:extLst>
          </p:cNvPr>
          <p:cNvSpPr txBox="1"/>
          <p:nvPr/>
        </p:nvSpPr>
        <p:spPr>
          <a:xfrm>
            <a:off x="160417" y="946597"/>
            <a:ext cx="6897206" cy="3785652"/>
          </a:xfrm>
          <a:prstGeom prst="rect">
            <a:avLst/>
          </a:prstGeom>
          <a:noFill/>
        </p:spPr>
        <p:txBody>
          <a:bodyPr wrap="square">
            <a:spAutoFit/>
          </a:bodyPr>
          <a:lstStyle/>
          <a:p>
            <a:pPr algn="l"/>
            <a:r>
              <a:rPr lang="tr-TR" sz="2400" b="0" i="0" u="none" strike="noStrike" baseline="0" dirty="0"/>
              <a:t>Bir ülkenin vatandaşları, bir dinin mensupları, bir okulun mezunları, bir takımın taraftarları aynı özelliklere sahip olamaz. Ancak zihnimizde önceden oluşmuş izlenimler onları öyle varsaymamıza yol açar. İnsanlar ilişki kurdukları diğer insanları ve kültürleri anlamaya çalışırken onları, sahip olduklarını düşündükleri özelliklerini dikkate alarak sınıflandırma eğilimindedirler. Bu süreçte sıklıkla başvurulan yöntemlerden biri kalıp yargılardan yararlanmaktır. Kalıp yargılar, kanıtlanamayan inançlara dayanan</a:t>
            </a:r>
            <a:endParaRPr lang="tr-TR" sz="2400" dirty="0"/>
          </a:p>
        </p:txBody>
      </p:sp>
      <p:sp>
        <p:nvSpPr>
          <p:cNvPr id="12" name="Metin kutusu 11">
            <a:extLst>
              <a:ext uri="{FF2B5EF4-FFF2-40B4-BE49-F238E27FC236}">
                <a16:creationId xmlns:a16="http://schemas.microsoft.com/office/drawing/2014/main" id="{004D71EB-0B3F-4A76-95A8-E6928E577F0A}"/>
              </a:ext>
            </a:extLst>
          </p:cNvPr>
          <p:cNvSpPr txBox="1"/>
          <p:nvPr/>
        </p:nvSpPr>
        <p:spPr>
          <a:xfrm>
            <a:off x="160417" y="4635658"/>
            <a:ext cx="11871166" cy="1938992"/>
          </a:xfrm>
          <a:prstGeom prst="rect">
            <a:avLst/>
          </a:prstGeom>
          <a:noFill/>
        </p:spPr>
        <p:txBody>
          <a:bodyPr wrap="square">
            <a:spAutoFit/>
          </a:bodyPr>
          <a:lstStyle/>
          <a:p>
            <a:pPr algn="l"/>
            <a:r>
              <a:rPr lang="tr-TR" sz="2400" b="0" i="0" u="none" strike="noStrike" baseline="0" dirty="0"/>
              <a:t>tahminî ve duygusal, yanlış ya da gerçeğin tamamını göstermeyen, herhangi bir kişi hakkında kısa yoldan bilgi edinmeyi sağlayan, toplumda sorgulanmadan hızlı biçimde yayılan, olumlu veya olumsuz nitelendirmelerdir. Ön yargı ise bir kimse veya bir şeyle ilgili olarak belirli olay ve görüntülere dayanarak önceden edinilmiş olumlu veya olumsuz yargılardır. Ön yargı ve kalıp yargı birbirinden farklı ama birbirini tamamlayan iki kavramdır.</a:t>
            </a:r>
            <a:endParaRPr lang="tr-TR" sz="2400" dirty="0"/>
          </a:p>
        </p:txBody>
      </p:sp>
    </p:spTree>
    <p:extLst>
      <p:ext uri="{BB962C8B-B14F-4D97-AF65-F5344CB8AC3E}">
        <p14:creationId xmlns:p14="http://schemas.microsoft.com/office/powerpoint/2010/main" val="41917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9" name="Metin kutusu 8">
            <a:extLst>
              <a:ext uri="{FF2B5EF4-FFF2-40B4-BE49-F238E27FC236}">
                <a16:creationId xmlns:a16="http://schemas.microsoft.com/office/drawing/2014/main" id="{14AC0F51-FF14-4208-9D59-7BA5D0EBD190}"/>
              </a:ext>
            </a:extLst>
          </p:cNvPr>
          <p:cNvSpPr txBox="1"/>
          <p:nvPr/>
        </p:nvSpPr>
        <p:spPr>
          <a:xfrm>
            <a:off x="160417" y="946597"/>
            <a:ext cx="6897206" cy="3785652"/>
          </a:xfrm>
          <a:prstGeom prst="rect">
            <a:avLst/>
          </a:prstGeom>
          <a:noFill/>
        </p:spPr>
        <p:txBody>
          <a:bodyPr wrap="square">
            <a:spAutoFit/>
          </a:bodyPr>
          <a:lstStyle/>
          <a:p>
            <a:pPr algn="l"/>
            <a:r>
              <a:rPr lang="tr-TR" sz="2400" b="0" i="0" u="none" strike="noStrike" baseline="0" dirty="0"/>
              <a:t>Ön yargıları değiştirmenin ne kadar zor olduğunu Albert Einstein (</a:t>
            </a:r>
            <a:r>
              <a:rPr lang="tr-TR" sz="2400" b="0" i="0" u="none" strike="noStrike" baseline="0" dirty="0" err="1"/>
              <a:t>Albırt</a:t>
            </a:r>
            <a:r>
              <a:rPr lang="tr-TR" sz="2400" b="0" i="0" u="none" strike="noStrike" baseline="0" dirty="0"/>
              <a:t> </a:t>
            </a:r>
            <a:r>
              <a:rPr lang="tr-TR" sz="2400" b="0" i="0" u="none" strike="noStrike" baseline="0" dirty="0" err="1"/>
              <a:t>Aynştayn</a:t>
            </a:r>
            <a:r>
              <a:rPr lang="tr-TR" sz="2400" b="0" i="0" u="none" strike="noStrike" baseline="0" dirty="0"/>
              <a:t>) şu sözüyle ifade etmiştir: “Ön yargıları yok etmek, atom çekirdeğini parçalamaktan daha zordur.” Söz gelimi, ‘A ülke halkı ukaladır.’ kalıp yargısı bütün A ülkesinde yaşayanların her zaman ukala oldukları inancına dayanılarak oluşturulmuştur. Bu kalıp yargıyı kullanan kişiler, A ülkesinde yaşayanların gerçekten ukala olup olmadıklarını araştırmadan veya bu ifadenin gerçek olup olmadığını sorgulamadan konuşmalarında bu</a:t>
            </a:r>
            <a:endParaRPr lang="tr-TR" sz="3200" dirty="0"/>
          </a:p>
        </p:txBody>
      </p:sp>
      <p:pic>
        <p:nvPicPr>
          <p:cNvPr id="4" name="Resim 3">
            <a:extLst>
              <a:ext uri="{FF2B5EF4-FFF2-40B4-BE49-F238E27FC236}">
                <a16:creationId xmlns:a16="http://schemas.microsoft.com/office/drawing/2014/main" id="{EA5C2BE9-57FA-4202-97ED-A00A5AFD068E}"/>
              </a:ext>
            </a:extLst>
          </p:cNvPr>
          <p:cNvPicPr>
            <a:picLocks noChangeAspect="1"/>
          </p:cNvPicPr>
          <p:nvPr/>
        </p:nvPicPr>
        <p:blipFill>
          <a:blip r:embed="rId2"/>
          <a:stretch>
            <a:fillRect/>
          </a:stretch>
        </p:blipFill>
        <p:spPr>
          <a:xfrm>
            <a:off x="7109139" y="1087342"/>
            <a:ext cx="4667084" cy="3226521"/>
          </a:xfrm>
          <a:prstGeom prst="rect">
            <a:avLst/>
          </a:prstGeom>
        </p:spPr>
      </p:pic>
      <p:sp>
        <p:nvSpPr>
          <p:cNvPr id="10" name="Metin kutusu 9">
            <a:extLst>
              <a:ext uri="{FF2B5EF4-FFF2-40B4-BE49-F238E27FC236}">
                <a16:creationId xmlns:a16="http://schemas.microsoft.com/office/drawing/2014/main" id="{DA1C592D-E9FB-4099-9FF2-ABB87539AC99}"/>
              </a:ext>
            </a:extLst>
          </p:cNvPr>
          <p:cNvSpPr txBox="1"/>
          <p:nvPr/>
        </p:nvSpPr>
        <p:spPr>
          <a:xfrm>
            <a:off x="160417" y="4654976"/>
            <a:ext cx="11615806" cy="1569660"/>
          </a:xfrm>
          <a:prstGeom prst="rect">
            <a:avLst/>
          </a:prstGeom>
          <a:noFill/>
        </p:spPr>
        <p:txBody>
          <a:bodyPr wrap="square">
            <a:spAutoFit/>
          </a:bodyPr>
          <a:lstStyle/>
          <a:p>
            <a:pPr algn="l"/>
            <a:r>
              <a:rPr lang="tr-TR" sz="2400" b="0" i="0" u="none" strike="noStrike" baseline="0" dirty="0"/>
              <a:t>ifadeye yer vermektedirler. Gerçeğe uygun olup olmadığı sorgulanmadan kullanılan kalıp yargılar, üzerinde konuşulan veya tartışılan konu hakkında kısa yoldan bilgi edinilmesini ve kişisel bir görüş oluşturulmasını hedefleyen ifadelerdir. Mantıksal açıdan kuşku ile karşılanmaları gerektiği hâlde genellikle kabul edildikleri görülmektedir.</a:t>
            </a:r>
            <a:endParaRPr lang="tr-TR" sz="2400" dirty="0"/>
          </a:p>
        </p:txBody>
      </p:sp>
    </p:spTree>
    <p:extLst>
      <p:ext uri="{BB962C8B-B14F-4D97-AF65-F5344CB8AC3E}">
        <p14:creationId xmlns:p14="http://schemas.microsoft.com/office/powerpoint/2010/main" val="32489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sp>
        <p:nvSpPr>
          <p:cNvPr id="9" name="Metin kutusu 8">
            <a:extLst>
              <a:ext uri="{FF2B5EF4-FFF2-40B4-BE49-F238E27FC236}">
                <a16:creationId xmlns:a16="http://schemas.microsoft.com/office/drawing/2014/main" id="{14AC0F51-FF14-4208-9D59-7BA5D0EBD190}"/>
              </a:ext>
            </a:extLst>
          </p:cNvPr>
          <p:cNvSpPr txBox="1"/>
          <p:nvPr/>
        </p:nvSpPr>
        <p:spPr>
          <a:xfrm>
            <a:off x="160417" y="1036749"/>
            <a:ext cx="6794175" cy="3416320"/>
          </a:xfrm>
          <a:prstGeom prst="rect">
            <a:avLst/>
          </a:prstGeom>
          <a:noFill/>
        </p:spPr>
        <p:txBody>
          <a:bodyPr wrap="square">
            <a:spAutoFit/>
          </a:bodyPr>
          <a:lstStyle/>
          <a:p>
            <a:pPr algn="l"/>
            <a:r>
              <a:rPr lang="tr-TR" sz="2400" b="0" i="0" u="none" strike="noStrike" baseline="0" dirty="0"/>
              <a:t>Örneğin B ülkesine hiç gitmemiş veya o ülke halkını hiç tanışmamış </a:t>
            </a:r>
            <a:r>
              <a:rPr lang="es-ES" sz="2400" b="0" i="0" u="none" strike="noStrike" baseline="0" dirty="0"/>
              <a:t>olan birinin “Onlar ya topçu olur ya dansçı.”</a:t>
            </a:r>
            <a:r>
              <a:rPr lang="tr-TR" sz="2400" b="0" i="0" u="none" strike="noStrike" baseline="0" dirty="0"/>
              <a:t> demesi, gerçek dünyadaki durumu dikkate almadan O ülke halkıyla ilgili bir görüşe sahip olmayı</a:t>
            </a:r>
          </a:p>
          <a:p>
            <a:pPr algn="l"/>
            <a:r>
              <a:rPr lang="tr-TR" sz="2400" b="0" i="0" u="none" strike="noStrike" baseline="0" dirty="0"/>
              <a:t>amaçlamaktadır. Bu yönüyle kalıp yargılar, toplumda yaygın olan peşin hükümleri kuvvetlendirir,</a:t>
            </a:r>
          </a:p>
          <a:p>
            <a:pPr algn="l"/>
            <a:r>
              <a:rPr lang="tr-TR" sz="2400" b="0" i="0" u="none" strike="noStrike" baseline="0" dirty="0"/>
              <a:t>gerçeğe aykırı durumları gerçekmiş gibi gösterebilir. Çoğunlukla kulaktan dolma, genel bilgiler içeren</a:t>
            </a:r>
          </a:p>
          <a:p>
            <a:pPr algn="l"/>
            <a:r>
              <a:rPr lang="tr-TR" sz="2400" b="0" i="0" u="none" strike="noStrike" baseline="0" dirty="0"/>
              <a:t>kalıp yargılar, toplumsal yaşama, gelenek ve</a:t>
            </a:r>
            <a:endParaRPr lang="tr-TR" sz="4800" dirty="0"/>
          </a:p>
        </p:txBody>
      </p:sp>
      <p:pic>
        <p:nvPicPr>
          <p:cNvPr id="4" name="Resim 3">
            <a:extLst>
              <a:ext uri="{FF2B5EF4-FFF2-40B4-BE49-F238E27FC236}">
                <a16:creationId xmlns:a16="http://schemas.microsoft.com/office/drawing/2014/main" id="{EA5C2BE9-57FA-4202-97ED-A00A5AFD068E}"/>
              </a:ext>
            </a:extLst>
          </p:cNvPr>
          <p:cNvPicPr>
            <a:picLocks noChangeAspect="1"/>
          </p:cNvPicPr>
          <p:nvPr/>
        </p:nvPicPr>
        <p:blipFill>
          <a:blip r:embed="rId2"/>
          <a:stretch>
            <a:fillRect/>
          </a:stretch>
        </p:blipFill>
        <p:spPr>
          <a:xfrm>
            <a:off x="7109139" y="1087342"/>
            <a:ext cx="4667084" cy="3226521"/>
          </a:xfrm>
          <a:prstGeom prst="rect">
            <a:avLst/>
          </a:prstGeom>
        </p:spPr>
      </p:pic>
      <p:sp>
        <p:nvSpPr>
          <p:cNvPr id="7" name="Metin kutusu 6">
            <a:extLst>
              <a:ext uri="{FF2B5EF4-FFF2-40B4-BE49-F238E27FC236}">
                <a16:creationId xmlns:a16="http://schemas.microsoft.com/office/drawing/2014/main" id="{46ADE35A-8B72-4EA8-9112-A17A0453DAE6}"/>
              </a:ext>
            </a:extLst>
          </p:cNvPr>
          <p:cNvSpPr txBox="1"/>
          <p:nvPr/>
        </p:nvSpPr>
        <p:spPr>
          <a:xfrm>
            <a:off x="160417" y="4380533"/>
            <a:ext cx="11615806" cy="2308324"/>
          </a:xfrm>
          <a:prstGeom prst="rect">
            <a:avLst/>
          </a:prstGeom>
          <a:noFill/>
        </p:spPr>
        <p:txBody>
          <a:bodyPr wrap="square">
            <a:spAutoFit/>
          </a:bodyPr>
          <a:lstStyle/>
          <a:p>
            <a:r>
              <a:rPr lang="tr-TR" sz="2400" b="0" i="0" u="none" strike="noStrike" baseline="0" dirty="0"/>
              <a:t>göreneklere ya da kişisel eğilimlere dayalı olarak meydana gelir ve pek sorgulanmadan konuşma yoluyla hızlı bir biçimde yayılır ve davranışa dönüşür. Bu davranış da genellikle ayrımcılık şeklinde olur. Bu özelliklerinden ötürü sözlü kültürün bir parçası olarak ele alınsalar da yazılı kaynaklarda bunlarla sıkça karşılaşılmaktadır. Kalıp yargılar, genellikle beğenilip beğenilmeyeceğiyle pek ilgilenmeden başka insanlar veya kültürler hakkında olumlu ya da olumsuz bir niteleme bildirir.</a:t>
            </a:r>
            <a:endParaRPr lang="tr-TR" sz="2400" dirty="0"/>
          </a:p>
        </p:txBody>
      </p:sp>
    </p:spTree>
    <p:extLst>
      <p:ext uri="{BB962C8B-B14F-4D97-AF65-F5344CB8AC3E}">
        <p14:creationId xmlns:p14="http://schemas.microsoft.com/office/powerpoint/2010/main" val="38777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pic>
        <p:nvPicPr>
          <p:cNvPr id="3" name="Resim 2">
            <a:extLst>
              <a:ext uri="{FF2B5EF4-FFF2-40B4-BE49-F238E27FC236}">
                <a16:creationId xmlns:a16="http://schemas.microsoft.com/office/drawing/2014/main" id="{72D5E73F-0CF0-4501-8A42-D3D87850703E}"/>
              </a:ext>
            </a:extLst>
          </p:cNvPr>
          <p:cNvPicPr>
            <a:picLocks noChangeAspect="1"/>
          </p:cNvPicPr>
          <p:nvPr/>
        </p:nvPicPr>
        <p:blipFill>
          <a:blip r:embed="rId2"/>
          <a:stretch>
            <a:fillRect/>
          </a:stretch>
        </p:blipFill>
        <p:spPr>
          <a:xfrm>
            <a:off x="7111333" y="1153468"/>
            <a:ext cx="4769381" cy="2735144"/>
          </a:xfrm>
          <a:prstGeom prst="rect">
            <a:avLst/>
          </a:prstGeom>
        </p:spPr>
      </p:pic>
      <p:sp>
        <p:nvSpPr>
          <p:cNvPr id="10" name="Metin kutusu 9">
            <a:extLst>
              <a:ext uri="{FF2B5EF4-FFF2-40B4-BE49-F238E27FC236}">
                <a16:creationId xmlns:a16="http://schemas.microsoft.com/office/drawing/2014/main" id="{19576946-2A0B-44DC-B7B8-79AD9EB0B6F8}"/>
              </a:ext>
            </a:extLst>
          </p:cNvPr>
          <p:cNvSpPr txBox="1"/>
          <p:nvPr/>
        </p:nvSpPr>
        <p:spPr>
          <a:xfrm>
            <a:off x="311285" y="1202310"/>
            <a:ext cx="6218303" cy="3416320"/>
          </a:xfrm>
          <a:prstGeom prst="rect">
            <a:avLst/>
          </a:prstGeom>
          <a:noFill/>
        </p:spPr>
        <p:txBody>
          <a:bodyPr wrap="square">
            <a:spAutoFit/>
          </a:bodyPr>
          <a:lstStyle/>
          <a:p>
            <a:pPr algn="l"/>
            <a:r>
              <a:rPr lang="tr-TR" sz="2400" b="0" i="0" u="none" strike="noStrike" baseline="0" dirty="0"/>
              <a:t>Örneğin, ‘Uzakdoğulular sempatiktir.’ kalıp yargısı olumluluk içerir. ‘C ülkesinde yaşayanlar duygularını belli etmezler.’ kalıp yargısı olumsuzluk içerir. Buradan kalıp yargıların genelleştirme veya özelleştirme yöntemleriyle</a:t>
            </a:r>
          </a:p>
          <a:p>
            <a:pPr algn="l"/>
            <a:r>
              <a:rPr lang="tr-TR" sz="2400" b="0" i="0" u="none" strike="noStrike" baseline="0" dirty="0"/>
              <a:t>oluşturuldukları sonucuna ulaşılabilir. Birkaç sempatik C ülkeli arkadaşı bulunan bir kişinin bütün C ülkesinde yaşayanları sempatik olarak nitelemesi, genelleştirmeyle oluşmuş bir kalıp</a:t>
            </a:r>
            <a:endParaRPr lang="tr-TR" sz="2400" dirty="0"/>
          </a:p>
        </p:txBody>
      </p:sp>
      <p:sp>
        <p:nvSpPr>
          <p:cNvPr id="11" name="Metin kutusu 10">
            <a:extLst>
              <a:ext uri="{FF2B5EF4-FFF2-40B4-BE49-F238E27FC236}">
                <a16:creationId xmlns:a16="http://schemas.microsoft.com/office/drawing/2014/main" id="{D86D6CA9-B89C-4CA9-880D-66E72521B3D1}"/>
              </a:ext>
            </a:extLst>
          </p:cNvPr>
          <p:cNvSpPr txBox="1"/>
          <p:nvPr/>
        </p:nvSpPr>
        <p:spPr>
          <a:xfrm>
            <a:off x="311285" y="4501528"/>
            <a:ext cx="11511521" cy="2308324"/>
          </a:xfrm>
          <a:prstGeom prst="rect">
            <a:avLst/>
          </a:prstGeom>
          <a:noFill/>
        </p:spPr>
        <p:txBody>
          <a:bodyPr wrap="square">
            <a:spAutoFit/>
          </a:bodyPr>
          <a:lstStyle/>
          <a:p>
            <a:pPr algn="l"/>
            <a:r>
              <a:rPr lang="tr-TR" sz="2400" b="0" i="0" u="none" strike="noStrike" baseline="0" dirty="0"/>
              <a:t>yargıdır. İkinci yol olan özelleştirme ile bir kültür, grup hakkında sahip olunan düşünce kişiye uygulanır. Bununla birlikte milletlerin, kültürlerin kalıp yargılarla anılmaları yaygın bir davranıştır. Örneğin, genel olarak Türklere göre D ülkesinin halkı disiplinli, E ülkesinin halkı zarif, F ülkesinin halkı mesafeli, G ülkesinde yaşayanlar duygularını belli etmezler. </a:t>
            </a:r>
            <a:r>
              <a:rPr lang="tr-TR" sz="2400" b="0" i="0" u="none" strike="noStrike" baseline="0" dirty="0">
                <a:latin typeface="CaslonPro-Regular"/>
              </a:rPr>
              <a:t>Bu tür</a:t>
            </a:r>
          </a:p>
          <a:p>
            <a:pPr algn="l"/>
            <a:r>
              <a:rPr lang="tr-TR" sz="2400" b="0" i="0" u="none" strike="noStrike" baseline="0" dirty="0">
                <a:latin typeface="CaslonPro-Regular"/>
              </a:rPr>
              <a:t>kalıp yargılar genellikle toplumlar arasındaki tarihsel, ekonomik, askerî ve sosyal ilişkilere, geleneklere, dinî inançlara bağlı olarak ortaya çıkmaktadır.</a:t>
            </a:r>
            <a:endParaRPr lang="tr-TR" sz="3200" dirty="0"/>
          </a:p>
        </p:txBody>
      </p:sp>
    </p:spTree>
    <p:extLst>
      <p:ext uri="{BB962C8B-B14F-4D97-AF65-F5344CB8AC3E}">
        <p14:creationId xmlns:p14="http://schemas.microsoft.com/office/powerpoint/2010/main" val="1175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06AD42B-1164-40DF-A101-791FCFD18FA5}"/>
              </a:ext>
            </a:extLst>
          </p:cNvPr>
          <p:cNvSpPr/>
          <p:nvPr/>
        </p:nvSpPr>
        <p:spPr>
          <a:xfrm>
            <a:off x="0" y="0"/>
            <a:ext cx="12192000" cy="62462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BİZ KONUKSEVER BİR MİLLETİZ</a:t>
            </a:r>
          </a:p>
        </p:txBody>
      </p:sp>
      <p:pic>
        <p:nvPicPr>
          <p:cNvPr id="3" name="Resim 2">
            <a:extLst>
              <a:ext uri="{FF2B5EF4-FFF2-40B4-BE49-F238E27FC236}">
                <a16:creationId xmlns:a16="http://schemas.microsoft.com/office/drawing/2014/main" id="{39EDEAD5-DCC9-4B0C-9C70-4AED31362D60}"/>
              </a:ext>
            </a:extLst>
          </p:cNvPr>
          <p:cNvPicPr>
            <a:picLocks noChangeAspect="1"/>
          </p:cNvPicPr>
          <p:nvPr/>
        </p:nvPicPr>
        <p:blipFill>
          <a:blip r:embed="rId2"/>
          <a:stretch>
            <a:fillRect/>
          </a:stretch>
        </p:blipFill>
        <p:spPr>
          <a:xfrm>
            <a:off x="6715078" y="1116277"/>
            <a:ext cx="5197719" cy="3578072"/>
          </a:xfrm>
          <a:prstGeom prst="rect">
            <a:avLst/>
          </a:prstGeom>
        </p:spPr>
      </p:pic>
      <p:sp>
        <p:nvSpPr>
          <p:cNvPr id="6" name="Metin kutusu 5">
            <a:extLst>
              <a:ext uri="{FF2B5EF4-FFF2-40B4-BE49-F238E27FC236}">
                <a16:creationId xmlns:a16="http://schemas.microsoft.com/office/drawing/2014/main" id="{1999033E-5962-46DE-A3B7-E07A2DEE07C6}"/>
              </a:ext>
            </a:extLst>
          </p:cNvPr>
          <p:cNvSpPr txBox="1"/>
          <p:nvPr/>
        </p:nvSpPr>
        <p:spPr>
          <a:xfrm>
            <a:off x="279201" y="1116277"/>
            <a:ext cx="6334099" cy="4154984"/>
          </a:xfrm>
          <a:prstGeom prst="rect">
            <a:avLst/>
          </a:prstGeom>
          <a:noFill/>
        </p:spPr>
        <p:txBody>
          <a:bodyPr wrap="square">
            <a:spAutoFit/>
          </a:bodyPr>
          <a:lstStyle/>
          <a:p>
            <a:pPr algn="l"/>
            <a:r>
              <a:rPr lang="tr-TR" sz="2400" b="0" i="0" u="none" strike="noStrike" baseline="0" dirty="0"/>
              <a:t>Kalıp yargılar ilgili olduğu toplum hakkında bir bilgi verirken o toplumun bütün insanlarını tanımlamaktan uzaktır. Kalıp yargılar aslında insanların bir grup, sosyal sınıf, toplum ya da ulus hakkında sahip olduğu temelsiz, </a:t>
            </a:r>
            <a:r>
              <a:rPr lang="tr-TR" sz="2400" b="0" i="0" u="none" strike="noStrike" baseline="0" dirty="0" err="1"/>
              <a:t>genellenmiş</a:t>
            </a:r>
            <a:r>
              <a:rPr lang="tr-TR" sz="2400" b="0" i="0" u="none" strike="noStrike" baseline="0" dirty="0"/>
              <a:t> inançlar ya da fikirlerdir. </a:t>
            </a:r>
            <a:br>
              <a:rPr lang="tr-TR" sz="2400" b="0" i="0" u="none" strike="noStrike" baseline="0" dirty="0"/>
            </a:br>
            <a:br>
              <a:rPr lang="tr-TR" sz="2400" b="0" i="0" u="none" strike="noStrike" baseline="0" dirty="0"/>
            </a:br>
            <a:r>
              <a:rPr lang="tr-TR" sz="2400" b="0" i="0" u="none" strike="noStrike" baseline="0" dirty="0"/>
              <a:t>Kalıp yargıların başlıca özellikleri şunlardır:</a:t>
            </a:r>
            <a:br>
              <a:rPr lang="tr-TR" sz="2400" b="0" i="0" u="none" strike="noStrike" baseline="0" dirty="0"/>
            </a:br>
            <a:endParaRPr lang="tr-TR" sz="2400" b="0" i="0" u="none" strike="noStrike" baseline="0" dirty="0"/>
          </a:p>
          <a:p>
            <a:pPr marL="342900" indent="-342900" algn="l">
              <a:buFont typeface="Wingdings" panose="05000000000000000000" pitchFamily="2" charset="2"/>
              <a:buChar char="Ø"/>
            </a:pPr>
            <a:r>
              <a:rPr lang="tr-TR" sz="2400" b="0" i="0" u="none" strike="noStrike" baseline="0" dirty="0"/>
              <a:t>Bir kültürün tüm mensupları tarafından paylaşıldığı varsayılan özellikleri içine alır.</a:t>
            </a:r>
          </a:p>
        </p:txBody>
      </p:sp>
      <p:sp>
        <p:nvSpPr>
          <p:cNvPr id="9" name="Metin kutusu 8">
            <a:extLst>
              <a:ext uri="{FF2B5EF4-FFF2-40B4-BE49-F238E27FC236}">
                <a16:creationId xmlns:a16="http://schemas.microsoft.com/office/drawing/2014/main" id="{5C44422E-2C84-4E82-BCA9-95AF946E4AFF}"/>
              </a:ext>
            </a:extLst>
          </p:cNvPr>
          <p:cNvSpPr txBox="1"/>
          <p:nvPr/>
        </p:nvSpPr>
        <p:spPr>
          <a:xfrm>
            <a:off x="279201" y="5186001"/>
            <a:ext cx="11839819" cy="1200329"/>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Bu özellikler sayesinde insanlar belirli kategorilere konulur.</a:t>
            </a:r>
          </a:p>
          <a:p>
            <a:pPr marL="342900" indent="-342900" algn="l">
              <a:buFont typeface="Wingdings" panose="05000000000000000000" pitchFamily="2" charset="2"/>
              <a:buChar char="Ø"/>
            </a:pPr>
            <a:r>
              <a:rPr lang="tr-TR" sz="2400" b="0" i="0" u="none" strike="noStrike" baseline="0" dirty="0"/>
              <a:t>Bu kategorilere dâhil edilen insanların yeteneklerine, kişilik özelliklerine, niteliklerine ve davranışlarına ilişkin beklentiler içerir.</a:t>
            </a:r>
            <a:endParaRPr lang="tr-TR" sz="3200" dirty="0"/>
          </a:p>
        </p:txBody>
      </p:sp>
    </p:spTree>
    <p:extLst>
      <p:ext uri="{BB962C8B-B14F-4D97-AF65-F5344CB8AC3E}">
        <p14:creationId xmlns:p14="http://schemas.microsoft.com/office/powerpoint/2010/main" val="117344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5436</TotalTime>
  <Words>1392</Words>
  <Application>Microsoft Office PowerPoint</Application>
  <PresentationFormat>Geniş ekran</PresentationFormat>
  <Paragraphs>65</Paragraphs>
  <Slides>15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vt:i4>
      </vt:variant>
    </vt:vector>
  </HeadingPairs>
  <TitlesOfParts>
    <vt:vector size="24"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174</cp:revision>
  <dcterms:created xsi:type="dcterms:W3CDTF">2021-09-28T19:59:59Z</dcterms:created>
  <dcterms:modified xsi:type="dcterms:W3CDTF">2022-04-30T11:29:27Z</dcterms:modified>
</cp:coreProperties>
</file>