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408" r:id="rId3"/>
    <p:sldId id="409" r:id="rId4"/>
    <p:sldId id="422" r:id="rId5"/>
    <p:sldId id="423" r:id="rId6"/>
    <p:sldId id="424" r:id="rId7"/>
    <p:sldId id="425" r:id="rId8"/>
    <p:sldId id="426" r:id="rId9"/>
    <p:sldId id="427" r:id="rId10"/>
    <p:sldId id="431" r:id="rId11"/>
    <p:sldId id="421" r:id="rId12"/>
    <p:sldId id="404" r:id="rId13"/>
    <p:sldId id="340"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E9FF"/>
    <a:srgbClr val="FFCCFF"/>
    <a:srgbClr val="9954CC"/>
    <a:srgbClr val="BDEEFF"/>
    <a:srgbClr val="FFD357"/>
    <a:srgbClr val="FFC111"/>
    <a:srgbClr val="CCFFCC"/>
    <a:srgbClr val="FFCC99"/>
    <a:srgbClr val="FF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5" autoAdjust="0"/>
    <p:restoredTop sz="93080" autoAdjust="0"/>
  </p:normalViewPr>
  <p:slideViewPr>
    <p:cSldViewPr snapToGrid="0">
      <p:cViewPr varScale="1">
        <p:scale>
          <a:sx n="73" d="100"/>
          <a:sy n="73" d="100"/>
        </p:scale>
        <p:origin x="333"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30.06.2022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598868" y="3296852"/>
            <a:ext cx="10966360" cy="646331"/>
          </a:xfrm>
          <a:prstGeom prst="rect">
            <a:avLst/>
          </a:prstGeom>
          <a:noFill/>
        </p:spPr>
        <p:txBody>
          <a:bodyPr wrap="square">
            <a:spAutoFit/>
          </a:bodyPr>
          <a:lstStyle/>
          <a:p>
            <a:pPr algn="ctr"/>
            <a:r>
              <a:rPr lang="tr-TR" sz="3600" b="1" dirty="0">
                <a:solidFill>
                  <a:srgbClr val="C00000"/>
                </a:solidFill>
              </a:rPr>
              <a:t>DAHA FAZLA DEMOKRASİ</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651E0F4-E818-464D-8D64-93384A8AB4EA}"/>
              </a:ext>
            </a:extLst>
          </p:cNvPr>
          <p:cNvSpPr/>
          <p:nvPr/>
        </p:nvSpPr>
        <p:spPr>
          <a:xfrm>
            <a:off x="0" y="0"/>
            <a:ext cx="12192000" cy="624625"/>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DAHA FAZLA DEMOKRASİ</a:t>
            </a:r>
          </a:p>
        </p:txBody>
      </p:sp>
      <p:sp>
        <p:nvSpPr>
          <p:cNvPr id="4" name="Metin kutusu 3">
            <a:extLst>
              <a:ext uri="{FF2B5EF4-FFF2-40B4-BE49-F238E27FC236}">
                <a16:creationId xmlns:a16="http://schemas.microsoft.com/office/drawing/2014/main" id="{B3EFE399-5F39-4E17-8461-6278ED9AB02E}"/>
              </a:ext>
            </a:extLst>
          </p:cNvPr>
          <p:cNvSpPr txBox="1"/>
          <p:nvPr/>
        </p:nvSpPr>
        <p:spPr>
          <a:xfrm>
            <a:off x="228600" y="1033138"/>
            <a:ext cx="9757954" cy="461665"/>
          </a:xfrm>
          <a:prstGeom prst="rect">
            <a:avLst/>
          </a:prstGeom>
          <a:noFill/>
        </p:spPr>
        <p:txBody>
          <a:bodyPr wrap="square">
            <a:spAutoFit/>
          </a:bodyPr>
          <a:lstStyle/>
          <a:p>
            <a:r>
              <a:rPr lang="tr-TR" sz="2400" b="1" i="0" u="none" strike="noStrike" baseline="0" dirty="0"/>
              <a:t>Ailenizdeki demokratik uygulamalar ile ilgili aşağıdaki soruları cevaplayınız.</a:t>
            </a:r>
            <a:endParaRPr lang="tr-TR" sz="2400" b="1" dirty="0"/>
          </a:p>
        </p:txBody>
      </p:sp>
      <p:sp>
        <p:nvSpPr>
          <p:cNvPr id="5" name="Metin kutusu 4">
            <a:extLst>
              <a:ext uri="{FF2B5EF4-FFF2-40B4-BE49-F238E27FC236}">
                <a16:creationId xmlns:a16="http://schemas.microsoft.com/office/drawing/2014/main" id="{4A085EB8-5B2A-43AF-B521-A89EBD0A33CC}"/>
              </a:ext>
            </a:extLst>
          </p:cNvPr>
          <p:cNvSpPr txBox="1"/>
          <p:nvPr/>
        </p:nvSpPr>
        <p:spPr>
          <a:xfrm>
            <a:off x="228601" y="2049919"/>
            <a:ext cx="11834949" cy="461665"/>
          </a:xfrm>
          <a:prstGeom prst="rect">
            <a:avLst/>
          </a:prstGeom>
          <a:noFill/>
        </p:spPr>
        <p:txBody>
          <a:bodyPr wrap="square">
            <a:spAutoFit/>
          </a:bodyPr>
          <a:lstStyle/>
          <a:p>
            <a:r>
              <a:rPr lang="tr-TR" sz="2400" b="1" i="0" u="none" strike="noStrike" baseline="0" dirty="0">
                <a:solidFill>
                  <a:srgbClr val="0070C0"/>
                </a:solidFill>
              </a:rPr>
              <a:t>1. </a:t>
            </a:r>
            <a:r>
              <a:rPr lang="tr-TR" sz="2400" b="0" i="0" u="none" strike="noStrike" baseline="0" dirty="0"/>
              <a:t>Ailenizde hangi kararların sizin de görüşlerinize başvurularak alınmasını istersiniz? Neden?</a:t>
            </a:r>
            <a:endParaRPr lang="tr-TR" sz="3200" dirty="0"/>
          </a:p>
        </p:txBody>
      </p:sp>
      <p:sp>
        <p:nvSpPr>
          <p:cNvPr id="6" name="Metin kutusu 5">
            <a:extLst>
              <a:ext uri="{FF2B5EF4-FFF2-40B4-BE49-F238E27FC236}">
                <a16:creationId xmlns:a16="http://schemas.microsoft.com/office/drawing/2014/main" id="{654BA30E-1784-4F90-BD3F-3AC2940B00BE}"/>
              </a:ext>
            </a:extLst>
          </p:cNvPr>
          <p:cNvSpPr txBox="1"/>
          <p:nvPr/>
        </p:nvSpPr>
        <p:spPr>
          <a:xfrm>
            <a:off x="228601" y="3150930"/>
            <a:ext cx="11834949" cy="830997"/>
          </a:xfrm>
          <a:prstGeom prst="rect">
            <a:avLst/>
          </a:prstGeom>
          <a:noFill/>
        </p:spPr>
        <p:txBody>
          <a:bodyPr wrap="square">
            <a:spAutoFit/>
          </a:bodyPr>
          <a:lstStyle/>
          <a:p>
            <a:r>
              <a:rPr lang="tr-TR" sz="2400" b="1" i="0" u="none" strike="noStrike" baseline="0" dirty="0">
                <a:solidFill>
                  <a:srgbClr val="0070C0"/>
                </a:solidFill>
              </a:rPr>
              <a:t>2. </a:t>
            </a:r>
            <a:r>
              <a:rPr lang="tr-TR" sz="2400" b="0" i="0" u="none" strike="noStrike" baseline="0" dirty="0"/>
              <a:t>Aile içinde sizi de ilgilendiren konularda görüşünüzün alınmaması demokratik bir uygulama mıdır? Neden?</a:t>
            </a:r>
            <a:endParaRPr lang="tr-TR" sz="4000" dirty="0"/>
          </a:p>
        </p:txBody>
      </p:sp>
      <p:sp>
        <p:nvSpPr>
          <p:cNvPr id="8" name="Metin kutusu 7">
            <a:extLst>
              <a:ext uri="{FF2B5EF4-FFF2-40B4-BE49-F238E27FC236}">
                <a16:creationId xmlns:a16="http://schemas.microsoft.com/office/drawing/2014/main" id="{58BA3525-5E98-4FE7-A208-6D50BDDBD779}"/>
              </a:ext>
            </a:extLst>
          </p:cNvPr>
          <p:cNvSpPr txBox="1"/>
          <p:nvPr/>
        </p:nvSpPr>
        <p:spPr>
          <a:xfrm>
            <a:off x="228600" y="4621273"/>
            <a:ext cx="11567161" cy="461665"/>
          </a:xfrm>
          <a:prstGeom prst="rect">
            <a:avLst/>
          </a:prstGeom>
          <a:noFill/>
        </p:spPr>
        <p:txBody>
          <a:bodyPr wrap="square">
            <a:spAutoFit/>
          </a:bodyPr>
          <a:lstStyle/>
          <a:p>
            <a:r>
              <a:rPr lang="tr-TR" sz="2400" b="1" i="0" u="none" strike="noStrike" baseline="0" dirty="0">
                <a:solidFill>
                  <a:srgbClr val="0070C0"/>
                </a:solidFill>
              </a:rPr>
              <a:t>3. </a:t>
            </a:r>
            <a:r>
              <a:rPr lang="tr-TR" sz="2400" b="0" i="0" u="none" strike="noStrike" baseline="0" dirty="0"/>
              <a:t>Kendinizi çoğu meselede demokratik davranan birisi olarak tanımlayabilir misiniz? Neden?</a:t>
            </a:r>
            <a:endParaRPr lang="tr-TR" sz="2400" dirty="0"/>
          </a:p>
        </p:txBody>
      </p:sp>
      <p:sp>
        <p:nvSpPr>
          <p:cNvPr id="10" name="Metin kutusu 9">
            <a:extLst>
              <a:ext uri="{FF2B5EF4-FFF2-40B4-BE49-F238E27FC236}">
                <a16:creationId xmlns:a16="http://schemas.microsoft.com/office/drawing/2014/main" id="{F6D947EF-05B0-4798-9C19-6F6C6B0B03A9}"/>
              </a:ext>
            </a:extLst>
          </p:cNvPr>
          <p:cNvSpPr txBox="1"/>
          <p:nvPr/>
        </p:nvSpPr>
        <p:spPr>
          <a:xfrm>
            <a:off x="228600" y="5722284"/>
            <a:ext cx="11567161" cy="461665"/>
          </a:xfrm>
          <a:prstGeom prst="rect">
            <a:avLst/>
          </a:prstGeom>
          <a:noFill/>
        </p:spPr>
        <p:txBody>
          <a:bodyPr wrap="square">
            <a:spAutoFit/>
          </a:bodyPr>
          <a:lstStyle/>
          <a:p>
            <a:r>
              <a:rPr lang="tr-TR" sz="2400" b="1" i="0" u="none" strike="noStrike" baseline="0" dirty="0">
                <a:solidFill>
                  <a:srgbClr val="0070C0"/>
                </a:solidFill>
              </a:rPr>
              <a:t>4. </a:t>
            </a:r>
            <a:r>
              <a:rPr lang="tr-TR" sz="2400" b="0" i="0" u="none" strike="noStrike" baseline="0" dirty="0"/>
              <a:t>Aile içinde demokratik ilkelere önem vermek ve bunlara uymak önemli midir? Neden?</a:t>
            </a:r>
            <a:endParaRPr lang="tr-TR" sz="2400" dirty="0"/>
          </a:p>
        </p:txBody>
      </p:sp>
    </p:spTree>
    <p:extLst>
      <p:ext uri="{BB962C8B-B14F-4D97-AF65-F5344CB8AC3E}">
        <p14:creationId xmlns:p14="http://schemas.microsoft.com/office/powerpoint/2010/main" val="178742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491CF7-8B2D-4550-9918-2F91BCC68B7F}"/>
              </a:ext>
            </a:extLst>
          </p:cNvPr>
          <p:cNvSpPr txBox="1"/>
          <p:nvPr/>
        </p:nvSpPr>
        <p:spPr>
          <a:xfrm>
            <a:off x="230778" y="803578"/>
            <a:ext cx="7110857" cy="584775"/>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Daha Fazla Demokrasi </a:t>
            </a:r>
            <a:r>
              <a:rPr lang="tr-TR" sz="3200" b="1" dirty="0">
                <a:solidFill>
                  <a:srgbClr val="FF0000"/>
                </a:solidFill>
                <a:latin typeface="Arial Black" panose="020B0A04020102020204" pitchFamily="34" charset="0"/>
              </a:rPr>
              <a:t>Konu Özeti</a:t>
            </a:r>
            <a:endParaRPr lang="tr-TR" sz="2800" b="1" dirty="0">
              <a:solidFill>
                <a:srgbClr val="FF0000"/>
              </a:solidFill>
              <a:latin typeface="Arial Black" panose="020B0A04020102020204" pitchFamily="34" charset="0"/>
            </a:endParaRPr>
          </a:p>
        </p:txBody>
      </p:sp>
      <p:sp>
        <p:nvSpPr>
          <p:cNvPr id="9" name="Metin kutusu 8">
            <a:extLst>
              <a:ext uri="{FF2B5EF4-FFF2-40B4-BE49-F238E27FC236}">
                <a16:creationId xmlns:a16="http://schemas.microsoft.com/office/drawing/2014/main" id="{F49302D7-047D-4E97-B585-B0E658F0765A}"/>
              </a:ext>
            </a:extLst>
          </p:cNvPr>
          <p:cNvSpPr txBox="1"/>
          <p:nvPr/>
        </p:nvSpPr>
        <p:spPr>
          <a:xfrm>
            <a:off x="298425" y="1567306"/>
            <a:ext cx="10877145"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Demokrasiyi sadece bir ülkenin yönetim biçimiyle alakalı görmemeliyiz. Demokratik</a:t>
            </a:r>
            <a:br>
              <a:rPr lang="tr-TR" sz="2400" dirty="0"/>
            </a:br>
            <a:r>
              <a:rPr lang="tr-TR" sz="2400" dirty="0"/>
              <a:t>anlayışı ve tutumları hayatımıza da uygulayabiliriz. </a:t>
            </a:r>
          </a:p>
        </p:txBody>
      </p:sp>
      <p:sp>
        <p:nvSpPr>
          <p:cNvPr id="7" name="Dikdörtgen 6">
            <a:extLst>
              <a:ext uri="{FF2B5EF4-FFF2-40B4-BE49-F238E27FC236}">
                <a16:creationId xmlns:a16="http://schemas.microsoft.com/office/drawing/2014/main" id="{16A532A4-639B-4982-A85A-B7B2EBA65E1F}"/>
              </a:ext>
            </a:extLst>
          </p:cNvPr>
          <p:cNvSpPr/>
          <p:nvPr/>
        </p:nvSpPr>
        <p:spPr>
          <a:xfrm>
            <a:off x="0" y="0"/>
            <a:ext cx="12192000" cy="624625"/>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DAHA FAZLA DEMOKRASİ</a:t>
            </a:r>
          </a:p>
        </p:txBody>
      </p:sp>
      <p:sp>
        <p:nvSpPr>
          <p:cNvPr id="12" name="Metin kutusu 11">
            <a:extLst>
              <a:ext uri="{FF2B5EF4-FFF2-40B4-BE49-F238E27FC236}">
                <a16:creationId xmlns:a16="http://schemas.microsoft.com/office/drawing/2014/main" id="{701EFCCB-5230-4B7C-AECB-09B336B1985F}"/>
              </a:ext>
            </a:extLst>
          </p:cNvPr>
          <p:cNvSpPr txBox="1"/>
          <p:nvPr/>
        </p:nvSpPr>
        <p:spPr>
          <a:xfrm>
            <a:off x="298424" y="2577256"/>
            <a:ext cx="10668305"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Bir öğretmen öğrencilerin fikirlerine de önem vererek ders esnasında demokratik </a:t>
            </a:r>
            <a:br>
              <a:rPr lang="tr-TR" sz="2400" dirty="0"/>
            </a:br>
            <a:r>
              <a:rPr lang="tr-TR" sz="2400" dirty="0"/>
              <a:t>davranabilir, bir aile demokratik olabilir. </a:t>
            </a:r>
          </a:p>
        </p:txBody>
      </p:sp>
      <p:sp>
        <p:nvSpPr>
          <p:cNvPr id="13" name="Metin kutusu 12">
            <a:extLst>
              <a:ext uri="{FF2B5EF4-FFF2-40B4-BE49-F238E27FC236}">
                <a16:creationId xmlns:a16="http://schemas.microsoft.com/office/drawing/2014/main" id="{A7D12A1A-9276-4323-8385-B91A203E6F0D}"/>
              </a:ext>
            </a:extLst>
          </p:cNvPr>
          <p:cNvSpPr txBox="1"/>
          <p:nvPr/>
        </p:nvSpPr>
        <p:spPr>
          <a:xfrm>
            <a:off x="298423" y="3587206"/>
            <a:ext cx="11390106"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Demokratik bir toplumda insanlar birbirlerinin din, düşünüş, kültür ve siyasi görüşlerine</a:t>
            </a:r>
            <a:br>
              <a:rPr lang="tr-TR" sz="2400" dirty="0"/>
            </a:br>
            <a:r>
              <a:rPr lang="tr-TR" sz="2400" dirty="0"/>
              <a:t>karşı saygılıdır. Herkes fırsat eşitliğine sahiptir.</a:t>
            </a:r>
          </a:p>
        </p:txBody>
      </p:sp>
      <p:sp>
        <p:nvSpPr>
          <p:cNvPr id="14" name="Metin kutusu 13">
            <a:extLst>
              <a:ext uri="{FF2B5EF4-FFF2-40B4-BE49-F238E27FC236}">
                <a16:creationId xmlns:a16="http://schemas.microsoft.com/office/drawing/2014/main" id="{904A48C4-5767-4A27-A445-01B6A9D76B9C}"/>
              </a:ext>
            </a:extLst>
          </p:cNvPr>
          <p:cNvSpPr txBox="1"/>
          <p:nvPr/>
        </p:nvSpPr>
        <p:spPr>
          <a:xfrm>
            <a:off x="298423" y="4597156"/>
            <a:ext cx="11053154"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Bir konuda bir karar alınırken alınacak o karardan etkilenecek olan insanların fikirleri</a:t>
            </a:r>
            <a:br>
              <a:rPr lang="tr-TR" sz="2400" dirty="0"/>
            </a:br>
            <a:r>
              <a:rPr lang="tr-TR" sz="2400" dirty="0"/>
              <a:t>alınır ve en fazla kişi için en çok fayda anlayışı dikkate alınır. Farklı seçim yapan azınlık</a:t>
            </a:r>
            <a:br>
              <a:rPr lang="tr-TR" sz="2400" dirty="0"/>
            </a:br>
            <a:r>
              <a:rPr lang="tr-TR" sz="2400" dirty="0"/>
              <a:t>kesimin de hakları ihlal edilmez.</a:t>
            </a:r>
          </a:p>
        </p:txBody>
      </p:sp>
      <p:sp>
        <p:nvSpPr>
          <p:cNvPr id="15" name="Metin kutusu 14">
            <a:extLst>
              <a:ext uri="{FF2B5EF4-FFF2-40B4-BE49-F238E27FC236}">
                <a16:creationId xmlns:a16="http://schemas.microsoft.com/office/drawing/2014/main" id="{674B8D43-A52C-4885-BCD0-3C9AEBE48C13}"/>
              </a:ext>
            </a:extLst>
          </p:cNvPr>
          <p:cNvSpPr txBox="1"/>
          <p:nvPr/>
        </p:nvSpPr>
        <p:spPr>
          <a:xfrm>
            <a:off x="298423" y="5976438"/>
            <a:ext cx="9772612" cy="461665"/>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Demokratik bir ortamda yaşayan insan kendini güvende ve mutlu hisseder.</a:t>
            </a:r>
          </a:p>
        </p:txBody>
      </p:sp>
    </p:spTree>
    <p:extLst>
      <p:ext uri="{BB962C8B-B14F-4D97-AF65-F5344CB8AC3E}">
        <p14:creationId xmlns:p14="http://schemas.microsoft.com/office/powerpoint/2010/main" val="27027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8" name="Dikdörtgen 7">
            <a:extLst>
              <a:ext uri="{FF2B5EF4-FFF2-40B4-BE49-F238E27FC236}">
                <a16:creationId xmlns:a16="http://schemas.microsoft.com/office/drawing/2014/main" id="{9AA6CEE7-9065-4DB8-B81C-6038E03694DF}"/>
              </a:ext>
            </a:extLst>
          </p:cNvPr>
          <p:cNvSpPr/>
          <p:nvPr/>
        </p:nvSpPr>
        <p:spPr>
          <a:xfrm>
            <a:off x="2078068" y="3297666"/>
            <a:ext cx="2331076" cy="5232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EGEMENLİK</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DAHA FAZLA DEMOKRASİ</a:t>
            </a:r>
          </a:p>
        </p:txBody>
      </p:sp>
      <p:sp>
        <p:nvSpPr>
          <p:cNvPr id="6" name="Dikdörtgen 5">
            <a:extLst>
              <a:ext uri="{FF2B5EF4-FFF2-40B4-BE49-F238E27FC236}">
                <a16:creationId xmlns:a16="http://schemas.microsoft.com/office/drawing/2014/main" id="{65747287-8CF4-4251-A987-AA155DC137BD}"/>
              </a:ext>
            </a:extLst>
          </p:cNvPr>
          <p:cNvSpPr/>
          <p:nvPr/>
        </p:nvSpPr>
        <p:spPr>
          <a:xfrm>
            <a:off x="7847802" y="3297666"/>
            <a:ext cx="2331076" cy="5232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MOBBİNG</a:t>
            </a:r>
          </a:p>
        </p:txBody>
      </p:sp>
      <p:sp>
        <p:nvSpPr>
          <p:cNvPr id="10" name="Dikdörtgen 9">
            <a:extLst>
              <a:ext uri="{FF2B5EF4-FFF2-40B4-BE49-F238E27FC236}">
                <a16:creationId xmlns:a16="http://schemas.microsoft.com/office/drawing/2014/main" id="{FA2AE353-1473-4634-8EE6-25BCB4044336}"/>
              </a:ext>
            </a:extLst>
          </p:cNvPr>
          <p:cNvSpPr/>
          <p:nvPr/>
        </p:nvSpPr>
        <p:spPr>
          <a:xfrm>
            <a:off x="4962935" y="3297666"/>
            <a:ext cx="2331076" cy="5232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ANTİDEMOKRATİK</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ppt_w</p:attrName>
                                        </p:attrNameLst>
                                      </p:cBhvr>
                                      <p:tavLst>
                                        <p:tav tm="0" fmla="#ppt_w*sin(2.5*pi*$)">
                                          <p:val>
                                            <p:fltVal val="0"/>
                                          </p:val>
                                        </p:tav>
                                        <p:tav tm="100000">
                                          <p:val>
                                            <p:fltVal val="1"/>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ppt_w</p:attrName>
                                        </p:attrNameLst>
                                      </p:cBhvr>
                                      <p:tavLst>
                                        <p:tav tm="0" fmla="#ppt_w*sin(2.5*pi*$)">
                                          <p:val>
                                            <p:fltVal val="0"/>
                                          </p:val>
                                        </p:tav>
                                        <p:tav tm="100000">
                                          <p:val>
                                            <p:fltVal val="1"/>
                                          </p:val>
                                        </p:tav>
                                      </p:tavLst>
                                    </p:anim>
                                    <p:anim calcmode="lin" valueType="num">
                                      <p:cBhvr>
                                        <p:cTn id="3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28" grpId="0" animBg="1"/>
      <p:bldP spid="6"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774959"/>
            <a:ext cx="11611346" cy="1200329"/>
          </a:xfrm>
          <a:prstGeom prst="rect">
            <a:avLst/>
          </a:prstGeom>
          <a:noFill/>
        </p:spPr>
        <p:txBody>
          <a:bodyPr wrap="square">
            <a:spAutoFit/>
          </a:bodyPr>
          <a:lstStyle/>
          <a:p>
            <a:r>
              <a:rPr lang="tr-TR" sz="2400" b="1" i="0" dirty="0">
                <a:solidFill>
                  <a:srgbClr val="FF0000"/>
                </a:solidFill>
                <a:effectLst/>
              </a:rPr>
              <a:t>Egemenlik: </a:t>
            </a:r>
            <a:r>
              <a:rPr lang="tr-TR" sz="2400" dirty="0"/>
              <a:t>Bir toprak parçası ya da mekân üzerindeki kural koyma gücü ve hukuk yaratma kuvvetidir. Bu güç siyasi kontrolün dayattığı yasallaşmış bir üst iradeyi ifade etmektedir. Aynı zamanda bir devletin ülkesi ve vatandaşları üzerindeki yetkilerinin tümünü ifade eder.</a:t>
            </a:r>
          </a:p>
        </p:txBody>
      </p:sp>
      <p:sp>
        <p:nvSpPr>
          <p:cNvPr id="10" name="Dikdörtgen 9">
            <a:extLst>
              <a:ext uri="{FF2B5EF4-FFF2-40B4-BE49-F238E27FC236}">
                <a16:creationId xmlns:a16="http://schemas.microsoft.com/office/drawing/2014/main" id="{36D81D36-9AC1-47D8-8A60-51E199CD0D6E}"/>
              </a:ext>
            </a:extLst>
          </p:cNvPr>
          <p:cNvSpPr/>
          <p:nvPr/>
        </p:nvSpPr>
        <p:spPr>
          <a:xfrm>
            <a:off x="0" y="0"/>
            <a:ext cx="12192000" cy="624625"/>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DAHA FAZLA DEMOKRASİ</a:t>
            </a:r>
          </a:p>
        </p:txBody>
      </p:sp>
      <p:sp>
        <p:nvSpPr>
          <p:cNvPr id="11" name="Metin kutusu 10">
            <a:extLst>
              <a:ext uri="{FF2B5EF4-FFF2-40B4-BE49-F238E27FC236}">
                <a16:creationId xmlns:a16="http://schemas.microsoft.com/office/drawing/2014/main" id="{8FE5BD2E-FAEB-4852-8BAD-A770B47C2EE2}"/>
              </a:ext>
            </a:extLst>
          </p:cNvPr>
          <p:cNvSpPr txBox="1"/>
          <p:nvPr/>
        </p:nvSpPr>
        <p:spPr>
          <a:xfrm>
            <a:off x="230778" y="3253238"/>
            <a:ext cx="11611346" cy="461665"/>
          </a:xfrm>
          <a:prstGeom prst="rect">
            <a:avLst/>
          </a:prstGeom>
          <a:noFill/>
        </p:spPr>
        <p:txBody>
          <a:bodyPr wrap="square">
            <a:spAutoFit/>
          </a:bodyPr>
          <a:lstStyle/>
          <a:p>
            <a:r>
              <a:rPr lang="tr-TR" sz="2400" b="1" i="0" dirty="0">
                <a:solidFill>
                  <a:srgbClr val="FF0000"/>
                </a:solidFill>
                <a:effectLst/>
              </a:rPr>
              <a:t>Antidemokratik: </a:t>
            </a:r>
            <a:r>
              <a:rPr lang="tr-TR" sz="2400" dirty="0"/>
              <a:t>Demokratik olmayan, demokrasiye ters olan fikir ve uygulamalardır.</a:t>
            </a:r>
          </a:p>
        </p:txBody>
      </p:sp>
      <p:sp>
        <p:nvSpPr>
          <p:cNvPr id="12" name="Metin kutusu 11">
            <a:extLst>
              <a:ext uri="{FF2B5EF4-FFF2-40B4-BE49-F238E27FC236}">
                <a16:creationId xmlns:a16="http://schemas.microsoft.com/office/drawing/2014/main" id="{AC285534-CA89-4055-9622-0A4F20648CAB}"/>
              </a:ext>
            </a:extLst>
          </p:cNvPr>
          <p:cNvSpPr txBox="1"/>
          <p:nvPr/>
        </p:nvSpPr>
        <p:spPr>
          <a:xfrm>
            <a:off x="230778" y="3992853"/>
            <a:ext cx="11611346" cy="1200329"/>
          </a:xfrm>
          <a:prstGeom prst="rect">
            <a:avLst/>
          </a:prstGeom>
          <a:noFill/>
        </p:spPr>
        <p:txBody>
          <a:bodyPr wrap="square">
            <a:spAutoFit/>
          </a:bodyPr>
          <a:lstStyle/>
          <a:p>
            <a:r>
              <a:rPr lang="tr-TR" sz="2400" b="1" i="0" dirty="0" err="1">
                <a:solidFill>
                  <a:srgbClr val="FF0000"/>
                </a:solidFill>
                <a:effectLst/>
              </a:rPr>
              <a:t>Mobbing</a:t>
            </a:r>
            <a:r>
              <a:rPr lang="tr-TR" sz="2400" b="1" i="0" dirty="0">
                <a:solidFill>
                  <a:srgbClr val="FF0000"/>
                </a:solidFill>
                <a:effectLst/>
              </a:rPr>
              <a:t>: </a:t>
            </a:r>
            <a:r>
              <a:rPr lang="tr-TR" sz="2400" dirty="0"/>
              <a:t>Bezdirmek anlamına gelir. Bir sosyal ilişki ağında veya bir kurumda bir kişi veya grubun, başka bir kişi veya gruba psikolojik şiddet uygulayarak o kişi veya grubu itaat altına almak veya bulundukları yerden uzaklaştırmak için giriştikleri çabayı ifade eder.</a:t>
            </a:r>
          </a:p>
        </p:txBody>
      </p:sp>
    </p:spTree>
    <p:extLst>
      <p:ext uri="{BB962C8B-B14F-4D97-AF65-F5344CB8AC3E}">
        <p14:creationId xmlns:p14="http://schemas.microsoft.com/office/powerpoint/2010/main" val="13493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5CFC17D-07A6-4879-8497-36C756BD9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99" y="974407"/>
            <a:ext cx="3954100" cy="2399887"/>
          </a:xfrm>
          <a:prstGeom prst="rect">
            <a:avLst/>
          </a:prstGeom>
        </p:spPr>
      </p:pic>
      <p:sp>
        <p:nvSpPr>
          <p:cNvPr id="6" name="Dikdörtgen 5">
            <a:extLst>
              <a:ext uri="{FF2B5EF4-FFF2-40B4-BE49-F238E27FC236}">
                <a16:creationId xmlns:a16="http://schemas.microsoft.com/office/drawing/2014/main" id="{EC172B5B-3777-41A2-BB03-45E7D4B5DFDB}"/>
              </a:ext>
            </a:extLst>
          </p:cNvPr>
          <p:cNvSpPr/>
          <p:nvPr/>
        </p:nvSpPr>
        <p:spPr>
          <a:xfrm>
            <a:off x="0" y="0"/>
            <a:ext cx="12192000" cy="624625"/>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DAHA FAZLA DEMOKRASİ</a:t>
            </a:r>
          </a:p>
        </p:txBody>
      </p:sp>
      <p:sp>
        <p:nvSpPr>
          <p:cNvPr id="8" name="Metin kutusu 7">
            <a:extLst>
              <a:ext uri="{FF2B5EF4-FFF2-40B4-BE49-F238E27FC236}">
                <a16:creationId xmlns:a16="http://schemas.microsoft.com/office/drawing/2014/main" id="{8A74A505-FA5B-4A59-AFFA-3D297F9C04A1}"/>
              </a:ext>
            </a:extLst>
          </p:cNvPr>
          <p:cNvSpPr txBox="1"/>
          <p:nvPr/>
        </p:nvSpPr>
        <p:spPr>
          <a:xfrm>
            <a:off x="4376057" y="974407"/>
            <a:ext cx="7531144" cy="2677656"/>
          </a:xfrm>
          <a:prstGeom prst="rect">
            <a:avLst/>
          </a:prstGeom>
          <a:noFill/>
        </p:spPr>
        <p:txBody>
          <a:bodyPr wrap="square">
            <a:spAutoFit/>
          </a:bodyPr>
          <a:lstStyle/>
          <a:p>
            <a:pPr algn="l"/>
            <a:r>
              <a:rPr lang="tr-TR" sz="2400" b="0" i="0" u="none" strike="noStrike" baseline="0" dirty="0"/>
              <a:t>İnsanlık tarihinin hiçbir döneminde demokrasi günümüzde olduğu kadar yaygın ve güçlü olmamıştır. Vatandaşların</a:t>
            </a:r>
          </a:p>
          <a:p>
            <a:pPr algn="l"/>
            <a:r>
              <a:rPr lang="tr-TR" sz="2400" b="0" i="0" u="none" strike="noStrike" baseline="0" dirty="0"/>
              <a:t>egemenliği, temel hakların korunması, hükûmetlerin karar alma süreçlerindeki şeffaflığı gibi ilkeleri önemseyen</a:t>
            </a:r>
          </a:p>
          <a:p>
            <a:pPr algn="l"/>
            <a:r>
              <a:rPr lang="tr-TR" sz="2400" b="0" i="0" u="none" strike="noStrike" baseline="0" dirty="0"/>
              <a:t>ülkeler, demokratik ülkeler olarak kabul edilmektedir. Ancak günümüzde bu ilkelerin uygulanmasında zaman zaman</a:t>
            </a:r>
          </a:p>
          <a:p>
            <a:pPr algn="l"/>
            <a:r>
              <a:rPr lang="tr-TR" sz="2400" b="0" i="0" u="none" strike="noStrike" baseline="0" dirty="0"/>
              <a:t>güçlükler yaşanmaktadır. Günümüzde bazı uygulamalar</a:t>
            </a:r>
            <a:endParaRPr lang="tr-TR" sz="2400" dirty="0"/>
          </a:p>
        </p:txBody>
      </p:sp>
      <p:sp>
        <p:nvSpPr>
          <p:cNvPr id="10" name="Metin kutusu 9">
            <a:extLst>
              <a:ext uri="{FF2B5EF4-FFF2-40B4-BE49-F238E27FC236}">
                <a16:creationId xmlns:a16="http://schemas.microsoft.com/office/drawing/2014/main" id="{BF484D50-861C-4FEE-AC0E-40011B6B27D9}"/>
              </a:ext>
            </a:extLst>
          </p:cNvPr>
          <p:cNvSpPr txBox="1"/>
          <p:nvPr/>
        </p:nvSpPr>
        <p:spPr>
          <a:xfrm>
            <a:off x="284798" y="3556337"/>
            <a:ext cx="11907202" cy="1569660"/>
          </a:xfrm>
          <a:prstGeom prst="rect">
            <a:avLst/>
          </a:prstGeom>
          <a:noFill/>
        </p:spPr>
        <p:txBody>
          <a:bodyPr wrap="square">
            <a:spAutoFit/>
          </a:bodyPr>
          <a:lstStyle/>
          <a:p>
            <a:pPr algn="l"/>
            <a:r>
              <a:rPr lang="tr-TR" sz="2400" b="0" i="0" u="none" strike="noStrike" baseline="0" dirty="0"/>
              <a:t>vardır ki demokrasi ile uyuşmamaktadır. Bu uygulamalar ile insanın doğuştan gelen ve sonradan kazandığı hakların dikkate alınmadığı ortaya çıkar. Bu tür uygulamalar insan onurunu kırar. İnsanlar arasındaki barış ve güveni yok eder. Demokratik olmayan yani antidemokratik olan bu uygulamalar çoğu zaman aşağıdaki metinde olduğu gibi savunmasız insanları hedef alır.</a:t>
            </a:r>
            <a:endParaRPr lang="tr-TR" sz="2400" dirty="0"/>
          </a:p>
        </p:txBody>
      </p:sp>
    </p:spTree>
    <p:extLst>
      <p:ext uri="{BB962C8B-B14F-4D97-AF65-F5344CB8AC3E}">
        <p14:creationId xmlns:p14="http://schemas.microsoft.com/office/powerpoint/2010/main" val="237206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651E0F4-E818-464D-8D64-93384A8AB4EA}"/>
              </a:ext>
            </a:extLst>
          </p:cNvPr>
          <p:cNvSpPr/>
          <p:nvPr/>
        </p:nvSpPr>
        <p:spPr>
          <a:xfrm>
            <a:off x="0" y="0"/>
            <a:ext cx="12192000" cy="624625"/>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DAHA FAZLA DEMOKRASİ</a:t>
            </a:r>
          </a:p>
        </p:txBody>
      </p:sp>
      <p:sp>
        <p:nvSpPr>
          <p:cNvPr id="3" name="Dikdörtgen: Köşeleri Yuvarlatılmış 2">
            <a:extLst>
              <a:ext uri="{FF2B5EF4-FFF2-40B4-BE49-F238E27FC236}">
                <a16:creationId xmlns:a16="http://schemas.microsoft.com/office/drawing/2014/main" id="{BE22D264-46AC-4C5A-9FB4-2846C24228ED}"/>
              </a:ext>
            </a:extLst>
          </p:cNvPr>
          <p:cNvSpPr/>
          <p:nvPr/>
        </p:nvSpPr>
        <p:spPr>
          <a:xfrm>
            <a:off x="283028" y="1149532"/>
            <a:ext cx="11625943" cy="5643154"/>
          </a:xfrm>
          <a:prstGeom prst="roundRect">
            <a:avLst>
              <a:gd name="adj" fmla="val 25391"/>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r-TR" sz="2400" b="0" i="0" u="none" strike="noStrike" baseline="0" dirty="0">
              <a:solidFill>
                <a:schemeClr val="tx1"/>
              </a:solidFill>
            </a:endParaRPr>
          </a:p>
          <a:p>
            <a:pPr algn="l"/>
            <a:endParaRPr lang="tr-TR" sz="2400" dirty="0">
              <a:solidFill>
                <a:schemeClr val="tx1"/>
              </a:solidFill>
            </a:endParaRPr>
          </a:p>
          <a:p>
            <a:pPr algn="l"/>
            <a:endParaRPr lang="tr-TR" sz="2400" b="0" i="0" u="none" strike="noStrike" baseline="0" dirty="0">
              <a:solidFill>
                <a:schemeClr val="tx1"/>
              </a:solidFill>
            </a:endParaRPr>
          </a:p>
          <a:p>
            <a:pPr algn="l"/>
            <a:endParaRPr lang="tr-TR" sz="2400" dirty="0">
              <a:solidFill>
                <a:schemeClr val="tx1"/>
              </a:solidFill>
            </a:endParaRPr>
          </a:p>
          <a:p>
            <a:pPr algn="l"/>
            <a:endParaRPr lang="tr-TR" sz="2400" dirty="0">
              <a:solidFill>
                <a:schemeClr val="tx1"/>
              </a:solidFill>
            </a:endParaRPr>
          </a:p>
          <a:p>
            <a:pPr algn="l"/>
            <a:endParaRPr lang="tr-TR" sz="2400" b="0" i="0" u="none" strike="noStrike" baseline="0" dirty="0">
              <a:solidFill>
                <a:schemeClr val="tx1"/>
              </a:solidFill>
            </a:endParaRPr>
          </a:p>
          <a:p>
            <a:pPr algn="l"/>
            <a:endParaRPr lang="tr-TR" sz="2400" b="0" i="0" u="none" strike="noStrike" baseline="0" dirty="0">
              <a:solidFill>
                <a:schemeClr val="tx1"/>
              </a:solidFill>
            </a:endParaRPr>
          </a:p>
          <a:p>
            <a:pPr algn="l"/>
            <a:r>
              <a:rPr lang="tr-TR" sz="2400" b="0" i="0" u="none" strike="noStrike" baseline="0" dirty="0">
                <a:solidFill>
                  <a:schemeClr val="tx1"/>
                </a:solidFill>
              </a:rPr>
              <a:t>... yerlerinden edilenler, hukuksal yardım alma imkânlarından yoksun olanlar, yardıma ihtiyaç duyduklarında dil engeliyle karşılaşanlar, kendi gruplarınca baskı altına alınanlar veya iki yaşam tarzı arasında sıkışıp kalanlar, engelli oldukları için toplumdan dışlanmış olanlar, her şeyini kaybetmiş ve yeniden başlayamayacak kadar kırılgan olanlar, yaşlılar, yabancı düşmanları tarafından hedef seçilen azınlıklar...</a:t>
            </a:r>
          </a:p>
          <a:p>
            <a:pPr algn="l"/>
            <a:endParaRPr lang="tr-TR" sz="2400" b="0" i="0" u="none" strike="noStrike" baseline="0" dirty="0">
              <a:solidFill>
                <a:schemeClr val="tx1"/>
              </a:solidFill>
            </a:endParaRPr>
          </a:p>
          <a:p>
            <a:pPr algn="r"/>
            <a:r>
              <a:rPr lang="tr-TR" sz="2000" b="0" i="1" u="none" strike="noStrike" baseline="0" dirty="0">
                <a:solidFill>
                  <a:schemeClr val="tx1"/>
                </a:solidFill>
              </a:rPr>
              <a:t>Nancy </a:t>
            </a:r>
            <a:r>
              <a:rPr lang="tr-TR" sz="2000" b="0" i="1" u="none" strike="noStrike" baseline="0" dirty="0" err="1">
                <a:solidFill>
                  <a:schemeClr val="tx1"/>
                </a:solidFill>
              </a:rPr>
              <a:t>Flowers</a:t>
            </a:r>
            <a:r>
              <a:rPr lang="tr-TR" sz="2000" b="0" i="1" u="none" strike="noStrike" baseline="0" dirty="0">
                <a:solidFill>
                  <a:schemeClr val="tx1"/>
                </a:solidFill>
              </a:rPr>
              <a:t> (</a:t>
            </a:r>
            <a:r>
              <a:rPr lang="tr-TR" sz="2000" b="0" i="1" u="none" strike="noStrike" baseline="0" dirty="0" err="1">
                <a:solidFill>
                  <a:schemeClr val="tx1"/>
                </a:solidFill>
              </a:rPr>
              <a:t>Nensi</a:t>
            </a:r>
            <a:r>
              <a:rPr lang="tr-TR" sz="2000" b="0" i="1" u="none" strike="noStrike" baseline="0" dirty="0">
                <a:solidFill>
                  <a:schemeClr val="tx1"/>
                </a:solidFill>
              </a:rPr>
              <a:t> </a:t>
            </a:r>
            <a:r>
              <a:rPr lang="tr-TR" sz="2000" b="0" i="1" u="none" strike="noStrike" baseline="0" dirty="0" err="1">
                <a:solidFill>
                  <a:schemeClr val="tx1"/>
                </a:solidFill>
              </a:rPr>
              <a:t>Fılavırs</a:t>
            </a:r>
            <a:r>
              <a:rPr lang="tr-TR" sz="2000" b="0" i="1" u="none" strike="noStrike" baseline="0" dirty="0">
                <a:solidFill>
                  <a:schemeClr val="tx1"/>
                </a:solidFill>
              </a:rPr>
              <a:t>), </a:t>
            </a:r>
            <a:r>
              <a:rPr lang="tr-TR" sz="2000" b="1" i="1" u="none" strike="noStrike" baseline="0" dirty="0" err="1">
                <a:solidFill>
                  <a:schemeClr val="tx1"/>
                </a:solidFill>
              </a:rPr>
              <a:t>Pusulacık</a:t>
            </a:r>
            <a:r>
              <a:rPr lang="tr-TR" sz="2000" b="1" i="1" u="none" strike="noStrike" baseline="0" dirty="0">
                <a:solidFill>
                  <a:schemeClr val="tx1"/>
                </a:solidFill>
              </a:rPr>
              <a:t>, </a:t>
            </a:r>
            <a:r>
              <a:rPr lang="tr-TR" sz="2000" b="0" i="1" u="none" strike="noStrike" baseline="0" dirty="0">
                <a:solidFill>
                  <a:schemeClr val="tx1"/>
                </a:solidFill>
              </a:rPr>
              <a:t>s. 232a</a:t>
            </a:r>
            <a:endParaRPr lang="tr-TR" sz="2000" dirty="0">
              <a:solidFill>
                <a:schemeClr val="tx1"/>
              </a:solidFill>
            </a:endParaRPr>
          </a:p>
        </p:txBody>
      </p:sp>
      <p:pic>
        <p:nvPicPr>
          <p:cNvPr id="5" name="Resim 4">
            <a:extLst>
              <a:ext uri="{FF2B5EF4-FFF2-40B4-BE49-F238E27FC236}">
                <a16:creationId xmlns:a16="http://schemas.microsoft.com/office/drawing/2014/main" id="{63A2362D-55C2-4AE0-AB8C-8C9F006772D8}"/>
              </a:ext>
            </a:extLst>
          </p:cNvPr>
          <p:cNvPicPr>
            <a:picLocks noChangeAspect="1"/>
          </p:cNvPicPr>
          <p:nvPr/>
        </p:nvPicPr>
        <p:blipFill>
          <a:blip r:embed="rId2"/>
          <a:stretch>
            <a:fillRect/>
          </a:stretch>
        </p:blipFill>
        <p:spPr>
          <a:xfrm>
            <a:off x="4492440" y="1301365"/>
            <a:ext cx="3207117" cy="2532201"/>
          </a:xfrm>
          <a:prstGeom prst="rect">
            <a:avLst/>
          </a:prstGeom>
        </p:spPr>
      </p:pic>
    </p:spTree>
    <p:extLst>
      <p:ext uri="{BB962C8B-B14F-4D97-AF65-F5344CB8AC3E}">
        <p14:creationId xmlns:p14="http://schemas.microsoft.com/office/powerpoint/2010/main" val="336080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651E0F4-E818-464D-8D64-93384A8AB4EA}"/>
              </a:ext>
            </a:extLst>
          </p:cNvPr>
          <p:cNvSpPr/>
          <p:nvPr/>
        </p:nvSpPr>
        <p:spPr>
          <a:xfrm>
            <a:off x="0" y="0"/>
            <a:ext cx="12192000" cy="624625"/>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DAHA FAZLA DEMOKRASİ</a:t>
            </a:r>
          </a:p>
        </p:txBody>
      </p:sp>
      <p:sp>
        <p:nvSpPr>
          <p:cNvPr id="4" name="Metin kutusu 3">
            <a:extLst>
              <a:ext uri="{FF2B5EF4-FFF2-40B4-BE49-F238E27FC236}">
                <a16:creationId xmlns:a16="http://schemas.microsoft.com/office/drawing/2014/main" id="{10C4B19A-7EF6-4040-8BCA-8D19B0A7FB7E}"/>
              </a:ext>
            </a:extLst>
          </p:cNvPr>
          <p:cNvSpPr txBox="1"/>
          <p:nvPr/>
        </p:nvSpPr>
        <p:spPr>
          <a:xfrm>
            <a:off x="195943" y="890665"/>
            <a:ext cx="2364377" cy="5632311"/>
          </a:xfrm>
          <a:prstGeom prst="rect">
            <a:avLst/>
          </a:prstGeom>
          <a:noFill/>
        </p:spPr>
        <p:txBody>
          <a:bodyPr wrap="square">
            <a:spAutoFit/>
          </a:bodyPr>
          <a:lstStyle/>
          <a:p>
            <a:pPr algn="l"/>
            <a:r>
              <a:rPr lang="tr-TR" sz="2400" b="0" i="0" u="none" strike="noStrike" baseline="0" dirty="0"/>
              <a:t>Antidemokratik uygulamalardan sadece önceki sayfada anlatılan kişi ya da gruplar değil, zaman zaman bizler de etkilenebiliriz. Örneğin ailemizde, okulumuzda ya da çevremizde bazı uygulamalar antidemokratik olabilir.</a:t>
            </a:r>
            <a:endParaRPr lang="tr-TR" sz="2400" dirty="0"/>
          </a:p>
        </p:txBody>
      </p:sp>
      <p:pic>
        <p:nvPicPr>
          <p:cNvPr id="6" name="Resim 5">
            <a:extLst>
              <a:ext uri="{FF2B5EF4-FFF2-40B4-BE49-F238E27FC236}">
                <a16:creationId xmlns:a16="http://schemas.microsoft.com/office/drawing/2014/main" id="{ADF3FB20-5952-4490-9F03-EC4655AA1862}"/>
              </a:ext>
            </a:extLst>
          </p:cNvPr>
          <p:cNvPicPr>
            <a:picLocks noChangeAspect="1"/>
          </p:cNvPicPr>
          <p:nvPr/>
        </p:nvPicPr>
        <p:blipFill>
          <a:blip r:embed="rId2"/>
          <a:stretch>
            <a:fillRect/>
          </a:stretch>
        </p:blipFill>
        <p:spPr>
          <a:xfrm>
            <a:off x="2717073" y="890665"/>
            <a:ext cx="9331235" cy="5731785"/>
          </a:xfrm>
          <a:prstGeom prst="rect">
            <a:avLst/>
          </a:prstGeom>
        </p:spPr>
      </p:pic>
    </p:spTree>
    <p:extLst>
      <p:ext uri="{BB962C8B-B14F-4D97-AF65-F5344CB8AC3E}">
        <p14:creationId xmlns:p14="http://schemas.microsoft.com/office/powerpoint/2010/main" val="169308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651E0F4-E818-464D-8D64-93384A8AB4EA}"/>
              </a:ext>
            </a:extLst>
          </p:cNvPr>
          <p:cNvSpPr/>
          <p:nvPr/>
        </p:nvSpPr>
        <p:spPr>
          <a:xfrm>
            <a:off x="0" y="0"/>
            <a:ext cx="12192000" cy="624625"/>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DAHA FAZLA DEMOKRASİ</a:t>
            </a:r>
          </a:p>
        </p:txBody>
      </p:sp>
      <p:sp>
        <p:nvSpPr>
          <p:cNvPr id="3" name="Dikdörtgen 2">
            <a:extLst>
              <a:ext uri="{FF2B5EF4-FFF2-40B4-BE49-F238E27FC236}">
                <a16:creationId xmlns:a16="http://schemas.microsoft.com/office/drawing/2014/main" id="{D9A5C846-9EEE-4A7D-824C-6E03CFE6EFF2}"/>
              </a:ext>
            </a:extLst>
          </p:cNvPr>
          <p:cNvSpPr/>
          <p:nvPr/>
        </p:nvSpPr>
        <p:spPr>
          <a:xfrm>
            <a:off x="299357" y="1636995"/>
            <a:ext cx="11593285" cy="4153989"/>
          </a:xfrm>
          <a:prstGeom prst="rect">
            <a:avLst/>
          </a:prstGeom>
          <a:noFill/>
          <a:ln w="1365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400" b="1" i="0" u="none" strike="noStrike" baseline="0" dirty="0">
                <a:solidFill>
                  <a:schemeClr val="tx1"/>
                </a:solidFill>
              </a:rPr>
              <a:t>38.262 Kişi “</a:t>
            </a:r>
            <a:r>
              <a:rPr lang="tr-TR" sz="2400" b="1" i="0" u="none" strike="noStrike" baseline="0" dirty="0" err="1">
                <a:solidFill>
                  <a:schemeClr val="tx1"/>
                </a:solidFill>
              </a:rPr>
              <a:t>Mobbinge</a:t>
            </a:r>
            <a:r>
              <a:rPr lang="tr-TR" sz="2400" b="1" i="0" u="none" strike="noStrike" baseline="0" dirty="0">
                <a:solidFill>
                  <a:schemeClr val="tx1"/>
                </a:solidFill>
              </a:rPr>
              <a:t> Uğruyorum!” Diyerek Bakanlığı Aradı</a:t>
            </a:r>
          </a:p>
          <a:p>
            <a:pPr lvl="1"/>
            <a:endParaRPr lang="tr-TR" sz="2400" b="1" i="0" u="none" strike="noStrike" baseline="0" dirty="0">
              <a:solidFill>
                <a:schemeClr val="tx1"/>
              </a:solidFill>
            </a:endParaRPr>
          </a:p>
          <a:p>
            <a:pPr lvl="1"/>
            <a:r>
              <a:rPr lang="tr-TR" sz="2400" b="0" i="0" u="none" strike="noStrike" baseline="0" dirty="0">
                <a:solidFill>
                  <a:schemeClr val="tx1"/>
                </a:solidFill>
              </a:rPr>
              <a:t>T.C. Aile, Çalışma ve Sosyal Hizmetler Bakanlığı’nın 170 numaralı hattına 38 bin 262 kişi </a:t>
            </a:r>
            <a:r>
              <a:rPr lang="tr-TR" sz="2400" b="0" i="0" u="none" strike="noStrike" baseline="0" dirty="0" err="1">
                <a:solidFill>
                  <a:schemeClr val="tx1"/>
                </a:solidFill>
              </a:rPr>
              <a:t>mobbinge</a:t>
            </a:r>
            <a:r>
              <a:rPr lang="tr-TR" sz="2400" b="0" i="0" u="none" strike="noStrike" baseline="0" dirty="0">
                <a:solidFill>
                  <a:schemeClr val="tx1"/>
                </a:solidFill>
              </a:rPr>
              <a:t> uğradığına dair başvuru yaptı. </a:t>
            </a:r>
            <a:r>
              <a:rPr lang="tr-TR" sz="2400" b="0" i="0" u="none" strike="noStrike" baseline="0" dirty="0" err="1">
                <a:solidFill>
                  <a:schemeClr val="tx1"/>
                </a:solidFill>
              </a:rPr>
              <a:t>Mobbing</a:t>
            </a:r>
            <a:r>
              <a:rPr lang="tr-TR" sz="2400" b="0" i="0" u="none" strike="noStrike" baseline="0" dirty="0">
                <a:solidFill>
                  <a:schemeClr val="tx1"/>
                </a:solidFill>
              </a:rPr>
              <a:t> ile Mücadele Derneği Genel Başkanı, başvuranların yüzde 81’inin özel sektör çalışanları olduğunu açıkladı. Genel Başkan, </a:t>
            </a:r>
            <a:r>
              <a:rPr lang="tr-TR" sz="2400" b="0" i="0" u="none" strike="noStrike" baseline="0" dirty="0" err="1">
                <a:solidFill>
                  <a:schemeClr val="tx1"/>
                </a:solidFill>
              </a:rPr>
              <a:t>mobbingin</a:t>
            </a:r>
            <a:r>
              <a:rPr lang="tr-TR" sz="2400" b="0" i="0" u="none" strike="noStrike" baseline="0" dirty="0">
                <a:solidFill>
                  <a:schemeClr val="tx1"/>
                </a:solidFill>
              </a:rPr>
              <a:t> yüzde 60’ının istifaya zorlama, görev yeri değişikliği, hakaret ve kötü muameleye maruz kalma şeklinde gerçekleştiğini belirtti.</a:t>
            </a:r>
          </a:p>
          <a:p>
            <a:pPr lvl="1"/>
            <a:endParaRPr lang="tr-TR" sz="2400" b="0" i="0" u="none" strike="noStrike" baseline="0" dirty="0">
              <a:solidFill>
                <a:schemeClr val="tx1"/>
              </a:solidFill>
            </a:endParaRPr>
          </a:p>
          <a:p>
            <a:pPr lvl="1" algn="r"/>
            <a:r>
              <a:rPr lang="tr-TR" sz="2000" b="0" i="1" u="none" strike="noStrike" baseline="0" dirty="0">
                <a:solidFill>
                  <a:schemeClr val="tx1"/>
                </a:solidFill>
              </a:rPr>
              <a:t>Genel ağ haberi, 31 Ağustos 2017 (Düzenlenmiştir.)</a:t>
            </a:r>
            <a:endParaRPr lang="tr-TR" sz="2000" dirty="0">
              <a:solidFill>
                <a:schemeClr val="tx1"/>
              </a:solidFill>
            </a:endParaRPr>
          </a:p>
        </p:txBody>
      </p:sp>
    </p:spTree>
    <p:extLst>
      <p:ext uri="{BB962C8B-B14F-4D97-AF65-F5344CB8AC3E}">
        <p14:creationId xmlns:p14="http://schemas.microsoft.com/office/powerpoint/2010/main" val="34599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651E0F4-E818-464D-8D64-93384A8AB4EA}"/>
              </a:ext>
            </a:extLst>
          </p:cNvPr>
          <p:cNvSpPr/>
          <p:nvPr/>
        </p:nvSpPr>
        <p:spPr>
          <a:xfrm>
            <a:off x="0" y="0"/>
            <a:ext cx="12192000" cy="624625"/>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DAHA FAZLA DEMOKRASİ</a:t>
            </a:r>
          </a:p>
        </p:txBody>
      </p:sp>
      <p:sp>
        <p:nvSpPr>
          <p:cNvPr id="4" name="Metin kutusu 3">
            <a:extLst>
              <a:ext uri="{FF2B5EF4-FFF2-40B4-BE49-F238E27FC236}">
                <a16:creationId xmlns:a16="http://schemas.microsoft.com/office/drawing/2014/main" id="{D8C192A2-B92B-42CE-95A1-4FE6BF2082C4}"/>
              </a:ext>
            </a:extLst>
          </p:cNvPr>
          <p:cNvSpPr txBox="1"/>
          <p:nvPr/>
        </p:nvSpPr>
        <p:spPr>
          <a:xfrm>
            <a:off x="260169" y="2253458"/>
            <a:ext cx="11671662" cy="2677656"/>
          </a:xfrm>
          <a:prstGeom prst="rect">
            <a:avLst/>
          </a:prstGeom>
          <a:noFill/>
        </p:spPr>
        <p:txBody>
          <a:bodyPr wrap="square">
            <a:spAutoFit/>
          </a:bodyPr>
          <a:lstStyle/>
          <a:p>
            <a:pPr algn="ctr"/>
            <a:r>
              <a:rPr lang="tr-TR" sz="2400" b="0" i="0" u="none" strike="noStrike" baseline="0" dirty="0"/>
              <a:t>Kişilerin demokratik haklarının ihlal edildiği yerler arasında onların sıklıkla zaman geçirdikleri yerler başta gelmektedir. Bunlar bir çocuk için aile, oyun grupları, sınıf arkadaşları, okuldaki öğretmen ve yöneticilerin tutumları olabilir. Demokratik haklarını tam olarak kullanan bir çocuk, düşüncelerini rahatlıkla açıklar, kendisi ile ilgili konularda katılım gösterir. Okulda öğrenci temsilcisi adayı olabilir ya da istediği aday için çalışmalar yapabilir. Yaşadığı mahalle ya da köyünde alınan kararlar hakkında görüşlerini söyleyebilir. Örneğin, bir park yapımında belediye başkanına parktan beklentilerini yazılı veya sözlü olarak iletebilir.</a:t>
            </a:r>
            <a:endParaRPr lang="tr-TR" sz="2400" dirty="0"/>
          </a:p>
        </p:txBody>
      </p:sp>
    </p:spTree>
    <p:extLst>
      <p:ext uri="{BB962C8B-B14F-4D97-AF65-F5344CB8AC3E}">
        <p14:creationId xmlns:p14="http://schemas.microsoft.com/office/powerpoint/2010/main" val="99231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651E0F4-E818-464D-8D64-93384A8AB4EA}"/>
              </a:ext>
            </a:extLst>
          </p:cNvPr>
          <p:cNvSpPr/>
          <p:nvPr/>
        </p:nvSpPr>
        <p:spPr>
          <a:xfrm>
            <a:off x="0" y="0"/>
            <a:ext cx="12192000" cy="624625"/>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DAHA FAZLA DEMOKRASİ</a:t>
            </a:r>
          </a:p>
        </p:txBody>
      </p:sp>
      <p:pic>
        <p:nvPicPr>
          <p:cNvPr id="4" name="Resim 3">
            <a:extLst>
              <a:ext uri="{FF2B5EF4-FFF2-40B4-BE49-F238E27FC236}">
                <a16:creationId xmlns:a16="http://schemas.microsoft.com/office/drawing/2014/main" id="{43B19D7D-ABC2-42B1-B205-F6CB711E7B2C}"/>
              </a:ext>
            </a:extLst>
          </p:cNvPr>
          <p:cNvPicPr>
            <a:picLocks noChangeAspect="1"/>
          </p:cNvPicPr>
          <p:nvPr/>
        </p:nvPicPr>
        <p:blipFill>
          <a:blip r:embed="rId2"/>
          <a:stretch>
            <a:fillRect/>
          </a:stretch>
        </p:blipFill>
        <p:spPr>
          <a:xfrm>
            <a:off x="977877" y="2947131"/>
            <a:ext cx="5252765" cy="3347429"/>
          </a:xfrm>
          <a:prstGeom prst="rect">
            <a:avLst/>
          </a:prstGeom>
        </p:spPr>
      </p:pic>
      <p:sp>
        <p:nvSpPr>
          <p:cNvPr id="6" name="Metin kutusu 5">
            <a:extLst>
              <a:ext uri="{FF2B5EF4-FFF2-40B4-BE49-F238E27FC236}">
                <a16:creationId xmlns:a16="http://schemas.microsoft.com/office/drawing/2014/main" id="{C8FBC2A0-B64C-4405-B3BE-051DDA5C1553}"/>
              </a:ext>
            </a:extLst>
          </p:cNvPr>
          <p:cNvSpPr txBox="1"/>
          <p:nvPr/>
        </p:nvSpPr>
        <p:spPr>
          <a:xfrm>
            <a:off x="372291" y="1031194"/>
            <a:ext cx="11162211" cy="461665"/>
          </a:xfrm>
          <a:prstGeom prst="rect">
            <a:avLst/>
          </a:prstGeom>
          <a:noFill/>
        </p:spPr>
        <p:txBody>
          <a:bodyPr wrap="square">
            <a:spAutoFit/>
          </a:bodyPr>
          <a:lstStyle/>
          <a:p>
            <a:r>
              <a:rPr lang="tr-TR" sz="2400" b="1" i="0" u="none" strike="noStrike" baseline="0" dirty="0"/>
              <a:t>Görseli inceleyiniz. Görselde verilmek istenen mesajı bırakılan boşluklara yazınız.</a:t>
            </a:r>
            <a:endParaRPr lang="tr-TR" sz="2400" b="1" dirty="0"/>
          </a:p>
        </p:txBody>
      </p:sp>
      <p:sp>
        <p:nvSpPr>
          <p:cNvPr id="7" name="Konuşma Balonu: Oval 6">
            <a:extLst>
              <a:ext uri="{FF2B5EF4-FFF2-40B4-BE49-F238E27FC236}">
                <a16:creationId xmlns:a16="http://schemas.microsoft.com/office/drawing/2014/main" id="{FF642730-55DA-4F26-8954-99A7F00FF8D0}"/>
              </a:ext>
            </a:extLst>
          </p:cNvPr>
          <p:cNvSpPr/>
          <p:nvPr/>
        </p:nvSpPr>
        <p:spPr>
          <a:xfrm>
            <a:off x="42453" y="1737030"/>
            <a:ext cx="2939143" cy="1639389"/>
          </a:xfrm>
          <a:prstGeom prst="wedgeEllipseCallout">
            <a:avLst>
              <a:gd name="adj1" fmla="val 28391"/>
              <a:gd name="adj2" fmla="val 64318"/>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0" i="0" u="none" strike="noStrike" baseline="0" dirty="0">
                <a:solidFill>
                  <a:schemeClr val="tx1"/>
                </a:solidFill>
              </a:rPr>
              <a:t>Ben kararımı</a:t>
            </a:r>
          </a:p>
          <a:p>
            <a:pPr algn="ctr"/>
            <a:r>
              <a:rPr lang="tr-TR" sz="2000" b="0" i="0" u="none" strike="noStrike" baseline="0" dirty="0">
                <a:solidFill>
                  <a:schemeClr val="tx1"/>
                </a:solidFill>
              </a:rPr>
              <a:t>verdim, bu çocuk fen lisesine gidecek!</a:t>
            </a:r>
            <a:endParaRPr lang="tr-TR" sz="2000" dirty="0">
              <a:solidFill>
                <a:schemeClr val="tx1"/>
              </a:solidFill>
            </a:endParaRPr>
          </a:p>
        </p:txBody>
      </p:sp>
      <p:sp>
        <p:nvSpPr>
          <p:cNvPr id="8" name="Konuşma Balonu: Oval 7">
            <a:extLst>
              <a:ext uri="{FF2B5EF4-FFF2-40B4-BE49-F238E27FC236}">
                <a16:creationId xmlns:a16="http://schemas.microsoft.com/office/drawing/2014/main" id="{DF1FBFB2-296D-46E8-84E5-C59564D45ADD}"/>
              </a:ext>
            </a:extLst>
          </p:cNvPr>
          <p:cNvSpPr/>
          <p:nvPr/>
        </p:nvSpPr>
        <p:spPr>
          <a:xfrm>
            <a:off x="3049089" y="2309729"/>
            <a:ext cx="1983375" cy="1177723"/>
          </a:xfrm>
          <a:prstGeom prst="wedgeEllipseCallout">
            <a:avLst>
              <a:gd name="adj1" fmla="val -27387"/>
              <a:gd name="adj2" fmla="val 69099"/>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0" i="0" u="none" strike="noStrike" baseline="0" dirty="0">
                <a:solidFill>
                  <a:schemeClr val="tx1"/>
                </a:solidFill>
                <a:latin typeface="CaslonPro-Regular"/>
              </a:rPr>
              <a:t>Hayır, Anadolu</a:t>
            </a:r>
          </a:p>
          <a:p>
            <a:pPr algn="ctr"/>
            <a:r>
              <a:rPr lang="tr-TR" sz="1800" b="0" i="0" u="none" strike="noStrike" baseline="0" dirty="0">
                <a:solidFill>
                  <a:schemeClr val="tx1"/>
                </a:solidFill>
                <a:latin typeface="CaslonPro-Regular"/>
              </a:rPr>
              <a:t>lisesine gidecek!</a:t>
            </a:r>
            <a:endParaRPr lang="tr-TR" sz="2000" dirty="0">
              <a:solidFill>
                <a:schemeClr val="tx1"/>
              </a:solidFill>
            </a:endParaRPr>
          </a:p>
        </p:txBody>
      </p:sp>
      <p:sp>
        <p:nvSpPr>
          <p:cNvPr id="9" name="Düşünce Balonu: Bulut 8">
            <a:extLst>
              <a:ext uri="{FF2B5EF4-FFF2-40B4-BE49-F238E27FC236}">
                <a16:creationId xmlns:a16="http://schemas.microsoft.com/office/drawing/2014/main" id="{FDC63771-DA9C-45A3-B852-4EA2F7329DCE}"/>
              </a:ext>
            </a:extLst>
          </p:cNvPr>
          <p:cNvSpPr/>
          <p:nvPr/>
        </p:nvSpPr>
        <p:spPr>
          <a:xfrm>
            <a:off x="5062946" y="2410098"/>
            <a:ext cx="2040730" cy="1460496"/>
          </a:xfrm>
          <a:prstGeom prst="cloudCallout">
            <a:avLst>
              <a:gd name="adj1" fmla="val -32619"/>
              <a:gd name="adj2" fmla="val 62500"/>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Grafik 10" descr="Elektro gitar">
            <a:extLst>
              <a:ext uri="{FF2B5EF4-FFF2-40B4-BE49-F238E27FC236}">
                <a16:creationId xmlns:a16="http://schemas.microsoft.com/office/drawing/2014/main" id="{3E20AC8F-45EB-4804-A711-674A8CACD6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78984">
            <a:off x="5328010" y="2437680"/>
            <a:ext cx="1392830" cy="1392830"/>
          </a:xfrm>
          <a:prstGeom prst="rect">
            <a:avLst/>
          </a:prstGeom>
        </p:spPr>
      </p:pic>
      <p:sp>
        <p:nvSpPr>
          <p:cNvPr id="12" name="Metin kutusu 11">
            <a:extLst>
              <a:ext uri="{FF2B5EF4-FFF2-40B4-BE49-F238E27FC236}">
                <a16:creationId xmlns:a16="http://schemas.microsoft.com/office/drawing/2014/main" id="{12A6D5C5-944C-4BF1-A0D8-26F4459ECCAC}"/>
              </a:ext>
            </a:extLst>
          </p:cNvPr>
          <p:cNvSpPr txBox="1"/>
          <p:nvPr/>
        </p:nvSpPr>
        <p:spPr>
          <a:xfrm>
            <a:off x="6720840" y="3616904"/>
            <a:ext cx="5191871" cy="2677656"/>
          </a:xfrm>
          <a:prstGeom prst="rect">
            <a:avLst/>
          </a:prstGeom>
          <a:noFill/>
        </p:spPr>
        <p:txBody>
          <a:bodyPr wrap="none" rtlCol="0">
            <a:spAutoFit/>
          </a:bodyPr>
          <a:lstStyle/>
          <a:p>
            <a:pPr algn="ctr"/>
            <a:r>
              <a:rPr lang="tr-TR" sz="2400" dirty="0"/>
              <a:t>Annesi ve babası çocuğun fikrini</a:t>
            </a:r>
            <a:br>
              <a:rPr lang="tr-TR" sz="2400" dirty="0"/>
            </a:br>
            <a:r>
              <a:rPr lang="tr-TR" sz="2400" dirty="0"/>
              <a:t>almadan çocuğun geleceği hakkında</a:t>
            </a:r>
            <a:br>
              <a:rPr lang="tr-TR" sz="2400" dirty="0"/>
            </a:br>
            <a:r>
              <a:rPr lang="tr-TR" sz="2400" dirty="0"/>
              <a:t>karar vermişler ve bu kararı</a:t>
            </a:r>
            <a:br>
              <a:rPr lang="tr-TR" sz="2400" dirty="0"/>
            </a:br>
            <a:r>
              <a:rPr lang="tr-TR" sz="2400" dirty="0"/>
              <a:t>tartışıyorlar. Ancak çocuk ikisinden de</a:t>
            </a:r>
            <a:br>
              <a:rPr lang="tr-TR" sz="2400" dirty="0"/>
            </a:br>
            <a:r>
              <a:rPr lang="tr-TR" sz="2400" dirty="0"/>
              <a:t>farklı düşünüyor. Anne ve baba hata</a:t>
            </a:r>
            <a:br>
              <a:rPr lang="tr-TR" sz="2400" dirty="0"/>
            </a:br>
            <a:r>
              <a:rPr lang="tr-TR" sz="2400" dirty="0"/>
              <a:t>ediyorlar. Çocuğun da fikrini almalılar</a:t>
            </a:r>
            <a:br>
              <a:rPr lang="tr-TR" sz="2400" dirty="0"/>
            </a:br>
            <a:r>
              <a:rPr lang="tr-TR" sz="2400" dirty="0"/>
              <a:t>hatta önceliği çocuğun fikrine vermeliler.</a:t>
            </a:r>
          </a:p>
        </p:txBody>
      </p:sp>
    </p:spTree>
    <p:extLst>
      <p:ext uri="{BB962C8B-B14F-4D97-AF65-F5344CB8AC3E}">
        <p14:creationId xmlns:p14="http://schemas.microsoft.com/office/powerpoint/2010/main" val="99435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5525</TotalTime>
  <Words>781</Words>
  <Application>Microsoft Office PowerPoint</Application>
  <PresentationFormat>Geniş ekran</PresentationFormat>
  <Paragraphs>61</Paragraphs>
  <Slides>13</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13</vt:i4>
      </vt:variant>
    </vt:vector>
  </HeadingPairs>
  <TitlesOfParts>
    <vt:vector size="22" baseType="lpstr">
      <vt:lpstr>Arial</vt:lpstr>
      <vt:lpstr>Arial Black</vt:lpstr>
      <vt:lpstr>Calibri</vt:lpstr>
      <vt:lpstr>Calibri Light</vt:lpstr>
      <vt:lpstr>Cambria</vt:lpstr>
      <vt:lpstr>CaslonPro-Regular</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179</cp:revision>
  <dcterms:created xsi:type="dcterms:W3CDTF">2021-09-28T19:59:59Z</dcterms:created>
  <dcterms:modified xsi:type="dcterms:W3CDTF">2022-06-30T17:25:11Z</dcterms:modified>
</cp:coreProperties>
</file>