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408" r:id="rId3"/>
    <p:sldId id="409" r:id="rId4"/>
    <p:sldId id="422" r:id="rId5"/>
    <p:sldId id="423" r:id="rId6"/>
    <p:sldId id="424" r:id="rId7"/>
    <p:sldId id="425" r:id="rId8"/>
    <p:sldId id="426" r:id="rId9"/>
    <p:sldId id="427" r:id="rId10"/>
    <p:sldId id="431" r:id="rId11"/>
    <p:sldId id="428" r:id="rId12"/>
    <p:sldId id="429" r:id="rId13"/>
    <p:sldId id="430" r:id="rId14"/>
    <p:sldId id="433" r:id="rId15"/>
    <p:sldId id="434" r:id="rId16"/>
    <p:sldId id="435" r:id="rId17"/>
    <p:sldId id="421" r:id="rId18"/>
    <p:sldId id="436" r:id="rId19"/>
    <p:sldId id="404" r:id="rId20"/>
    <p:sldId id="340"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E9FF"/>
    <a:srgbClr val="BDEEFF"/>
    <a:srgbClr val="FFD357"/>
    <a:srgbClr val="FFC111"/>
    <a:srgbClr val="CCFFCC"/>
    <a:srgbClr val="FFCCFF"/>
    <a:srgbClr val="FFCC99"/>
    <a:srgbClr val="FFFFFF"/>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30.06.2022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30.06.2022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30.06.2022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DEMOKRASİNİN SERÜVENİ</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Düz Bağlayıcı 33">
            <a:extLst>
              <a:ext uri="{FF2B5EF4-FFF2-40B4-BE49-F238E27FC236}">
                <a16:creationId xmlns:a16="http://schemas.microsoft.com/office/drawing/2014/main" id="{55C4AAE7-2981-41B6-9A85-0CE9B00ED63E}"/>
              </a:ext>
            </a:extLst>
          </p:cNvPr>
          <p:cNvCxnSpPr>
            <a:cxnSpLocks/>
          </p:cNvCxnSpPr>
          <p:nvPr/>
        </p:nvCxnSpPr>
        <p:spPr>
          <a:xfrm flipV="1">
            <a:off x="7536122" y="2471043"/>
            <a:ext cx="809388" cy="943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Düz Bağlayıcı 35">
            <a:extLst>
              <a:ext uri="{FF2B5EF4-FFF2-40B4-BE49-F238E27FC236}">
                <a16:creationId xmlns:a16="http://schemas.microsoft.com/office/drawing/2014/main" id="{C7C462D1-B3CC-445F-84A2-16DAD69F7BFD}"/>
              </a:ext>
            </a:extLst>
          </p:cNvPr>
          <p:cNvCxnSpPr>
            <a:cxnSpLocks/>
          </p:cNvCxnSpPr>
          <p:nvPr/>
        </p:nvCxnSpPr>
        <p:spPr>
          <a:xfrm>
            <a:off x="5284546" y="2054595"/>
            <a:ext cx="613946" cy="961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Düz Bağlayıcı 36">
            <a:extLst>
              <a:ext uri="{FF2B5EF4-FFF2-40B4-BE49-F238E27FC236}">
                <a16:creationId xmlns:a16="http://schemas.microsoft.com/office/drawing/2014/main" id="{B0FE45D5-89A6-4E9B-83A4-50A12147F1FE}"/>
              </a:ext>
            </a:extLst>
          </p:cNvPr>
          <p:cNvCxnSpPr>
            <a:cxnSpLocks/>
          </p:cNvCxnSpPr>
          <p:nvPr/>
        </p:nvCxnSpPr>
        <p:spPr>
          <a:xfrm>
            <a:off x="3167952" y="3101571"/>
            <a:ext cx="1220580" cy="676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a:extLst>
              <a:ext uri="{FF2B5EF4-FFF2-40B4-BE49-F238E27FC236}">
                <a16:creationId xmlns:a16="http://schemas.microsoft.com/office/drawing/2014/main" id="{583D971A-7860-40E9-874A-254CB6EBB379}"/>
              </a:ext>
            </a:extLst>
          </p:cNvPr>
          <p:cNvCxnSpPr>
            <a:cxnSpLocks/>
          </p:cNvCxnSpPr>
          <p:nvPr/>
        </p:nvCxnSpPr>
        <p:spPr>
          <a:xfrm flipV="1">
            <a:off x="2994338" y="4073003"/>
            <a:ext cx="1388664" cy="628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Bağlayıcı 38">
            <a:extLst>
              <a:ext uri="{FF2B5EF4-FFF2-40B4-BE49-F238E27FC236}">
                <a16:creationId xmlns:a16="http://schemas.microsoft.com/office/drawing/2014/main" id="{6BB185E0-6C0B-4D15-B4AB-64ADF23FD0C6}"/>
              </a:ext>
            </a:extLst>
          </p:cNvPr>
          <p:cNvCxnSpPr>
            <a:cxnSpLocks/>
          </p:cNvCxnSpPr>
          <p:nvPr/>
        </p:nvCxnSpPr>
        <p:spPr>
          <a:xfrm>
            <a:off x="7688128" y="4056323"/>
            <a:ext cx="1101703" cy="42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Düz Bağlayıcı 39">
            <a:extLst>
              <a:ext uri="{FF2B5EF4-FFF2-40B4-BE49-F238E27FC236}">
                <a16:creationId xmlns:a16="http://schemas.microsoft.com/office/drawing/2014/main" id="{F3B86B80-89F5-442E-BA19-E4D1274A4BFD}"/>
              </a:ext>
            </a:extLst>
          </p:cNvPr>
          <p:cNvCxnSpPr>
            <a:cxnSpLocks/>
          </p:cNvCxnSpPr>
          <p:nvPr/>
        </p:nvCxnSpPr>
        <p:spPr>
          <a:xfrm flipH="1" flipV="1">
            <a:off x="6699920" y="4703092"/>
            <a:ext cx="1383656" cy="628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Düz Bağlayıcı 40">
            <a:extLst>
              <a:ext uri="{FF2B5EF4-FFF2-40B4-BE49-F238E27FC236}">
                <a16:creationId xmlns:a16="http://schemas.microsoft.com/office/drawing/2014/main" id="{E18DBC8C-4DD7-460F-89BA-BC21322DAA1E}"/>
              </a:ext>
            </a:extLst>
          </p:cNvPr>
          <p:cNvCxnSpPr>
            <a:cxnSpLocks/>
          </p:cNvCxnSpPr>
          <p:nvPr/>
        </p:nvCxnSpPr>
        <p:spPr>
          <a:xfrm flipV="1">
            <a:off x="4681470" y="4701478"/>
            <a:ext cx="763624" cy="697072"/>
          </a:xfrm>
          <a:prstGeom prst="line">
            <a:avLst/>
          </a:prstGeom>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86C2F968-48C8-42D9-9040-3795C63F88CF}"/>
              </a:ext>
            </a:extLst>
          </p:cNvPr>
          <p:cNvSpPr/>
          <p:nvPr/>
        </p:nvSpPr>
        <p:spPr>
          <a:xfrm>
            <a:off x="3551308" y="737841"/>
            <a:ext cx="3057386" cy="126213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Milli egemenlik</a:t>
            </a:r>
          </a:p>
        </p:txBody>
      </p:sp>
      <p:sp>
        <p:nvSpPr>
          <p:cNvPr id="50" name="Oval 49">
            <a:extLst>
              <a:ext uri="{FF2B5EF4-FFF2-40B4-BE49-F238E27FC236}">
                <a16:creationId xmlns:a16="http://schemas.microsoft.com/office/drawing/2014/main" id="{93BFAAF9-1D23-4FE4-B7F2-CD55DAAC24C1}"/>
              </a:ext>
            </a:extLst>
          </p:cNvPr>
          <p:cNvSpPr/>
          <p:nvPr/>
        </p:nvSpPr>
        <p:spPr>
          <a:xfrm>
            <a:off x="600910" y="1837931"/>
            <a:ext cx="3057386" cy="1262130"/>
          </a:xfrm>
          <a:prstGeom prst="ellipse">
            <a:avLst/>
          </a:prstGeom>
          <a:solidFill>
            <a:srgbClr val="E6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Seçme ve seçilme hakkı</a:t>
            </a:r>
          </a:p>
        </p:txBody>
      </p:sp>
      <p:sp>
        <p:nvSpPr>
          <p:cNvPr id="52" name="Oval 51">
            <a:extLst>
              <a:ext uri="{FF2B5EF4-FFF2-40B4-BE49-F238E27FC236}">
                <a16:creationId xmlns:a16="http://schemas.microsoft.com/office/drawing/2014/main" id="{494C13B0-AA7D-4F45-9693-E4C401B6F43B}"/>
              </a:ext>
            </a:extLst>
          </p:cNvPr>
          <p:cNvSpPr/>
          <p:nvPr/>
        </p:nvSpPr>
        <p:spPr>
          <a:xfrm>
            <a:off x="110566" y="4490205"/>
            <a:ext cx="3057386" cy="126213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Özgürlük</a:t>
            </a:r>
          </a:p>
        </p:txBody>
      </p:sp>
      <p:sp>
        <p:nvSpPr>
          <p:cNvPr id="54" name="Oval 53">
            <a:extLst>
              <a:ext uri="{FF2B5EF4-FFF2-40B4-BE49-F238E27FC236}">
                <a16:creationId xmlns:a16="http://schemas.microsoft.com/office/drawing/2014/main" id="{DFFE106B-033E-45E1-80DF-1C06A972E92F}"/>
              </a:ext>
            </a:extLst>
          </p:cNvPr>
          <p:cNvSpPr/>
          <p:nvPr/>
        </p:nvSpPr>
        <p:spPr>
          <a:xfrm>
            <a:off x="3038614" y="5500244"/>
            <a:ext cx="3057386" cy="126213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Eşitlik</a:t>
            </a:r>
          </a:p>
        </p:txBody>
      </p:sp>
      <p:sp>
        <p:nvSpPr>
          <p:cNvPr id="58" name="Oval 57">
            <a:extLst>
              <a:ext uri="{FF2B5EF4-FFF2-40B4-BE49-F238E27FC236}">
                <a16:creationId xmlns:a16="http://schemas.microsoft.com/office/drawing/2014/main" id="{450DEC4F-7B68-44FB-9FD0-B71A1C969833}"/>
              </a:ext>
            </a:extLst>
          </p:cNvPr>
          <p:cNvSpPr/>
          <p:nvPr/>
        </p:nvSpPr>
        <p:spPr>
          <a:xfrm>
            <a:off x="6990682" y="5423187"/>
            <a:ext cx="3057386" cy="126213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Hukukun üstünlüğü</a:t>
            </a:r>
          </a:p>
        </p:txBody>
      </p:sp>
      <p:sp>
        <p:nvSpPr>
          <p:cNvPr id="61" name="Oval 60">
            <a:extLst>
              <a:ext uri="{FF2B5EF4-FFF2-40B4-BE49-F238E27FC236}">
                <a16:creationId xmlns:a16="http://schemas.microsoft.com/office/drawing/2014/main" id="{A4AB91EA-8FB9-41DF-9572-3A13631ACBD3}"/>
              </a:ext>
            </a:extLst>
          </p:cNvPr>
          <p:cNvSpPr/>
          <p:nvPr/>
        </p:nvSpPr>
        <p:spPr>
          <a:xfrm>
            <a:off x="7455890" y="1253571"/>
            <a:ext cx="3057386" cy="126213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900" b="1" dirty="0">
                <a:solidFill>
                  <a:schemeClr val="tx1"/>
                </a:solidFill>
              </a:rPr>
              <a:t>Karar alma ve uygulama süreçlerine katılım</a:t>
            </a:r>
          </a:p>
        </p:txBody>
      </p:sp>
      <p:sp>
        <p:nvSpPr>
          <p:cNvPr id="63" name="Oval 62">
            <a:extLst>
              <a:ext uri="{FF2B5EF4-FFF2-40B4-BE49-F238E27FC236}">
                <a16:creationId xmlns:a16="http://schemas.microsoft.com/office/drawing/2014/main" id="{78D4969A-171E-439D-B87D-29D314C904E0}"/>
              </a:ext>
            </a:extLst>
          </p:cNvPr>
          <p:cNvSpPr/>
          <p:nvPr/>
        </p:nvSpPr>
        <p:spPr>
          <a:xfrm>
            <a:off x="8984583" y="3467517"/>
            <a:ext cx="3057386" cy="1262130"/>
          </a:xfrm>
          <a:prstGeom prst="ellipse">
            <a:avLst/>
          </a:prstGeom>
          <a:solidFill>
            <a:srgbClr val="B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Çoğulculuk</a:t>
            </a:r>
          </a:p>
        </p:txBody>
      </p:sp>
      <p:sp>
        <p:nvSpPr>
          <p:cNvPr id="30" name="Oval 29">
            <a:extLst>
              <a:ext uri="{FF2B5EF4-FFF2-40B4-BE49-F238E27FC236}">
                <a16:creationId xmlns:a16="http://schemas.microsoft.com/office/drawing/2014/main" id="{62B6D807-C5B3-4C64-A78B-E957813CE471}"/>
              </a:ext>
            </a:extLst>
          </p:cNvPr>
          <p:cNvSpPr/>
          <p:nvPr/>
        </p:nvSpPr>
        <p:spPr>
          <a:xfrm>
            <a:off x="4148639" y="2979037"/>
            <a:ext cx="3740185" cy="1786944"/>
          </a:xfrm>
          <a:prstGeom prst="ellipse">
            <a:avLst/>
          </a:prstGeom>
          <a:solidFill>
            <a:schemeClr val="tx2">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0070C0"/>
                </a:solidFill>
              </a:rPr>
              <a:t>DEMOKRASİNİN İLKELERİ</a:t>
            </a:r>
          </a:p>
        </p:txBody>
      </p:sp>
      <p:sp>
        <p:nvSpPr>
          <p:cNvPr id="18" name="Dikdörtgen 17">
            <a:extLst>
              <a:ext uri="{FF2B5EF4-FFF2-40B4-BE49-F238E27FC236}">
                <a16:creationId xmlns:a16="http://schemas.microsoft.com/office/drawing/2014/main" id="{846F67B7-EB30-49AB-BC24-05FAFDC40F17}"/>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spTree>
    <p:extLst>
      <p:ext uri="{BB962C8B-B14F-4D97-AF65-F5344CB8AC3E}">
        <p14:creationId xmlns:p14="http://schemas.microsoft.com/office/powerpoint/2010/main" val="158953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3000"/>
                                        <p:tgtEl>
                                          <p:spTgt spid="34"/>
                                        </p:tgtEl>
                                      </p:cBhvr>
                                    </p:animEffect>
                                  </p:childTnLst>
                                </p:cTn>
                              </p:par>
                              <p:par>
                                <p:cTn id="11" presetID="2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3000"/>
                                        <p:tgtEl>
                                          <p:spTgt spid="39"/>
                                        </p:tgtEl>
                                      </p:cBhvr>
                                    </p:animEffect>
                                  </p:childTnLst>
                                </p:cTn>
                              </p:par>
                              <p:par>
                                <p:cTn id="14" presetID="22" presetClass="entr" presetSubtype="4"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3000"/>
                                        <p:tgtEl>
                                          <p:spTgt spid="40"/>
                                        </p:tgtEl>
                                      </p:cBhvr>
                                    </p:animEffect>
                                  </p:childTnLst>
                                </p:cTn>
                              </p:par>
                              <p:par>
                                <p:cTn id="17" presetID="2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3000"/>
                                        <p:tgtEl>
                                          <p:spTgt spid="41"/>
                                        </p:tgtEl>
                                      </p:cBhvr>
                                    </p:animEffect>
                                  </p:childTnLst>
                                </p:cTn>
                              </p:par>
                              <p:par>
                                <p:cTn id="20" presetID="22" presetClass="entr" presetSubtype="4"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3000"/>
                                        <p:tgtEl>
                                          <p:spTgt spid="38"/>
                                        </p:tgtEl>
                                      </p:cBhvr>
                                    </p:animEffect>
                                  </p:childTnLst>
                                </p:cTn>
                              </p:par>
                              <p:par>
                                <p:cTn id="23" presetID="22" presetClass="entr" presetSubtype="4"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3000"/>
                                        <p:tgtEl>
                                          <p:spTgt spid="37"/>
                                        </p:tgtEl>
                                      </p:cBhvr>
                                    </p:animEffect>
                                  </p:childTnLst>
                                </p:cTn>
                              </p:par>
                              <p:par>
                                <p:cTn id="26" presetID="2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3000"/>
                                        <p:tgtEl>
                                          <p:spTgt spid="36"/>
                                        </p:tgtEl>
                                      </p:cBhvr>
                                    </p:animEffec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48"/>
                                        </p:tgtEl>
                                        <p:attrNameLst>
                                          <p:attrName>style.visibility</p:attrName>
                                        </p:attrNameLst>
                                      </p:cBhvr>
                                      <p:to>
                                        <p:strVal val="visible"/>
                                      </p:to>
                                    </p:set>
                                    <p:anim by="(-#ppt_w*2)" calcmode="lin" valueType="num">
                                      <p:cBhvr rctx="PPT">
                                        <p:cTn id="31" dur="500" autoRev="1" fill="hold">
                                          <p:stCondLst>
                                            <p:cond delay="0"/>
                                          </p:stCondLst>
                                        </p:cTn>
                                        <p:tgtEl>
                                          <p:spTgt spid="48"/>
                                        </p:tgtEl>
                                        <p:attrNameLst>
                                          <p:attrName>ppt_w</p:attrName>
                                        </p:attrNameLst>
                                      </p:cBhvr>
                                    </p:anim>
                                    <p:anim by="(#ppt_w*0.50)" calcmode="lin" valueType="num">
                                      <p:cBhvr>
                                        <p:cTn id="32" dur="500" decel="50000" autoRev="1" fill="hold">
                                          <p:stCondLst>
                                            <p:cond delay="0"/>
                                          </p:stCondLst>
                                        </p:cTn>
                                        <p:tgtEl>
                                          <p:spTgt spid="48"/>
                                        </p:tgtEl>
                                        <p:attrNameLst>
                                          <p:attrName>ppt_x</p:attrName>
                                        </p:attrNameLst>
                                      </p:cBhvr>
                                    </p:anim>
                                    <p:anim from="(-#ppt_h/2)" to="(#ppt_y)" calcmode="lin" valueType="num">
                                      <p:cBhvr>
                                        <p:cTn id="33" dur="1000" fill="hold">
                                          <p:stCondLst>
                                            <p:cond delay="0"/>
                                          </p:stCondLst>
                                        </p:cTn>
                                        <p:tgtEl>
                                          <p:spTgt spid="48"/>
                                        </p:tgtEl>
                                        <p:attrNameLst>
                                          <p:attrName>ppt_y</p:attrName>
                                        </p:attrNameLst>
                                      </p:cBhvr>
                                    </p:anim>
                                    <p:animRot by="21600000">
                                      <p:cBhvr>
                                        <p:cTn id="34" dur="1000" fill="hold">
                                          <p:stCondLst>
                                            <p:cond delay="0"/>
                                          </p:stCondLst>
                                        </p:cTn>
                                        <p:tgtEl>
                                          <p:spTgt spid="48"/>
                                        </p:tgtEl>
                                        <p:attrNameLst>
                                          <p:attrName>r</p:attrName>
                                        </p:attrNameLst>
                                      </p:cBhvr>
                                    </p:animRot>
                                  </p:childTnLst>
                                </p:cTn>
                              </p:par>
                              <p:par>
                                <p:cTn id="35" presetID="56" presetClass="entr" presetSubtype="0" fill="hold" grpId="0" nodeType="withEffect">
                                  <p:stCondLst>
                                    <p:cond delay="0"/>
                                  </p:stCondLst>
                                  <p:iterate type="lt">
                                    <p:tmPct val="10000"/>
                                  </p:iterate>
                                  <p:childTnLst>
                                    <p:set>
                                      <p:cBhvr>
                                        <p:cTn id="36" dur="1" fill="hold">
                                          <p:stCondLst>
                                            <p:cond delay="0"/>
                                          </p:stCondLst>
                                        </p:cTn>
                                        <p:tgtEl>
                                          <p:spTgt spid="50"/>
                                        </p:tgtEl>
                                        <p:attrNameLst>
                                          <p:attrName>style.visibility</p:attrName>
                                        </p:attrNameLst>
                                      </p:cBhvr>
                                      <p:to>
                                        <p:strVal val="visible"/>
                                      </p:to>
                                    </p:set>
                                    <p:anim by="(-#ppt_w*2)" calcmode="lin" valueType="num">
                                      <p:cBhvr rctx="PPT">
                                        <p:cTn id="37" dur="500" autoRev="1" fill="hold">
                                          <p:stCondLst>
                                            <p:cond delay="0"/>
                                          </p:stCondLst>
                                        </p:cTn>
                                        <p:tgtEl>
                                          <p:spTgt spid="50"/>
                                        </p:tgtEl>
                                        <p:attrNameLst>
                                          <p:attrName>ppt_w</p:attrName>
                                        </p:attrNameLst>
                                      </p:cBhvr>
                                    </p:anim>
                                    <p:anim by="(#ppt_w*0.50)" calcmode="lin" valueType="num">
                                      <p:cBhvr>
                                        <p:cTn id="38" dur="500" decel="50000" autoRev="1" fill="hold">
                                          <p:stCondLst>
                                            <p:cond delay="0"/>
                                          </p:stCondLst>
                                        </p:cTn>
                                        <p:tgtEl>
                                          <p:spTgt spid="50"/>
                                        </p:tgtEl>
                                        <p:attrNameLst>
                                          <p:attrName>ppt_x</p:attrName>
                                        </p:attrNameLst>
                                      </p:cBhvr>
                                    </p:anim>
                                    <p:anim from="(-#ppt_h/2)" to="(#ppt_y)" calcmode="lin" valueType="num">
                                      <p:cBhvr>
                                        <p:cTn id="39" dur="1000" fill="hold">
                                          <p:stCondLst>
                                            <p:cond delay="0"/>
                                          </p:stCondLst>
                                        </p:cTn>
                                        <p:tgtEl>
                                          <p:spTgt spid="50"/>
                                        </p:tgtEl>
                                        <p:attrNameLst>
                                          <p:attrName>ppt_y</p:attrName>
                                        </p:attrNameLst>
                                      </p:cBhvr>
                                    </p:anim>
                                    <p:animRot by="21600000">
                                      <p:cBhvr>
                                        <p:cTn id="40" dur="1000" fill="hold">
                                          <p:stCondLst>
                                            <p:cond delay="0"/>
                                          </p:stCondLst>
                                        </p:cTn>
                                        <p:tgtEl>
                                          <p:spTgt spid="50"/>
                                        </p:tgtEl>
                                        <p:attrNameLst>
                                          <p:attrName>r</p:attrName>
                                        </p:attrNameLst>
                                      </p:cBhvr>
                                    </p:animRot>
                                  </p:childTnLst>
                                </p:cTn>
                              </p:par>
                              <p:par>
                                <p:cTn id="41" presetID="56" presetClass="entr" presetSubtype="0" fill="hold" grpId="0" nodeType="withEffect">
                                  <p:stCondLst>
                                    <p:cond delay="0"/>
                                  </p:stCondLst>
                                  <p:iterate type="lt">
                                    <p:tmPct val="10000"/>
                                  </p:iterate>
                                  <p:childTnLst>
                                    <p:set>
                                      <p:cBhvr>
                                        <p:cTn id="42" dur="1" fill="hold">
                                          <p:stCondLst>
                                            <p:cond delay="0"/>
                                          </p:stCondLst>
                                        </p:cTn>
                                        <p:tgtEl>
                                          <p:spTgt spid="52"/>
                                        </p:tgtEl>
                                        <p:attrNameLst>
                                          <p:attrName>style.visibility</p:attrName>
                                        </p:attrNameLst>
                                      </p:cBhvr>
                                      <p:to>
                                        <p:strVal val="visible"/>
                                      </p:to>
                                    </p:set>
                                    <p:anim by="(-#ppt_w*2)" calcmode="lin" valueType="num">
                                      <p:cBhvr rctx="PPT">
                                        <p:cTn id="43" dur="500" autoRev="1" fill="hold">
                                          <p:stCondLst>
                                            <p:cond delay="0"/>
                                          </p:stCondLst>
                                        </p:cTn>
                                        <p:tgtEl>
                                          <p:spTgt spid="52"/>
                                        </p:tgtEl>
                                        <p:attrNameLst>
                                          <p:attrName>ppt_w</p:attrName>
                                        </p:attrNameLst>
                                      </p:cBhvr>
                                    </p:anim>
                                    <p:anim by="(#ppt_w*0.50)" calcmode="lin" valueType="num">
                                      <p:cBhvr>
                                        <p:cTn id="44" dur="500" decel="50000" autoRev="1" fill="hold">
                                          <p:stCondLst>
                                            <p:cond delay="0"/>
                                          </p:stCondLst>
                                        </p:cTn>
                                        <p:tgtEl>
                                          <p:spTgt spid="52"/>
                                        </p:tgtEl>
                                        <p:attrNameLst>
                                          <p:attrName>ppt_x</p:attrName>
                                        </p:attrNameLst>
                                      </p:cBhvr>
                                    </p:anim>
                                    <p:anim from="(-#ppt_h/2)" to="(#ppt_y)" calcmode="lin" valueType="num">
                                      <p:cBhvr>
                                        <p:cTn id="45" dur="1000" fill="hold">
                                          <p:stCondLst>
                                            <p:cond delay="0"/>
                                          </p:stCondLst>
                                        </p:cTn>
                                        <p:tgtEl>
                                          <p:spTgt spid="52"/>
                                        </p:tgtEl>
                                        <p:attrNameLst>
                                          <p:attrName>ppt_y</p:attrName>
                                        </p:attrNameLst>
                                      </p:cBhvr>
                                    </p:anim>
                                    <p:animRot by="21600000">
                                      <p:cBhvr>
                                        <p:cTn id="46" dur="1000" fill="hold">
                                          <p:stCondLst>
                                            <p:cond delay="0"/>
                                          </p:stCondLst>
                                        </p:cTn>
                                        <p:tgtEl>
                                          <p:spTgt spid="52"/>
                                        </p:tgtEl>
                                        <p:attrNameLst>
                                          <p:attrName>r</p:attrName>
                                        </p:attrNameLst>
                                      </p:cBhvr>
                                    </p:animRot>
                                  </p:childTnLst>
                                </p:cTn>
                              </p:par>
                              <p:par>
                                <p:cTn id="47" presetID="56" presetClass="entr" presetSubtype="0" fill="hold" grpId="0" nodeType="withEffect">
                                  <p:stCondLst>
                                    <p:cond delay="0"/>
                                  </p:stCondLst>
                                  <p:iterate type="lt">
                                    <p:tmPct val="10000"/>
                                  </p:iterate>
                                  <p:childTnLst>
                                    <p:set>
                                      <p:cBhvr>
                                        <p:cTn id="48" dur="1" fill="hold">
                                          <p:stCondLst>
                                            <p:cond delay="0"/>
                                          </p:stCondLst>
                                        </p:cTn>
                                        <p:tgtEl>
                                          <p:spTgt spid="54"/>
                                        </p:tgtEl>
                                        <p:attrNameLst>
                                          <p:attrName>style.visibility</p:attrName>
                                        </p:attrNameLst>
                                      </p:cBhvr>
                                      <p:to>
                                        <p:strVal val="visible"/>
                                      </p:to>
                                    </p:set>
                                    <p:anim by="(-#ppt_w*2)" calcmode="lin" valueType="num">
                                      <p:cBhvr rctx="PPT">
                                        <p:cTn id="49" dur="500" autoRev="1" fill="hold">
                                          <p:stCondLst>
                                            <p:cond delay="0"/>
                                          </p:stCondLst>
                                        </p:cTn>
                                        <p:tgtEl>
                                          <p:spTgt spid="54"/>
                                        </p:tgtEl>
                                        <p:attrNameLst>
                                          <p:attrName>ppt_w</p:attrName>
                                        </p:attrNameLst>
                                      </p:cBhvr>
                                    </p:anim>
                                    <p:anim by="(#ppt_w*0.50)" calcmode="lin" valueType="num">
                                      <p:cBhvr>
                                        <p:cTn id="50" dur="500" decel="50000" autoRev="1" fill="hold">
                                          <p:stCondLst>
                                            <p:cond delay="0"/>
                                          </p:stCondLst>
                                        </p:cTn>
                                        <p:tgtEl>
                                          <p:spTgt spid="54"/>
                                        </p:tgtEl>
                                        <p:attrNameLst>
                                          <p:attrName>ppt_x</p:attrName>
                                        </p:attrNameLst>
                                      </p:cBhvr>
                                    </p:anim>
                                    <p:anim from="(-#ppt_h/2)" to="(#ppt_y)" calcmode="lin" valueType="num">
                                      <p:cBhvr>
                                        <p:cTn id="51" dur="1000" fill="hold">
                                          <p:stCondLst>
                                            <p:cond delay="0"/>
                                          </p:stCondLst>
                                        </p:cTn>
                                        <p:tgtEl>
                                          <p:spTgt spid="54"/>
                                        </p:tgtEl>
                                        <p:attrNameLst>
                                          <p:attrName>ppt_y</p:attrName>
                                        </p:attrNameLst>
                                      </p:cBhvr>
                                    </p:anim>
                                    <p:animRot by="21600000">
                                      <p:cBhvr>
                                        <p:cTn id="52" dur="1000" fill="hold">
                                          <p:stCondLst>
                                            <p:cond delay="0"/>
                                          </p:stCondLst>
                                        </p:cTn>
                                        <p:tgtEl>
                                          <p:spTgt spid="54"/>
                                        </p:tgtEl>
                                        <p:attrNameLst>
                                          <p:attrName>r</p:attrName>
                                        </p:attrNameLst>
                                      </p:cBhvr>
                                    </p:animRot>
                                  </p:childTnLst>
                                </p:cTn>
                              </p:par>
                              <p:par>
                                <p:cTn id="53" presetID="56" presetClass="entr" presetSubtype="0" fill="hold" grpId="0" nodeType="withEffect">
                                  <p:stCondLst>
                                    <p:cond delay="0"/>
                                  </p:stCondLst>
                                  <p:iterate type="lt">
                                    <p:tmPct val="10000"/>
                                  </p:iterate>
                                  <p:childTnLst>
                                    <p:set>
                                      <p:cBhvr>
                                        <p:cTn id="54" dur="1" fill="hold">
                                          <p:stCondLst>
                                            <p:cond delay="0"/>
                                          </p:stCondLst>
                                        </p:cTn>
                                        <p:tgtEl>
                                          <p:spTgt spid="58"/>
                                        </p:tgtEl>
                                        <p:attrNameLst>
                                          <p:attrName>style.visibility</p:attrName>
                                        </p:attrNameLst>
                                      </p:cBhvr>
                                      <p:to>
                                        <p:strVal val="visible"/>
                                      </p:to>
                                    </p:set>
                                    <p:anim by="(-#ppt_w*2)" calcmode="lin" valueType="num">
                                      <p:cBhvr rctx="PPT">
                                        <p:cTn id="55" dur="500" autoRev="1" fill="hold">
                                          <p:stCondLst>
                                            <p:cond delay="0"/>
                                          </p:stCondLst>
                                        </p:cTn>
                                        <p:tgtEl>
                                          <p:spTgt spid="58"/>
                                        </p:tgtEl>
                                        <p:attrNameLst>
                                          <p:attrName>ppt_w</p:attrName>
                                        </p:attrNameLst>
                                      </p:cBhvr>
                                    </p:anim>
                                    <p:anim by="(#ppt_w*0.50)" calcmode="lin" valueType="num">
                                      <p:cBhvr>
                                        <p:cTn id="56" dur="500" decel="50000" autoRev="1" fill="hold">
                                          <p:stCondLst>
                                            <p:cond delay="0"/>
                                          </p:stCondLst>
                                        </p:cTn>
                                        <p:tgtEl>
                                          <p:spTgt spid="58"/>
                                        </p:tgtEl>
                                        <p:attrNameLst>
                                          <p:attrName>ppt_x</p:attrName>
                                        </p:attrNameLst>
                                      </p:cBhvr>
                                    </p:anim>
                                    <p:anim from="(-#ppt_h/2)" to="(#ppt_y)" calcmode="lin" valueType="num">
                                      <p:cBhvr>
                                        <p:cTn id="57" dur="1000" fill="hold">
                                          <p:stCondLst>
                                            <p:cond delay="0"/>
                                          </p:stCondLst>
                                        </p:cTn>
                                        <p:tgtEl>
                                          <p:spTgt spid="58"/>
                                        </p:tgtEl>
                                        <p:attrNameLst>
                                          <p:attrName>ppt_y</p:attrName>
                                        </p:attrNameLst>
                                      </p:cBhvr>
                                    </p:anim>
                                    <p:animRot by="21600000">
                                      <p:cBhvr>
                                        <p:cTn id="58" dur="1000" fill="hold">
                                          <p:stCondLst>
                                            <p:cond delay="0"/>
                                          </p:stCondLst>
                                        </p:cTn>
                                        <p:tgtEl>
                                          <p:spTgt spid="58"/>
                                        </p:tgtEl>
                                        <p:attrNameLst>
                                          <p:attrName>r</p:attrName>
                                        </p:attrNameLst>
                                      </p:cBhvr>
                                    </p:animRot>
                                  </p:childTnLst>
                                </p:cTn>
                              </p:par>
                              <p:par>
                                <p:cTn id="59" presetID="56" presetClass="entr" presetSubtype="0" fill="hold" grpId="0" nodeType="withEffect">
                                  <p:stCondLst>
                                    <p:cond delay="0"/>
                                  </p:stCondLst>
                                  <p:iterate type="lt">
                                    <p:tmPct val="10000"/>
                                  </p:iterate>
                                  <p:childTnLst>
                                    <p:set>
                                      <p:cBhvr>
                                        <p:cTn id="60" dur="1" fill="hold">
                                          <p:stCondLst>
                                            <p:cond delay="0"/>
                                          </p:stCondLst>
                                        </p:cTn>
                                        <p:tgtEl>
                                          <p:spTgt spid="61"/>
                                        </p:tgtEl>
                                        <p:attrNameLst>
                                          <p:attrName>style.visibility</p:attrName>
                                        </p:attrNameLst>
                                      </p:cBhvr>
                                      <p:to>
                                        <p:strVal val="visible"/>
                                      </p:to>
                                    </p:set>
                                    <p:anim by="(-#ppt_w*2)" calcmode="lin" valueType="num">
                                      <p:cBhvr rctx="PPT">
                                        <p:cTn id="61" dur="500" autoRev="1" fill="hold">
                                          <p:stCondLst>
                                            <p:cond delay="0"/>
                                          </p:stCondLst>
                                        </p:cTn>
                                        <p:tgtEl>
                                          <p:spTgt spid="61"/>
                                        </p:tgtEl>
                                        <p:attrNameLst>
                                          <p:attrName>ppt_w</p:attrName>
                                        </p:attrNameLst>
                                      </p:cBhvr>
                                    </p:anim>
                                    <p:anim by="(#ppt_w*0.50)" calcmode="lin" valueType="num">
                                      <p:cBhvr>
                                        <p:cTn id="62" dur="500" decel="50000" autoRev="1" fill="hold">
                                          <p:stCondLst>
                                            <p:cond delay="0"/>
                                          </p:stCondLst>
                                        </p:cTn>
                                        <p:tgtEl>
                                          <p:spTgt spid="61"/>
                                        </p:tgtEl>
                                        <p:attrNameLst>
                                          <p:attrName>ppt_x</p:attrName>
                                        </p:attrNameLst>
                                      </p:cBhvr>
                                    </p:anim>
                                    <p:anim from="(-#ppt_h/2)" to="(#ppt_y)" calcmode="lin" valueType="num">
                                      <p:cBhvr>
                                        <p:cTn id="63" dur="1000" fill="hold">
                                          <p:stCondLst>
                                            <p:cond delay="0"/>
                                          </p:stCondLst>
                                        </p:cTn>
                                        <p:tgtEl>
                                          <p:spTgt spid="61"/>
                                        </p:tgtEl>
                                        <p:attrNameLst>
                                          <p:attrName>ppt_y</p:attrName>
                                        </p:attrNameLst>
                                      </p:cBhvr>
                                    </p:anim>
                                    <p:animRot by="21600000">
                                      <p:cBhvr>
                                        <p:cTn id="64" dur="1000" fill="hold">
                                          <p:stCondLst>
                                            <p:cond delay="0"/>
                                          </p:stCondLst>
                                        </p:cTn>
                                        <p:tgtEl>
                                          <p:spTgt spid="61"/>
                                        </p:tgtEl>
                                        <p:attrNameLst>
                                          <p:attrName>r</p:attrName>
                                        </p:attrNameLst>
                                      </p:cBhvr>
                                    </p:animRot>
                                  </p:childTnLst>
                                </p:cTn>
                              </p:par>
                              <p:par>
                                <p:cTn id="65" presetID="56" presetClass="entr" presetSubtype="0" fill="hold" grpId="0" nodeType="withEffect">
                                  <p:stCondLst>
                                    <p:cond delay="0"/>
                                  </p:stCondLst>
                                  <p:iterate type="lt">
                                    <p:tmPct val="10000"/>
                                  </p:iterate>
                                  <p:childTnLst>
                                    <p:set>
                                      <p:cBhvr>
                                        <p:cTn id="66" dur="1" fill="hold">
                                          <p:stCondLst>
                                            <p:cond delay="0"/>
                                          </p:stCondLst>
                                        </p:cTn>
                                        <p:tgtEl>
                                          <p:spTgt spid="63"/>
                                        </p:tgtEl>
                                        <p:attrNameLst>
                                          <p:attrName>style.visibility</p:attrName>
                                        </p:attrNameLst>
                                      </p:cBhvr>
                                      <p:to>
                                        <p:strVal val="visible"/>
                                      </p:to>
                                    </p:set>
                                    <p:anim by="(-#ppt_w*2)" calcmode="lin" valueType="num">
                                      <p:cBhvr rctx="PPT">
                                        <p:cTn id="67" dur="500" autoRev="1" fill="hold">
                                          <p:stCondLst>
                                            <p:cond delay="0"/>
                                          </p:stCondLst>
                                        </p:cTn>
                                        <p:tgtEl>
                                          <p:spTgt spid="63"/>
                                        </p:tgtEl>
                                        <p:attrNameLst>
                                          <p:attrName>ppt_w</p:attrName>
                                        </p:attrNameLst>
                                      </p:cBhvr>
                                    </p:anim>
                                    <p:anim by="(#ppt_w*0.50)" calcmode="lin" valueType="num">
                                      <p:cBhvr>
                                        <p:cTn id="68" dur="500" decel="50000" autoRev="1" fill="hold">
                                          <p:stCondLst>
                                            <p:cond delay="0"/>
                                          </p:stCondLst>
                                        </p:cTn>
                                        <p:tgtEl>
                                          <p:spTgt spid="63"/>
                                        </p:tgtEl>
                                        <p:attrNameLst>
                                          <p:attrName>ppt_x</p:attrName>
                                        </p:attrNameLst>
                                      </p:cBhvr>
                                    </p:anim>
                                    <p:anim from="(-#ppt_h/2)" to="(#ppt_y)" calcmode="lin" valueType="num">
                                      <p:cBhvr>
                                        <p:cTn id="69" dur="1000" fill="hold">
                                          <p:stCondLst>
                                            <p:cond delay="0"/>
                                          </p:stCondLst>
                                        </p:cTn>
                                        <p:tgtEl>
                                          <p:spTgt spid="63"/>
                                        </p:tgtEl>
                                        <p:attrNameLst>
                                          <p:attrName>ppt_y</p:attrName>
                                        </p:attrNameLst>
                                      </p:cBhvr>
                                    </p:anim>
                                    <p:animRot by="21600000">
                                      <p:cBhvr>
                                        <p:cTn id="70" dur="1000" fill="hold">
                                          <p:stCondLst>
                                            <p:cond delay="0"/>
                                          </p:stCondLst>
                                        </p:cTn>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2" grpId="0" animBg="1"/>
      <p:bldP spid="54" grpId="0" animBg="1"/>
      <p:bldP spid="58" grpId="0" animBg="1"/>
      <p:bldP spid="61" grpId="0" animBg="1"/>
      <p:bldP spid="63"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graphicFrame>
        <p:nvGraphicFramePr>
          <p:cNvPr id="2" name="Tablo 2">
            <a:extLst>
              <a:ext uri="{FF2B5EF4-FFF2-40B4-BE49-F238E27FC236}">
                <a16:creationId xmlns:a16="http://schemas.microsoft.com/office/drawing/2014/main" id="{AB9F3FE1-91AE-4140-844E-90A119907FCC}"/>
              </a:ext>
            </a:extLst>
          </p:cNvPr>
          <p:cNvGraphicFramePr>
            <a:graphicFrameLocks noGrp="1"/>
          </p:cNvGraphicFramePr>
          <p:nvPr>
            <p:extLst>
              <p:ext uri="{D42A27DB-BD31-4B8C-83A1-F6EECF244321}">
                <p14:modId xmlns:p14="http://schemas.microsoft.com/office/powerpoint/2010/main" val="2414910987"/>
              </p:ext>
            </p:extLst>
          </p:nvPr>
        </p:nvGraphicFramePr>
        <p:xfrm>
          <a:off x="183882" y="1455313"/>
          <a:ext cx="11864304" cy="5344633"/>
        </p:xfrm>
        <a:graphic>
          <a:graphicData uri="http://schemas.openxmlformats.org/drawingml/2006/table">
            <a:tbl>
              <a:tblPr firstRow="1" bandRow="1">
                <a:tableStyleId>{5940675A-B579-460E-94D1-54222C63F5DA}</a:tableStyleId>
              </a:tblPr>
              <a:tblGrid>
                <a:gridCol w="2829774">
                  <a:extLst>
                    <a:ext uri="{9D8B030D-6E8A-4147-A177-3AD203B41FA5}">
                      <a16:colId xmlns:a16="http://schemas.microsoft.com/office/drawing/2014/main" val="89965767"/>
                    </a:ext>
                  </a:extLst>
                </a:gridCol>
                <a:gridCol w="4443212">
                  <a:extLst>
                    <a:ext uri="{9D8B030D-6E8A-4147-A177-3AD203B41FA5}">
                      <a16:colId xmlns:a16="http://schemas.microsoft.com/office/drawing/2014/main" val="1651066954"/>
                    </a:ext>
                  </a:extLst>
                </a:gridCol>
                <a:gridCol w="4591318">
                  <a:extLst>
                    <a:ext uri="{9D8B030D-6E8A-4147-A177-3AD203B41FA5}">
                      <a16:colId xmlns:a16="http://schemas.microsoft.com/office/drawing/2014/main" val="1398180161"/>
                    </a:ext>
                  </a:extLst>
                </a:gridCol>
              </a:tblGrid>
              <a:tr h="791262">
                <a:tc>
                  <a:txBody>
                    <a:bodyPr/>
                    <a:lstStyle/>
                    <a:p>
                      <a:pPr algn="ctr"/>
                      <a:r>
                        <a:rPr lang="tr-TR" sz="2400" b="1" dirty="0"/>
                        <a:t>DEMOKRASİNİN İLKELERİ</a:t>
                      </a:r>
                    </a:p>
                  </a:txBody>
                  <a:tcPr>
                    <a:solidFill>
                      <a:schemeClr val="accent4">
                        <a:lumMod val="60000"/>
                        <a:lumOff val="40000"/>
                      </a:schemeClr>
                    </a:solidFill>
                  </a:tcPr>
                </a:tc>
                <a:tc>
                  <a:txBody>
                    <a:bodyPr/>
                    <a:lstStyle/>
                    <a:p>
                      <a:pPr algn="ctr"/>
                      <a:r>
                        <a:rPr lang="tr-TR" sz="2400" b="1" dirty="0"/>
                        <a:t>NE ANLAMA GELİYOR?</a:t>
                      </a:r>
                    </a:p>
                  </a:txBody>
                  <a:tcPr>
                    <a:solidFill>
                      <a:schemeClr val="accent4">
                        <a:lumMod val="60000"/>
                        <a:lumOff val="40000"/>
                      </a:schemeClr>
                    </a:solidFill>
                  </a:tcPr>
                </a:tc>
                <a:tc>
                  <a:txBody>
                    <a:bodyPr/>
                    <a:lstStyle/>
                    <a:p>
                      <a:pPr algn="ctr"/>
                      <a:r>
                        <a:rPr lang="tr-TR" sz="2400" b="1" dirty="0"/>
                        <a:t>DEMOKRASİ AÇISINDAN ÖNEMİ NEDİR?</a:t>
                      </a:r>
                    </a:p>
                  </a:txBody>
                  <a:tcPr>
                    <a:solidFill>
                      <a:schemeClr val="accent4">
                        <a:lumMod val="60000"/>
                        <a:lumOff val="40000"/>
                      </a:schemeClr>
                    </a:solidFill>
                  </a:tcPr>
                </a:tc>
                <a:extLst>
                  <a:ext uri="{0D108BD9-81ED-4DB2-BD59-A6C34878D82A}">
                    <a16:rowId xmlns:a16="http://schemas.microsoft.com/office/drawing/2014/main" val="1386666779"/>
                  </a:ext>
                </a:extLst>
              </a:tr>
              <a:tr h="606595">
                <a:tc>
                  <a:txBody>
                    <a:bodyPr/>
                    <a:lstStyle/>
                    <a:p>
                      <a:pPr>
                        <a:lnSpc>
                          <a:spcPts val="1800"/>
                        </a:lnSpc>
                      </a:pPr>
                      <a:r>
                        <a:rPr lang="tr-TR" sz="2000" b="1" dirty="0"/>
                        <a:t>Seçme ve seçilme hakkı</a:t>
                      </a:r>
                    </a:p>
                  </a:txBody>
                  <a:tcPr>
                    <a:solidFill>
                      <a:schemeClr val="accent4">
                        <a:lumMod val="20000"/>
                        <a:lumOff val="80000"/>
                      </a:schemeClr>
                    </a:solidFill>
                  </a:tcPr>
                </a:tc>
                <a:tc>
                  <a:txBody>
                    <a:bodyPr/>
                    <a:lstStyle/>
                    <a:p>
                      <a:pPr>
                        <a:lnSpc>
                          <a:spcPts val="1800"/>
                        </a:lnSpc>
                      </a:pPr>
                      <a:endParaRPr lang="tr-TR" sz="2000" dirty="0"/>
                    </a:p>
                  </a:txBody>
                  <a:tcPr/>
                </a:tc>
                <a:tc>
                  <a:txBody>
                    <a:bodyPr/>
                    <a:lstStyle/>
                    <a:p>
                      <a:pPr>
                        <a:lnSpc>
                          <a:spcPts val="1800"/>
                        </a:lnSpc>
                      </a:pPr>
                      <a:endParaRPr lang="tr-TR" sz="2000" dirty="0"/>
                    </a:p>
                  </a:txBody>
                  <a:tcPr/>
                </a:tc>
                <a:extLst>
                  <a:ext uri="{0D108BD9-81ED-4DB2-BD59-A6C34878D82A}">
                    <a16:rowId xmlns:a16="http://schemas.microsoft.com/office/drawing/2014/main" val="3783852137"/>
                  </a:ext>
                </a:extLst>
              </a:tr>
              <a:tr h="650284">
                <a:tc>
                  <a:txBody>
                    <a:bodyPr/>
                    <a:lstStyle/>
                    <a:p>
                      <a:r>
                        <a:rPr lang="tr-TR" sz="2000" b="1" dirty="0"/>
                        <a:t>Milli egemenlik</a:t>
                      </a:r>
                    </a:p>
                  </a:txBody>
                  <a:tcPr>
                    <a:solidFill>
                      <a:schemeClr val="accent4">
                        <a:lumMod val="20000"/>
                        <a:lumOff val="80000"/>
                      </a:schemeClr>
                    </a:solidFill>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523285320"/>
                  </a:ext>
                </a:extLst>
              </a:tr>
              <a:tr h="650284">
                <a:tc>
                  <a:txBody>
                    <a:bodyPr/>
                    <a:lstStyle/>
                    <a:p>
                      <a:pPr>
                        <a:lnSpc>
                          <a:spcPts val="2000"/>
                        </a:lnSpc>
                      </a:pPr>
                      <a:r>
                        <a:rPr lang="tr-TR" sz="2000" b="1" dirty="0"/>
                        <a:t>Karar alma ve uygulama süreçlerine katılım</a:t>
                      </a:r>
                    </a:p>
                  </a:txBody>
                  <a:tcPr>
                    <a:solidFill>
                      <a:schemeClr val="accent4">
                        <a:lumMod val="20000"/>
                        <a:lumOff val="80000"/>
                      </a:schemeClr>
                    </a:solidFill>
                  </a:tcPr>
                </a:tc>
                <a:tc>
                  <a:txBody>
                    <a:bodyPr/>
                    <a:lstStyle/>
                    <a:p>
                      <a:endParaRPr lang="tr-TR"/>
                    </a:p>
                  </a:txBody>
                  <a:tcPr/>
                </a:tc>
                <a:tc>
                  <a:txBody>
                    <a:bodyPr/>
                    <a:lstStyle/>
                    <a:p>
                      <a:endParaRPr lang="tr-TR"/>
                    </a:p>
                  </a:txBody>
                  <a:tcPr/>
                </a:tc>
                <a:extLst>
                  <a:ext uri="{0D108BD9-81ED-4DB2-BD59-A6C34878D82A}">
                    <a16:rowId xmlns:a16="http://schemas.microsoft.com/office/drawing/2014/main" val="3215150579"/>
                  </a:ext>
                </a:extLst>
              </a:tr>
              <a:tr h="650284">
                <a:tc>
                  <a:txBody>
                    <a:bodyPr/>
                    <a:lstStyle/>
                    <a:p>
                      <a:r>
                        <a:rPr lang="tr-TR" sz="2000" b="1" dirty="0"/>
                        <a:t>Çoğulculuk</a:t>
                      </a:r>
                    </a:p>
                  </a:txBody>
                  <a:tcPr>
                    <a:solidFill>
                      <a:schemeClr val="accent4">
                        <a:lumMod val="20000"/>
                        <a:lumOff val="80000"/>
                      </a:schemeClr>
                    </a:solidFill>
                  </a:tcPr>
                </a:tc>
                <a:tc>
                  <a:txBody>
                    <a:bodyPr/>
                    <a:lstStyle/>
                    <a:p>
                      <a:endParaRPr lang="tr-TR" dirty="0"/>
                    </a:p>
                  </a:txBody>
                  <a:tcPr/>
                </a:tc>
                <a:tc>
                  <a:txBody>
                    <a:bodyPr/>
                    <a:lstStyle/>
                    <a:p>
                      <a:endParaRPr lang="tr-TR"/>
                    </a:p>
                  </a:txBody>
                  <a:tcPr/>
                </a:tc>
                <a:extLst>
                  <a:ext uri="{0D108BD9-81ED-4DB2-BD59-A6C34878D82A}">
                    <a16:rowId xmlns:a16="http://schemas.microsoft.com/office/drawing/2014/main" val="1379184010"/>
                  </a:ext>
                </a:extLst>
              </a:tr>
              <a:tr h="650284">
                <a:tc>
                  <a:txBody>
                    <a:bodyPr/>
                    <a:lstStyle/>
                    <a:p>
                      <a:r>
                        <a:rPr lang="tr-TR" sz="2000" b="1" dirty="0"/>
                        <a:t>Hukukun üstünlüğü</a:t>
                      </a:r>
                    </a:p>
                  </a:txBody>
                  <a:tcPr>
                    <a:solidFill>
                      <a:schemeClr val="accent4">
                        <a:lumMod val="20000"/>
                        <a:lumOff val="80000"/>
                      </a:schemeClr>
                    </a:solidFill>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3929449894"/>
                  </a:ext>
                </a:extLst>
              </a:tr>
              <a:tr h="663658">
                <a:tc>
                  <a:txBody>
                    <a:bodyPr/>
                    <a:lstStyle/>
                    <a:p>
                      <a:r>
                        <a:rPr lang="tr-TR" sz="2000" b="1" dirty="0"/>
                        <a:t>Özgürlük</a:t>
                      </a:r>
                    </a:p>
                  </a:txBody>
                  <a:tcPr>
                    <a:solidFill>
                      <a:schemeClr val="accent4">
                        <a:lumMod val="20000"/>
                        <a:lumOff val="80000"/>
                      </a:schemeClr>
                    </a:solidFill>
                  </a:tcPr>
                </a:tc>
                <a:tc>
                  <a:txBody>
                    <a:bodyPr/>
                    <a:lstStyle/>
                    <a:p>
                      <a:endParaRPr lang="tr-TR"/>
                    </a:p>
                  </a:txBody>
                  <a:tcPr/>
                </a:tc>
                <a:tc>
                  <a:txBody>
                    <a:bodyPr/>
                    <a:lstStyle/>
                    <a:p>
                      <a:endParaRPr lang="tr-TR"/>
                    </a:p>
                  </a:txBody>
                  <a:tcPr/>
                </a:tc>
                <a:extLst>
                  <a:ext uri="{0D108BD9-81ED-4DB2-BD59-A6C34878D82A}">
                    <a16:rowId xmlns:a16="http://schemas.microsoft.com/office/drawing/2014/main" val="1018630239"/>
                  </a:ext>
                </a:extLst>
              </a:tr>
              <a:tr h="650284">
                <a:tc>
                  <a:txBody>
                    <a:bodyPr/>
                    <a:lstStyle/>
                    <a:p>
                      <a:r>
                        <a:rPr lang="tr-TR" sz="2000" b="1" dirty="0"/>
                        <a:t>Eşitlik</a:t>
                      </a:r>
                    </a:p>
                  </a:txBody>
                  <a:tcPr>
                    <a:solidFill>
                      <a:schemeClr val="accent4">
                        <a:lumMod val="20000"/>
                        <a:lumOff val="80000"/>
                      </a:schemeClr>
                    </a:solidFill>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4250900066"/>
                  </a:ext>
                </a:extLst>
              </a:tr>
            </a:tbl>
          </a:graphicData>
        </a:graphic>
      </p:graphicFrame>
      <p:sp>
        <p:nvSpPr>
          <p:cNvPr id="5" name="Metin kutusu 4">
            <a:extLst>
              <a:ext uri="{FF2B5EF4-FFF2-40B4-BE49-F238E27FC236}">
                <a16:creationId xmlns:a16="http://schemas.microsoft.com/office/drawing/2014/main" id="{535729E0-FDA9-4DE5-83EF-363DBE7FD8ED}"/>
              </a:ext>
            </a:extLst>
          </p:cNvPr>
          <p:cNvSpPr txBox="1"/>
          <p:nvPr/>
        </p:nvSpPr>
        <p:spPr>
          <a:xfrm>
            <a:off x="183883" y="834804"/>
            <a:ext cx="7562760" cy="461665"/>
          </a:xfrm>
          <a:prstGeom prst="rect">
            <a:avLst/>
          </a:prstGeom>
          <a:noFill/>
        </p:spPr>
        <p:txBody>
          <a:bodyPr wrap="square">
            <a:spAutoFit/>
          </a:bodyPr>
          <a:lstStyle/>
          <a:p>
            <a:r>
              <a:rPr lang="tr-TR" sz="2400" b="1" i="0" u="none" strike="noStrike" baseline="0" dirty="0">
                <a:solidFill>
                  <a:srgbClr val="FF0000"/>
                </a:solidFill>
                <a:latin typeface="CaslonPro-Regular"/>
              </a:rPr>
              <a:t>Aşağıdaki tabloyu örneği dikkate alarak doldurunuz.</a:t>
            </a:r>
            <a:endParaRPr lang="tr-TR" sz="2400" b="1" dirty="0">
              <a:solidFill>
                <a:srgbClr val="FF0000"/>
              </a:solidFill>
            </a:endParaRPr>
          </a:p>
        </p:txBody>
      </p:sp>
      <p:sp>
        <p:nvSpPr>
          <p:cNvPr id="7" name="Metin kutusu 6">
            <a:extLst>
              <a:ext uri="{FF2B5EF4-FFF2-40B4-BE49-F238E27FC236}">
                <a16:creationId xmlns:a16="http://schemas.microsoft.com/office/drawing/2014/main" id="{9CDBA952-FD84-4867-BDAE-6D3256A3A3ED}"/>
              </a:ext>
            </a:extLst>
          </p:cNvPr>
          <p:cNvSpPr txBox="1"/>
          <p:nvPr/>
        </p:nvSpPr>
        <p:spPr>
          <a:xfrm>
            <a:off x="3130104" y="2320236"/>
            <a:ext cx="4182414" cy="577530"/>
          </a:xfrm>
          <a:prstGeom prst="rect">
            <a:avLst/>
          </a:prstGeom>
          <a:noFill/>
        </p:spPr>
        <p:txBody>
          <a:bodyPr wrap="square">
            <a:spAutoFit/>
          </a:bodyPr>
          <a:lstStyle/>
          <a:p>
            <a:pPr algn="ctr">
              <a:lnSpc>
                <a:spcPts val="1800"/>
              </a:lnSpc>
            </a:pPr>
            <a:r>
              <a:rPr lang="tr-TR" sz="2400" dirty="0"/>
              <a:t>Ülkeyi yönetenleri oy vererek seçmek anlamına gelir.</a:t>
            </a:r>
          </a:p>
        </p:txBody>
      </p:sp>
      <p:sp>
        <p:nvSpPr>
          <p:cNvPr id="9" name="Metin kutusu 8">
            <a:extLst>
              <a:ext uri="{FF2B5EF4-FFF2-40B4-BE49-F238E27FC236}">
                <a16:creationId xmlns:a16="http://schemas.microsoft.com/office/drawing/2014/main" id="{F32061F7-4BAB-4A7E-A666-5A814472CAA3}"/>
              </a:ext>
            </a:extLst>
          </p:cNvPr>
          <p:cNvSpPr txBox="1"/>
          <p:nvPr/>
        </p:nvSpPr>
        <p:spPr>
          <a:xfrm>
            <a:off x="8086681" y="2320236"/>
            <a:ext cx="3331872" cy="577530"/>
          </a:xfrm>
          <a:prstGeom prst="rect">
            <a:avLst/>
          </a:prstGeom>
          <a:noFill/>
        </p:spPr>
        <p:txBody>
          <a:bodyPr wrap="square">
            <a:spAutoFit/>
          </a:bodyPr>
          <a:lstStyle/>
          <a:p>
            <a:pPr algn="ctr">
              <a:lnSpc>
                <a:spcPts val="1800"/>
              </a:lnSpc>
            </a:pPr>
            <a:r>
              <a:rPr lang="tr-TR" sz="2400" dirty="0"/>
              <a:t>Halkın yönetime katılımı sağlanmış olur.</a:t>
            </a:r>
          </a:p>
        </p:txBody>
      </p:sp>
      <p:sp>
        <p:nvSpPr>
          <p:cNvPr id="11" name="Metin kutusu 10">
            <a:extLst>
              <a:ext uri="{FF2B5EF4-FFF2-40B4-BE49-F238E27FC236}">
                <a16:creationId xmlns:a16="http://schemas.microsoft.com/office/drawing/2014/main" id="{0BF0C114-CF84-49C6-B6EF-ADA018B45E73}"/>
              </a:ext>
            </a:extLst>
          </p:cNvPr>
          <p:cNvSpPr txBox="1"/>
          <p:nvPr/>
        </p:nvSpPr>
        <p:spPr>
          <a:xfrm>
            <a:off x="3627640" y="2968097"/>
            <a:ext cx="3187341" cy="577530"/>
          </a:xfrm>
          <a:prstGeom prst="rect">
            <a:avLst/>
          </a:prstGeom>
          <a:noFill/>
        </p:spPr>
        <p:txBody>
          <a:bodyPr wrap="square">
            <a:spAutoFit/>
          </a:bodyPr>
          <a:lstStyle/>
          <a:p>
            <a:pPr algn="ctr">
              <a:lnSpc>
                <a:spcPts val="1800"/>
              </a:lnSpc>
            </a:pPr>
            <a:r>
              <a:rPr lang="tr-TR" sz="2400" dirty="0"/>
              <a:t>Halkı kendi kendisini yönetmesi demektir.</a:t>
            </a:r>
          </a:p>
        </p:txBody>
      </p:sp>
      <p:sp>
        <p:nvSpPr>
          <p:cNvPr id="12" name="Metin kutusu 11">
            <a:extLst>
              <a:ext uri="{FF2B5EF4-FFF2-40B4-BE49-F238E27FC236}">
                <a16:creationId xmlns:a16="http://schemas.microsoft.com/office/drawing/2014/main" id="{C71F5903-1220-49BF-9897-178340CE66F3}"/>
              </a:ext>
            </a:extLst>
          </p:cNvPr>
          <p:cNvSpPr txBox="1"/>
          <p:nvPr/>
        </p:nvSpPr>
        <p:spPr>
          <a:xfrm>
            <a:off x="8207151" y="2955486"/>
            <a:ext cx="3187341" cy="577530"/>
          </a:xfrm>
          <a:prstGeom prst="rect">
            <a:avLst/>
          </a:prstGeom>
          <a:noFill/>
        </p:spPr>
        <p:txBody>
          <a:bodyPr wrap="square">
            <a:spAutoFit/>
          </a:bodyPr>
          <a:lstStyle/>
          <a:p>
            <a:pPr algn="ctr">
              <a:lnSpc>
                <a:spcPts val="1800"/>
              </a:lnSpc>
            </a:pPr>
            <a:r>
              <a:rPr lang="tr-TR" sz="2400" dirty="0"/>
              <a:t>Halk kendi kendisini idare eder.</a:t>
            </a:r>
          </a:p>
        </p:txBody>
      </p:sp>
      <p:sp>
        <p:nvSpPr>
          <p:cNvPr id="13" name="Metin kutusu 12">
            <a:extLst>
              <a:ext uri="{FF2B5EF4-FFF2-40B4-BE49-F238E27FC236}">
                <a16:creationId xmlns:a16="http://schemas.microsoft.com/office/drawing/2014/main" id="{249FF83E-3151-43E6-9C7E-240894F836DC}"/>
              </a:ext>
            </a:extLst>
          </p:cNvPr>
          <p:cNvSpPr txBox="1"/>
          <p:nvPr/>
        </p:nvSpPr>
        <p:spPr>
          <a:xfrm>
            <a:off x="3225085" y="3608122"/>
            <a:ext cx="3992450" cy="577530"/>
          </a:xfrm>
          <a:prstGeom prst="rect">
            <a:avLst/>
          </a:prstGeom>
          <a:noFill/>
        </p:spPr>
        <p:txBody>
          <a:bodyPr wrap="square">
            <a:spAutoFit/>
          </a:bodyPr>
          <a:lstStyle/>
          <a:p>
            <a:pPr algn="ctr">
              <a:lnSpc>
                <a:spcPts val="1800"/>
              </a:lnSpc>
            </a:pPr>
            <a:r>
              <a:rPr lang="tr-TR" sz="2400" dirty="0"/>
              <a:t>Sendika faaliyetleri ve referandumu ifade eder.</a:t>
            </a:r>
          </a:p>
        </p:txBody>
      </p:sp>
      <p:sp>
        <p:nvSpPr>
          <p:cNvPr id="14" name="Metin kutusu 13">
            <a:extLst>
              <a:ext uri="{FF2B5EF4-FFF2-40B4-BE49-F238E27FC236}">
                <a16:creationId xmlns:a16="http://schemas.microsoft.com/office/drawing/2014/main" id="{A481D55E-3D1C-42F9-80DC-E0F79EA4AFC4}"/>
              </a:ext>
            </a:extLst>
          </p:cNvPr>
          <p:cNvSpPr txBox="1"/>
          <p:nvPr/>
        </p:nvSpPr>
        <p:spPr>
          <a:xfrm>
            <a:off x="7846543" y="3601151"/>
            <a:ext cx="3812148" cy="577530"/>
          </a:xfrm>
          <a:prstGeom prst="rect">
            <a:avLst/>
          </a:prstGeom>
          <a:noFill/>
        </p:spPr>
        <p:txBody>
          <a:bodyPr wrap="square">
            <a:spAutoFit/>
          </a:bodyPr>
          <a:lstStyle/>
          <a:p>
            <a:pPr algn="ctr">
              <a:lnSpc>
                <a:spcPts val="1800"/>
              </a:lnSpc>
            </a:pPr>
            <a:r>
              <a:rPr lang="tr-TR" sz="2400" dirty="0"/>
              <a:t>Sadece seçimde değil halk devamlı yönetime katılır.</a:t>
            </a:r>
          </a:p>
        </p:txBody>
      </p:sp>
      <p:sp>
        <p:nvSpPr>
          <p:cNvPr id="15" name="Metin kutusu 14">
            <a:extLst>
              <a:ext uri="{FF2B5EF4-FFF2-40B4-BE49-F238E27FC236}">
                <a16:creationId xmlns:a16="http://schemas.microsoft.com/office/drawing/2014/main" id="{7C9C64BB-36D4-4A9B-AFED-3C5BDE3A9851}"/>
              </a:ext>
            </a:extLst>
          </p:cNvPr>
          <p:cNvSpPr txBox="1"/>
          <p:nvPr/>
        </p:nvSpPr>
        <p:spPr>
          <a:xfrm>
            <a:off x="3315236" y="4255983"/>
            <a:ext cx="3812148" cy="577530"/>
          </a:xfrm>
          <a:prstGeom prst="rect">
            <a:avLst/>
          </a:prstGeom>
          <a:noFill/>
        </p:spPr>
        <p:txBody>
          <a:bodyPr wrap="square">
            <a:spAutoFit/>
          </a:bodyPr>
          <a:lstStyle/>
          <a:p>
            <a:pPr algn="ctr">
              <a:lnSpc>
                <a:spcPts val="1800"/>
              </a:lnSpc>
            </a:pPr>
            <a:r>
              <a:rPr lang="tr-TR" sz="2400" dirty="0"/>
              <a:t>Çoğunluğun verdiği kararların uygulanması</a:t>
            </a:r>
          </a:p>
        </p:txBody>
      </p:sp>
      <p:sp>
        <p:nvSpPr>
          <p:cNvPr id="16" name="Metin kutusu 15">
            <a:extLst>
              <a:ext uri="{FF2B5EF4-FFF2-40B4-BE49-F238E27FC236}">
                <a16:creationId xmlns:a16="http://schemas.microsoft.com/office/drawing/2014/main" id="{8D8E771C-D2C9-4F47-8D8F-B7171848D775}"/>
              </a:ext>
            </a:extLst>
          </p:cNvPr>
          <p:cNvSpPr txBox="1"/>
          <p:nvPr/>
        </p:nvSpPr>
        <p:spPr>
          <a:xfrm>
            <a:off x="7746643" y="4240337"/>
            <a:ext cx="4108362" cy="577530"/>
          </a:xfrm>
          <a:prstGeom prst="rect">
            <a:avLst/>
          </a:prstGeom>
          <a:noFill/>
        </p:spPr>
        <p:txBody>
          <a:bodyPr wrap="square">
            <a:spAutoFit/>
          </a:bodyPr>
          <a:lstStyle/>
          <a:p>
            <a:pPr algn="ctr">
              <a:lnSpc>
                <a:spcPts val="1800"/>
              </a:lnSpc>
            </a:pPr>
            <a:r>
              <a:rPr lang="tr-TR" sz="2400" dirty="0"/>
              <a:t>Çoğunluğun kararlarıyla beraber azınlık da dikkate alınır.</a:t>
            </a:r>
          </a:p>
        </p:txBody>
      </p:sp>
      <p:sp>
        <p:nvSpPr>
          <p:cNvPr id="17" name="Metin kutusu 16">
            <a:extLst>
              <a:ext uri="{FF2B5EF4-FFF2-40B4-BE49-F238E27FC236}">
                <a16:creationId xmlns:a16="http://schemas.microsoft.com/office/drawing/2014/main" id="{EA57C139-EF82-4B22-A98E-B0A64BFD8653}"/>
              </a:ext>
            </a:extLst>
          </p:cNvPr>
          <p:cNvSpPr txBox="1"/>
          <p:nvPr/>
        </p:nvSpPr>
        <p:spPr>
          <a:xfrm>
            <a:off x="3054439" y="4896008"/>
            <a:ext cx="4333741" cy="577530"/>
          </a:xfrm>
          <a:prstGeom prst="rect">
            <a:avLst/>
          </a:prstGeom>
          <a:noFill/>
        </p:spPr>
        <p:txBody>
          <a:bodyPr wrap="square">
            <a:spAutoFit/>
          </a:bodyPr>
          <a:lstStyle/>
          <a:p>
            <a:pPr algn="ctr">
              <a:lnSpc>
                <a:spcPts val="1800"/>
              </a:lnSpc>
            </a:pPr>
            <a:r>
              <a:rPr lang="tr-TR" sz="2400" dirty="0"/>
              <a:t>Herkesin kanunlar önünde eşit olması.</a:t>
            </a:r>
          </a:p>
        </p:txBody>
      </p:sp>
      <p:sp>
        <p:nvSpPr>
          <p:cNvPr id="18" name="Metin kutusu 17">
            <a:extLst>
              <a:ext uri="{FF2B5EF4-FFF2-40B4-BE49-F238E27FC236}">
                <a16:creationId xmlns:a16="http://schemas.microsoft.com/office/drawing/2014/main" id="{30537D63-6E3F-4A36-ADD5-C02A47AB4278}"/>
              </a:ext>
            </a:extLst>
          </p:cNvPr>
          <p:cNvSpPr txBox="1"/>
          <p:nvPr/>
        </p:nvSpPr>
        <p:spPr>
          <a:xfrm>
            <a:off x="7521264" y="4878726"/>
            <a:ext cx="4333741" cy="577530"/>
          </a:xfrm>
          <a:prstGeom prst="rect">
            <a:avLst/>
          </a:prstGeom>
          <a:noFill/>
        </p:spPr>
        <p:txBody>
          <a:bodyPr wrap="square">
            <a:spAutoFit/>
          </a:bodyPr>
          <a:lstStyle/>
          <a:p>
            <a:pPr algn="ctr">
              <a:lnSpc>
                <a:spcPts val="1800"/>
              </a:lnSpc>
            </a:pPr>
            <a:r>
              <a:rPr lang="tr-TR" sz="2400" dirty="0"/>
              <a:t>Böylece hak eşitlikleri sağlanmış oluyor.</a:t>
            </a:r>
          </a:p>
        </p:txBody>
      </p:sp>
      <p:sp>
        <p:nvSpPr>
          <p:cNvPr id="19" name="Metin kutusu 18">
            <a:extLst>
              <a:ext uri="{FF2B5EF4-FFF2-40B4-BE49-F238E27FC236}">
                <a16:creationId xmlns:a16="http://schemas.microsoft.com/office/drawing/2014/main" id="{C4C58C90-EAFE-411F-8643-E33865C64F54}"/>
              </a:ext>
            </a:extLst>
          </p:cNvPr>
          <p:cNvSpPr txBox="1"/>
          <p:nvPr/>
        </p:nvSpPr>
        <p:spPr>
          <a:xfrm>
            <a:off x="3130104" y="5536033"/>
            <a:ext cx="4333741" cy="577530"/>
          </a:xfrm>
          <a:prstGeom prst="rect">
            <a:avLst/>
          </a:prstGeom>
          <a:noFill/>
        </p:spPr>
        <p:txBody>
          <a:bodyPr wrap="square">
            <a:spAutoFit/>
          </a:bodyPr>
          <a:lstStyle/>
          <a:p>
            <a:pPr algn="ctr">
              <a:lnSpc>
                <a:spcPts val="1800"/>
              </a:lnSpc>
            </a:pPr>
            <a:r>
              <a:rPr lang="tr-TR" sz="2400" dirty="0"/>
              <a:t>Keyfi kısıtlamalar olmadan akla vicdana uygun yaşamak.</a:t>
            </a:r>
          </a:p>
        </p:txBody>
      </p:sp>
      <p:sp>
        <p:nvSpPr>
          <p:cNvPr id="20" name="Metin kutusu 19">
            <a:extLst>
              <a:ext uri="{FF2B5EF4-FFF2-40B4-BE49-F238E27FC236}">
                <a16:creationId xmlns:a16="http://schemas.microsoft.com/office/drawing/2014/main" id="{7C004DAE-8CE3-4B43-B249-1ADEEFB13F94}"/>
              </a:ext>
            </a:extLst>
          </p:cNvPr>
          <p:cNvSpPr txBox="1"/>
          <p:nvPr/>
        </p:nvSpPr>
        <p:spPr>
          <a:xfrm>
            <a:off x="7585746" y="5550571"/>
            <a:ext cx="4333741" cy="577530"/>
          </a:xfrm>
          <a:prstGeom prst="rect">
            <a:avLst/>
          </a:prstGeom>
          <a:noFill/>
        </p:spPr>
        <p:txBody>
          <a:bodyPr wrap="square">
            <a:spAutoFit/>
          </a:bodyPr>
          <a:lstStyle/>
          <a:p>
            <a:pPr algn="ctr">
              <a:lnSpc>
                <a:spcPts val="1800"/>
              </a:lnSpc>
            </a:pPr>
            <a:r>
              <a:rPr lang="tr-TR" sz="2400" dirty="0"/>
              <a:t>Özgür olan insanlar daha özgür seçimler yapabilirler.</a:t>
            </a:r>
          </a:p>
        </p:txBody>
      </p:sp>
      <p:sp>
        <p:nvSpPr>
          <p:cNvPr id="21" name="Metin kutusu 20">
            <a:extLst>
              <a:ext uri="{FF2B5EF4-FFF2-40B4-BE49-F238E27FC236}">
                <a16:creationId xmlns:a16="http://schemas.microsoft.com/office/drawing/2014/main" id="{70B8D390-B433-4894-9E44-A4CDD6B00B0E}"/>
              </a:ext>
            </a:extLst>
          </p:cNvPr>
          <p:cNvSpPr txBox="1"/>
          <p:nvPr/>
        </p:nvSpPr>
        <p:spPr>
          <a:xfrm>
            <a:off x="3054438" y="6222416"/>
            <a:ext cx="4333741" cy="577530"/>
          </a:xfrm>
          <a:prstGeom prst="rect">
            <a:avLst/>
          </a:prstGeom>
          <a:noFill/>
        </p:spPr>
        <p:txBody>
          <a:bodyPr wrap="square">
            <a:spAutoFit/>
          </a:bodyPr>
          <a:lstStyle/>
          <a:p>
            <a:pPr algn="ctr">
              <a:lnSpc>
                <a:spcPts val="1800"/>
              </a:lnSpc>
            </a:pPr>
            <a:r>
              <a:rPr lang="tr-TR" sz="2400" dirty="0"/>
              <a:t>Milleti, dini, ekonomisi fark etmeden herkesin denk olması.</a:t>
            </a:r>
          </a:p>
        </p:txBody>
      </p:sp>
      <p:sp>
        <p:nvSpPr>
          <p:cNvPr id="22" name="Metin kutusu 21">
            <a:extLst>
              <a:ext uri="{FF2B5EF4-FFF2-40B4-BE49-F238E27FC236}">
                <a16:creationId xmlns:a16="http://schemas.microsoft.com/office/drawing/2014/main" id="{E622BAA8-F5FD-48CB-BCEF-C3D01F9D563B}"/>
              </a:ext>
            </a:extLst>
          </p:cNvPr>
          <p:cNvSpPr txBox="1"/>
          <p:nvPr/>
        </p:nvSpPr>
        <p:spPr>
          <a:xfrm>
            <a:off x="7585745" y="6207206"/>
            <a:ext cx="4333741" cy="577530"/>
          </a:xfrm>
          <a:prstGeom prst="rect">
            <a:avLst/>
          </a:prstGeom>
          <a:noFill/>
        </p:spPr>
        <p:txBody>
          <a:bodyPr wrap="square">
            <a:spAutoFit/>
          </a:bodyPr>
          <a:lstStyle/>
          <a:p>
            <a:pPr algn="ctr">
              <a:lnSpc>
                <a:spcPts val="1800"/>
              </a:lnSpc>
            </a:pPr>
            <a:r>
              <a:rPr lang="tr-TR" sz="2400" dirty="0"/>
              <a:t>Adaletin sağlanması ile insanlar mutlu vatandaş olurlar.</a:t>
            </a:r>
          </a:p>
        </p:txBody>
      </p:sp>
    </p:spTree>
    <p:extLst>
      <p:ext uri="{BB962C8B-B14F-4D97-AF65-F5344CB8AC3E}">
        <p14:creationId xmlns:p14="http://schemas.microsoft.com/office/powerpoint/2010/main" val="11672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97AEB95-BF75-41AF-A804-E5A25EC5F4DE}"/>
              </a:ext>
            </a:extLst>
          </p:cNvPr>
          <p:cNvSpPr txBox="1"/>
          <p:nvPr/>
        </p:nvSpPr>
        <p:spPr>
          <a:xfrm>
            <a:off x="231317" y="4014183"/>
            <a:ext cx="5615689" cy="461665"/>
          </a:xfrm>
          <a:prstGeom prst="rect">
            <a:avLst/>
          </a:prstGeom>
          <a:noFill/>
          <a:ln w="19050">
            <a:solidFill>
              <a:schemeClr val="tx1"/>
            </a:solidFill>
          </a:ln>
        </p:spPr>
        <p:txBody>
          <a:bodyPr wrap="square" rtlCol="0">
            <a:spAutoFit/>
          </a:bodyPr>
          <a:lstStyle/>
          <a:p>
            <a:pPr algn="ctr"/>
            <a:r>
              <a:rPr lang="tr-TR" sz="2400" dirty="0"/>
              <a:t>İlk Türk Devletlerinde Kurultay</a:t>
            </a:r>
          </a:p>
        </p:txBody>
      </p:sp>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pic>
        <p:nvPicPr>
          <p:cNvPr id="3" name="Resim 2">
            <a:extLst>
              <a:ext uri="{FF2B5EF4-FFF2-40B4-BE49-F238E27FC236}">
                <a16:creationId xmlns:a16="http://schemas.microsoft.com/office/drawing/2014/main" id="{5E3BB1DE-5370-4143-83A8-D69E214F6D2D}"/>
              </a:ext>
            </a:extLst>
          </p:cNvPr>
          <p:cNvPicPr>
            <a:picLocks noChangeAspect="1"/>
          </p:cNvPicPr>
          <p:nvPr/>
        </p:nvPicPr>
        <p:blipFill>
          <a:blip r:embed="rId2"/>
          <a:stretch>
            <a:fillRect/>
          </a:stretch>
        </p:blipFill>
        <p:spPr>
          <a:xfrm>
            <a:off x="231318" y="1092675"/>
            <a:ext cx="5615690" cy="2928001"/>
          </a:xfrm>
          <a:prstGeom prst="rect">
            <a:avLst/>
          </a:prstGeom>
        </p:spPr>
      </p:pic>
      <p:sp>
        <p:nvSpPr>
          <p:cNvPr id="7" name="Metin kutusu 6">
            <a:extLst>
              <a:ext uri="{FF2B5EF4-FFF2-40B4-BE49-F238E27FC236}">
                <a16:creationId xmlns:a16="http://schemas.microsoft.com/office/drawing/2014/main" id="{335ADE45-0D07-4FF3-B801-2AD25427F0A0}"/>
              </a:ext>
            </a:extLst>
          </p:cNvPr>
          <p:cNvSpPr txBox="1"/>
          <p:nvPr/>
        </p:nvSpPr>
        <p:spPr>
          <a:xfrm>
            <a:off x="5985457" y="1129283"/>
            <a:ext cx="6098146" cy="3416320"/>
          </a:xfrm>
          <a:prstGeom prst="rect">
            <a:avLst/>
          </a:prstGeom>
          <a:noFill/>
        </p:spPr>
        <p:txBody>
          <a:bodyPr wrap="square">
            <a:spAutoFit/>
          </a:bodyPr>
          <a:lstStyle/>
          <a:p>
            <a:pPr algn="l"/>
            <a:r>
              <a:rPr lang="tr-TR" sz="2400" b="0" i="0" u="none" strike="noStrike" baseline="0" dirty="0"/>
              <a:t>İlk uygulaması Eski Yunan’da Atina şehir devletinde görülen demokrasinin bazı ilkeleri ilk Türk devletlerinde de uygulanmaktaydı.</a:t>
            </a:r>
          </a:p>
          <a:p>
            <a:pPr algn="l"/>
            <a:r>
              <a:rPr lang="tr-TR" sz="2400" b="0" i="0" u="none" strike="noStrike" baseline="0" dirty="0"/>
              <a:t>İlk Türk devletlerinde insanlar arasında eşitlik olup soylular sınıfı yoktu. Töre adı verilen kanuna herkes uymak zorundaydı. Halk töreye uymak şartıyla özgürdü ve Türkler arasında kölelik yoktu. Hükümdarlara “kağan”, “han” veya “hakan” unvanı verilirdi. Ülke hükümdarın</a:t>
            </a:r>
          </a:p>
        </p:txBody>
      </p:sp>
      <p:sp>
        <p:nvSpPr>
          <p:cNvPr id="9" name="Metin kutusu 8">
            <a:extLst>
              <a:ext uri="{FF2B5EF4-FFF2-40B4-BE49-F238E27FC236}">
                <a16:creationId xmlns:a16="http://schemas.microsoft.com/office/drawing/2014/main" id="{8A7FD22E-D73B-4252-98E8-9073BC61442F}"/>
              </a:ext>
            </a:extLst>
          </p:cNvPr>
          <p:cNvSpPr txBox="1"/>
          <p:nvPr/>
        </p:nvSpPr>
        <p:spPr>
          <a:xfrm>
            <a:off x="206882" y="4475848"/>
            <a:ext cx="11876721" cy="2677656"/>
          </a:xfrm>
          <a:prstGeom prst="rect">
            <a:avLst/>
          </a:prstGeom>
          <a:noFill/>
        </p:spPr>
        <p:txBody>
          <a:bodyPr wrap="square">
            <a:spAutoFit/>
          </a:bodyPr>
          <a:lstStyle/>
          <a:p>
            <a:r>
              <a:rPr lang="tr-TR" sz="2400" dirty="0"/>
              <a:t>ve ailesinin ortak malı sayılırdı. Hükümdarlar yönetme </a:t>
            </a:r>
            <a:r>
              <a:rPr lang="tr-TR" sz="2400" b="0" i="0" u="none" strike="noStrike" baseline="0" dirty="0"/>
              <a:t>ve egemenlik hakkını Tanrı’dan aldıklarına inanırlardı. Bu duruma “kut alma” denirdi. Hükümdarın ailesindeki erkek çocuklar da bu hakka sahipti. Buna rağmen ilk Türk devletlerinde hükümdarın karar alma süreci demokratik bir uygulama ile olurdu. Yandaki metinde bu uygulamaya yer verilmiştir</a:t>
            </a:r>
            <a:r>
              <a:rPr lang="tr-TR" sz="2400" dirty="0"/>
              <a:t>. Türklerin İslamiyet’i kabulüyle birlikte her alanda İslamiyet’in etkisi görülür oldu. Aşağıdaki metin devlet yönetiminde İslamiyet’in etkisine bir örnektir.</a:t>
            </a:r>
            <a:endParaRPr lang="tr-TR" sz="3200" dirty="0"/>
          </a:p>
          <a:p>
            <a:pPr algn="l"/>
            <a:endParaRPr lang="tr-TR" sz="2400" dirty="0"/>
          </a:p>
        </p:txBody>
      </p:sp>
    </p:spTree>
    <p:extLst>
      <p:ext uri="{BB962C8B-B14F-4D97-AF65-F5344CB8AC3E}">
        <p14:creationId xmlns:p14="http://schemas.microsoft.com/office/powerpoint/2010/main" val="298234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pic>
        <p:nvPicPr>
          <p:cNvPr id="3" name="Resim 2">
            <a:extLst>
              <a:ext uri="{FF2B5EF4-FFF2-40B4-BE49-F238E27FC236}">
                <a16:creationId xmlns:a16="http://schemas.microsoft.com/office/drawing/2014/main" id="{BEFF943E-58D7-4677-BACC-F3339BD81D0E}"/>
              </a:ext>
            </a:extLst>
          </p:cNvPr>
          <p:cNvPicPr>
            <a:picLocks noChangeAspect="1"/>
          </p:cNvPicPr>
          <p:nvPr/>
        </p:nvPicPr>
        <p:blipFill>
          <a:blip r:embed="rId2"/>
          <a:stretch>
            <a:fillRect/>
          </a:stretch>
        </p:blipFill>
        <p:spPr>
          <a:xfrm>
            <a:off x="278550" y="898698"/>
            <a:ext cx="3604430" cy="5661443"/>
          </a:xfrm>
          <a:prstGeom prst="rect">
            <a:avLst/>
          </a:prstGeom>
        </p:spPr>
      </p:pic>
      <p:sp>
        <p:nvSpPr>
          <p:cNvPr id="6" name="Metin kutusu 5">
            <a:extLst>
              <a:ext uri="{FF2B5EF4-FFF2-40B4-BE49-F238E27FC236}">
                <a16:creationId xmlns:a16="http://schemas.microsoft.com/office/drawing/2014/main" id="{5F3C9C35-BE04-4E39-B8FC-11BA67F5B620}"/>
              </a:ext>
            </a:extLst>
          </p:cNvPr>
          <p:cNvSpPr txBox="1"/>
          <p:nvPr/>
        </p:nvSpPr>
        <p:spPr>
          <a:xfrm>
            <a:off x="4072944" y="992224"/>
            <a:ext cx="7981681" cy="5632311"/>
          </a:xfrm>
          <a:prstGeom prst="rect">
            <a:avLst/>
          </a:prstGeom>
          <a:noFill/>
        </p:spPr>
        <p:txBody>
          <a:bodyPr wrap="square">
            <a:spAutoFit/>
          </a:bodyPr>
          <a:lstStyle/>
          <a:p>
            <a:pPr algn="l"/>
            <a:r>
              <a:rPr lang="tr-TR" sz="2400" b="0" i="0" u="none" strike="noStrike" baseline="0" dirty="0"/>
              <a:t>İslamiyet’in etkisi ile birlikte öncelikle yöneticilerin unvanlarında bir değişim görüldü. Yöneticiler sultan veya padişah olarak anılmaya başlandı. Ülke toprakları ilk Türk devletlerinde olduğu gibi hükümdar ve ailesinin malı sayılıyordu. Hükümdarlık babadan oğula geçiyordu. Karar alma süreçleri ise kurultay </a:t>
            </a:r>
            <a:r>
              <a:rPr lang="es-ES" sz="2400" b="0" i="0" u="none" strike="noStrike" baseline="0" dirty="0"/>
              <a:t>benzeri bir meclis tarafından yapılıyordu. Bu meclise divan deniyordu. Divana</a:t>
            </a:r>
            <a:r>
              <a:rPr lang="tr-TR" sz="2400" b="0" i="0" u="none" strike="noStrike" baseline="0" dirty="0"/>
              <a:t> hükümdar, vezirler ve üst düzeydeki devlet görevlileri katılıyordu. Divanda belirli</a:t>
            </a:r>
          </a:p>
          <a:p>
            <a:pPr algn="l"/>
            <a:r>
              <a:rPr lang="tr-TR" sz="2400" b="0" i="0" u="none" strike="noStrike" baseline="0" dirty="0"/>
              <a:t>günlerde halkın şikâyetleri de dinleniyor ve sorunların çözümüyle ilgili karar veriliyordu. Son söz ise hükümdarın oluyordu. Osmanlı Devleti’nde divan kurumu devam etmiş ve Divan-ı Hümayun olarak isimlendirilmiştir. Divana Fatih Sultan Mehmet’e kadar padişahlar başkanlık ediyordu. Fatih Sultan Mehmet’ten sonra divana padişahtan sonraki en yetkili kişi olan sadrazam başkanlık etmeye başladı.</a:t>
            </a:r>
            <a:endParaRPr lang="tr-TR" sz="2400" dirty="0"/>
          </a:p>
        </p:txBody>
      </p:sp>
    </p:spTree>
    <p:extLst>
      <p:ext uri="{BB962C8B-B14F-4D97-AF65-F5344CB8AC3E}">
        <p14:creationId xmlns:p14="http://schemas.microsoft.com/office/powerpoint/2010/main" val="28164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pic>
        <p:nvPicPr>
          <p:cNvPr id="3" name="Resim 2">
            <a:extLst>
              <a:ext uri="{FF2B5EF4-FFF2-40B4-BE49-F238E27FC236}">
                <a16:creationId xmlns:a16="http://schemas.microsoft.com/office/drawing/2014/main" id="{BEFF943E-58D7-4677-BACC-F3339BD81D0E}"/>
              </a:ext>
            </a:extLst>
          </p:cNvPr>
          <p:cNvPicPr>
            <a:picLocks noChangeAspect="1"/>
          </p:cNvPicPr>
          <p:nvPr/>
        </p:nvPicPr>
        <p:blipFill>
          <a:blip r:embed="rId2"/>
          <a:stretch>
            <a:fillRect/>
          </a:stretch>
        </p:blipFill>
        <p:spPr>
          <a:xfrm>
            <a:off x="278550" y="898698"/>
            <a:ext cx="3604430" cy="5661443"/>
          </a:xfrm>
          <a:prstGeom prst="rect">
            <a:avLst/>
          </a:prstGeom>
        </p:spPr>
      </p:pic>
      <p:sp>
        <p:nvSpPr>
          <p:cNvPr id="7" name="Metin kutusu 6">
            <a:extLst>
              <a:ext uri="{FF2B5EF4-FFF2-40B4-BE49-F238E27FC236}">
                <a16:creationId xmlns:a16="http://schemas.microsoft.com/office/drawing/2014/main" id="{22A45C80-1E13-441A-8CC9-EAC66BAF44C6}"/>
              </a:ext>
            </a:extLst>
          </p:cNvPr>
          <p:cNvSpPr txBox="1"/>
          <p:nvPr/>
        </p:nvSpPr>
        <p:spPr>
          <a:xfrm>
            <a:off x="4053625" y="1093149"/>
            <a:ext cx="7955924" cy="5262979"/>
          </a:xfrm>
          <a:prstGeom prst="rect">
            <a:avLst/>
          </a:prstGeom>
          <a:noFill/>
        </p:spPr>
        <p:txBody>
          <a:bodyPr wrap="square">
            <a:spAutoFit/>
          </a:bodyPr>
          <a:lstStyle/>
          <a:p>
            <a:pPr algn="l"/>
            <a:r>
              <a:rPr lang="tr-TR" sz="2400" b="0" i="0" u="none" strike="noStrike" baseline="0" dirty="0"/>
              <a:t>Türk demokrasisinin serüveni Osmanlı Devleti’nin son</a:t>
            </a:r>
          </a:p>
          <a:p>
            <a:pPr algn="l"/>
            <a:r>
              <a:rPr lang="tr-TR" sz="2400" b="0" i="0" u="none" strike="noStrike" baseline="0" dirty="0"/>
              <a:t>dönemlerinde hızlandı. Yanda hakkında bilgi verilen kişiler</a:t>
            </a:r>
          </a:p>
          <a:p>
            <a:pPr algn="l"/>
            <a:r>
              <a:rPr lang="tr-TR" sz="2400" b="0" i="0" u="none" strike="noStrike" baseline="0" dirty="0"/>
              <a:t>ve pek çok aydın demokrasinin gelişimine katkı verdiler.</a:t>
            </a:r>
          </a:p>
          <a:p>
            <a:pPr algn="l"/>
            <a:r>
              <a:rPr lang="it-IT" sz="2400" b="0" i="0" u="none" strike="noStrike" baseline="0" dirty="0"/>
              <a:t>1839’da ilan edilen Tanzimat Fermanı ile demokrasi ve insan</a:t>
            </a:r>
          </a:p>
          <a:p>
            <a:pPr algn="l"/>
            <a:r>
              <a:rPr lang="tr-TR" sz="2400" b="0" i="0" u="none" strike="noStrike" baseline="0" dirty="0"/>
              <a:t>hakları konusunda önemli bir adım atıldı. Tanzimat Fermanı</a:t>
            </a:r>
          </a:p>
          <a:p>
            <a:pPr algn="l"/>
            <a:r>
              <a:rPr lang="tr-TR" sz="2400" b="0" i="0" u="none" strike="noStrike" baseline="0" dirty="0"/>
              <a:t>ile padişah yetkilerini ilk kez kendi isteği ile sınırlandırdı.</a:t>
            </a:r>
          </a:p>
          <a:p>
            <a:pPr algn="l"/>
            <a:r>
              <a:rPr lang="tr-TR" sz="2400" b="0" i="0" u="none" strike="noStrike" baseline="0" dirty="0"/>
              <a:t>Herkesin kanun önünde eşit olduğu belirtildi. Bu ferman ile</a:t>
            </a:r>
          </a:p>
          <a:p>
            <a:pPr algn="l"/>
            <a:r>
              <a:rPr lang="tr-TR" sz="2400" b="0" i="0" u="none" strike="noStrike" baseline="0" dirty="0"/>
              <a:t>Türk demokrasi geleneğinde anayasal düzenin gerçekleşmesi</a:t>
            </a:r>
          </a:p>
          <a:p>
            <a:pPr algn="l"/>
            <a:r>
              <a:rPr lang="tr-TR" sz="2400" b="0" i="0" u="none" strike="noStrike" baseline="0" dirty="0"/>
              <a:t>yolunda ilk ciddi adım atıldı. Tanzimat Fermanı’nın ilanından sonra birçok demokratik gelişme oldu. Bu gelişmelerden bazıları 1856’da Islahat Fermanı’nın ilanı, 1876’da Kanun-i Esasi adı verilen ilk Türk anayasasının kabulü ile meşrutiyetin ilanı, Meclisi </a:t>
            </a:r>
            <a:r>
              <a:rPr lang="tr-TR" sz="2400" b="0" i="0" u="none" strike="noStrike" baseline="0" dirty="0" err="1"/>
              <a:t>Mebusan</a:t>
            </a:r>
            <a:r>
              <a:rPr lang="tr-TR" sz="2400" b="0" i="0" u="none" strike="noStrike" baseline="0" dirty="0"/>
              <a:t> adlı meclisin açılması oldu. Islahat Fermanı ile tüm vatandaşların eşitliği sağlandı.</a:t>
            </a:r>
            <a:endParaRPr lang="tr-TR" sz="3200" dirty="0"/>
          </a:p>
        </p:txBody>
      </p:sp>
    </p:spTree>
    <p:extLst>
      <p:ext uri="{BB962C8B-B14F-4D97-AF65-F5344CB8AC3E}">
        <p14:creationId xmlns:p14="http://schemas.microsoft.com/office/powerpoint/2010/main" val="148471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sp>
        <p:nvSpPr>
          <p:cNvPr id="6" name="Metin kutusu 5">
            <a:extLst>
              <a:ext uri="{FF2B5EF4-FFF2-40B4-BE49-F238E27FC236}">
                <a16:creationId xmlns:a16="http://schemas.microsoft.com/office/drawing/2014/main" id="{9F498591-48F8-4AEF-A142-7095B83465D5}"/>
              </a:ext>
            </a:extLst>
          </p:cNvPr>
          <p:cNvSpPr txBox="1"/>
          <p:nvPr/>
        </p:nvSpPr>
        <p:spPr>
          <a:xfrm>
            <a:off x="5705341" y="1115945"/>
            <a:ext cx="6304208" cy="3046988"/>
          </a:xfrm>
          <a:prstGeom prst="rect">
            <a:avLst/>
          </a:prstGeom>
          <a:noFill/>
        </p:spPr>
        <p:txBody>
          <a:bodyPr wrap="square">
            <a:spAutoFit/>
          </a:bodyPr>
          <a:lstStyle/>
          <a:p>
            <a:pPr algn="l"/>
            <a:r>
              <a:rPr lang="tr-TR" sz="2400" b="0" i="0" u="none" strike="noStrike" baseline="0" dirty="0"/>
              <a:t>Meşrutiyetin ilanıyla ve Meclis-i </a:t>
            </a:r>
            <a:r>
              <a:rPr lang="tr-TR" sz="2400" b="0" i="0" u="none" strike="noStrike" baseline="0" dirty="0" err="1"/>
              <a:t>Mebusan’ın</a:t>
            </a:r>
            <a:r>
              <a:rPr lang="tr-TR" sz="2400" b="0" i="0" u="none" strike="noStrike" baseline="0" dirty="0"/>
              <a:t> açılmasıyla halk seçtiği temsilciler aracılığıyla yönetime katıldı. Yasalar Meclis tarafından yapılmaya başlandı. Türk demokrasi tarihinde 23 Nisan 1920’de Ankara’da Büyük Millet Meclisinin açılması önemli bir yer tutar. Büyük Millet Meclisinin açılması ile demokrasinin tanımında yer alan halkın kendi kendisini yönetme ilkesi</a:t>
            </a:r>
            <a:endParaRPr lang="tr-TR" sz="2400" dirty="0"/>
          </a:p>
        </p:txBody>
      </p:sp>
      <p:pic>
        <p:nvPicPr>
          <p:cNvPr id="5" name="Resim 4">
            <a:extLst>
              <a:ext uri="{FF2B5EF4-FFF2-40B4-BE49-F238E27FC236}">
                <a16:creationId xmlns:a16="http://schemas.microsoft.com/office/drawing/2014/main" id="{881707A0-413E-4ED9-BB97-EA260A06DB20}"/>
              </a:ext>
            </a:extLst>
          </p:cNvPr>
          <p:cNvPicPr>
            <a:picLocks noChangeAspect="1"/>
          </p:cNvPicPr>
          <p:nvPr/>
        </p:nvPicPr>
        <p:blipFill>
          <a:blip r:embed="rId2"/>
          <a:stretch>
            <a:fillRect/>
          </a:stretch>
        </p:blipFill>
        <p:spPr>
          <a:xfrm>
            <a:off x="293584" y="1217975"/>
            <a:ext cx="5257210" cy="2739986"/>
          </a:xfrm>
          <a:prstGeom prst="rect">
            <a:avLst/>
          </a:prstGeom>
        </p:spPr>
      </p:pic>
      <p:sp>
        <p:nvSpPr>
          <p:cNvPr id="10" name="Metin kutusu 9">
            <a:extLst>
              <a:ext uri="{FF2B5EF4-FFF2-40B4-BE49-F238E27FC236}">
                <a16:creationId xmlns:a16="http://schemas.microsoft.com/office/drawing/2014/main" id="{A7275330-7B66-4357-A1B8-6CA6C9889306}"/>
              </a:ext>
            </a:extLst>
          </p:cNvPr>
          <p:cNvSpPr txBox="1"/>
          <p:nvPr/>
        </p:nvSpPr>
        <p:spPr>
          <a:xfrm>
            <a:off x="293583" y="4106909"/>
            <a:ext cx="11715965" cy="1569660"/>
          </a:xfrm>
          <a:prstGeom prst="rect">
            <a:avLst/>
          </a:prstGeom>
          <a:noFill/>
        </p:spPr>
        <p:txBody>
          <a:bodyPr wrap="square">
            <a:spAutoFit/>
          </a:bodyPr>
          <a:lstStyle/>
          <a:p>
            <a:r>
              <a:rPr lang="tr-TR" sz="2400" b="0" i="0" u="none" strike="noStrike" baseline="0" dirty="0"/>
              <a:t>gerçekleşti. 29 Ekim 1923’te cumhuriyet ilan edilerek demokratik ilkelere dayalı yeni Türk devletinin yönetim biçimi belirlendi. Günümüzde demokrasinin ilkelerinin tamamının uygulandığı bir ülkede yaşamaktayız. Bu ilkelerin önemini kavrayarak demokrasiye ve millî irademize 15 Temmuz 2016’daki hain darbe girişiminde sahip çıktığımız gibi sahip çıkmalıyız.</a:t>
            </a:r>
            <a:endParaRPr lang="tr-TR" sz="2400" dirty="0"/>
          </a:p>
        </p:txBody>
      </p:sp>
    </p:spTree>
    <p:extLst>
      <p:ext uri="{BB962C8B-B14F-4D97-AF65-F5344CB8AC3E}">
        <p14:creationId xmlns:p14="http://schemas.microsoft.com/office/powerpoint/2010/main" val="167108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graphicFrame>
        <p:nvGraphicFramePr>
          <p:cNvPr id="2" name="Tablo 2">
            <a:extLst>
              <a:ext uri="{FF2B5EF4-FFF2-40B4-BE49-F238E27FC236}">
                <a16:creationId xmlns:a16="http://schemas.microsoft.com/office/drawing/2014/main" id="{ACD57522-496A-46B7-8D61-826C7EC08EC4}"/>
              </a:ext>
            </a:extLst>
          </p:cNvPr>
          <p:cNvGraphicFramePr>
            <a:graphicFrameLocks noGrp="1"/>
          </p:cNvGraphicFramePr>
          <p:nvPr>
            <p:extLst>
              <p:ext uri="{D42A27DB-BD31-4B8C-83A1-F6EECF244321}">
                <p14:modId xmlns:p14="http://schemas.microsoft.com/office/powerpoint/2010/main" val="1384954135"/>
              </p:ext>
            </p:extLst>
          </p:nvPr>
        </p:nvGraphicFramePr>
        <p:xfrm>
          <a:off x="254000" y="1410385"/>
          <a:ext cx="11684000" cy="5415420"/>
        </p:xfrm>
        <a:graphic>
          <a:graphicData uri="http://schemas.openxmlformats.org/drawingml/2006/table">
            <a:tbl>
              <a:tblPr firstRow="1" bandRow="1">
                <a:tableStyleId>{5940675A-B579-460E-94D1-54222C63F5DA}</a:tableStyleId>
              </a:tblPr>
              <a:tblGrid>
                <a:gridCol w="2921000">
                  <a:extLst>
                    <a:ext uri="{9D8B030D-6E8A-4147-A177-3AD203B41FA5}">
                      <a16:colId xmlns:a16="http://schemas.microsoft.com/office/drawing/2014/main" val="441824749"/>
                    </a:ext>
                  </a:extLst>
                </a:gridCol>
                <a:gridCol w="2471671">
                  <a:extLst>
                    <a:ext uri="{9D8B030D-6E8A-4147-A177-3AD203B41FA5}">
                      <a16:colId xmlns:a16="http://schemas.microsoft.com/office/drawing/2014/main" val="939382845"/>
                    </a:ext>
                  </a:extLst>
                </a:gridCol>
                <a:gridCol w="2569335">
                  <a:extLst>
                    <a:ext uri="{9D8B030D-6E8A-4147-A177-3AD203B41FA5}">
                      <a16:colId xmlns:a16="http://schemas.microsoft.com/office/drawing/2014/main" val="1551259528"/>
                    </a:ext>
                  </a:extLst>
                </a:gridCol>
                <a:gridCol w="3721994">
                  <a:extLst>
                    <a:ext uri="{9D8B030D-6E8A-4147-A177-3AD203B41FA5}">
                      <a16:colId xmlns:a16="http://schemas.microsoft.com/office/drawing/2014/main" val="197218820"/>
                    </a:ext>
                  </a:extLst>
                </a:gridCol>
              </a:tblGrid>
              <a:tr h="579961">
                <a:tc>
                  <a:txBody>
                    <a:bodyPr/>
                    <a:lstStyle/>
                    <a:p>
                      <a:pPr algn="ctr"/>
                      <a:r>
                        <a:rPr lang="tr-TR" sz="2400" b="1" dirty="0">
                          <a:solidFill>
                            <a:schemeClr val="tx1"/>
                          </a:solidFill>
                        </a:rPr>
                        <a:t>DEVLETİN ADI</a:t>
                      </a:r>
                    </a:p>
                  </a:txBody>
                  <a:tcPr>
                    <a:solidFill>
                      <a:schemeClr val="bg1">
                        <a:lumMod val="85000"/>
                      </a:schemeClr>
                    </a:solidFill>
                  </a:tcPr>
                </a:tc>
                <a:tc>
                  <a:txBody>
                    <a:bodyPr/>
                    <a:lstStyle/>
                    <a:p>
                      <a:pPr algn="ctr"/>
                      <a:r>
                        <a:rPr lang="tr-TR" sz="2400" b="1" dirty="0">
                          <a:solidFill>
                            <a:schemeClr val="tx1"/>
                          </a:solidFill>
                        </a:rPr>
                        <a:t>YÖNETİCİYE VERİLEN UNVAN</a:t>
                      </a:r>
                    </a:p>
                  </a:txBody>
                  <a:tcPr>
                    <a:solidFill>
                      <a:schemeClr val="bg1">
                        <a:lumMod val="85000"/>
                      </a:schemeClr>
                    </a:solidFill>
                  </a:tcPr>
                </a:tc>
                <a:tc>
                  <a:txBody>
                    <a:bodyPr/>
                    <a:lstStyle/>
                    <a:p>
                      <a:pPr algn="ctr"/>
                      <a:r>
                        <a:rPr lang="tr-TR" sz="2400" b="1" dirty="0">
                          <a:solidFill>
                            <a:schemeClr val="tx1"/>
                          </a:solidFill>
                        </a:rPr>
                        <a:t>KARARLARIN ALINDIĞI YER</a:t>
                      </a:r>
                    </a:p>
                  </a:txBody>
                  <a:tcPr>
                    <a:solidFill>
                      <a:schemeClr val="bg1">
                        <a:lumMod val="85000"/>
                      </a:schemeClr>
                    </a:solidFill>
                  </a:tcPr>
                </a:tc>
                <a:tc>
                  <a:txBody>
                    <a:bodyPr/>
                    <a:lstStyle/>
                    <a:p>
                      <a:pPr algn="ctr"/>
                      <a:r>
                        <a:rPr lang="tr-TR" sz="2400" b="1" dirty="0">
                          <a:solidFill>
                            <a:schemeClr val="tx1"/>
                          </a:solidFill>
                        </a:rPr>
                        <a:t>DEMOKRATİK ÖZELLİKLERİ</a:t>
                      </a:r>
                    </a:p>
                  </a:txBody>
                  <a:tcPr>
                    <a:solidFill>
                      <a:schemeClr val="bg1">
                        <a:lumMod val="85000"/>
                      </a:schemeClr>
                    </a:solidFill>
                  </a:tcPr>
                </a:tc>
                <a:extLst>
                  <a:ext uri="{0D108BD9-81ED-4DB2-BD59-A6C34878D82A}">
                    <a16:rowId xmlns:a16="http://schemas.microsoft.com/office/drawing/2014/main" val="2444328090"/>
                  </a:ext>
                </a:extLst>
              </a:tr>
              <a:tr h="1148115">
                <a:tc>
                  <a:txBody>
                    <a:bodyPr/>
                    <a:lstStyle/>
                    <a:p>
                      <a:br>
                        <a:rPr lang="tr-TR" sz="2400" b="1" dirty="0"/>
                      </a:br>
                      <a:r>
                        <a:rPr lang="tr-TR" sz="2400" b="1" dirty="0"/>
                        <a:t>İlk Türk Devletleri</a:t>
                      </a:r>
                    </a:p>
                  </a:txBody>
                  <a:tcPr>
                    <a:solidFill>
                      <a:schemeClr val="bg1">
                        <a:lumMod val="95000"/>
                      </a:schemeClr>
                    </a:solidFill>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955319876"/>
                  </a:ext>
                </a:extLst>
              </a:tr>
              <a:tr h="1148115">
                <a:tc>
                  <a:txBody>
                    <a:bodyPr/>
                    <a:lstStyle/>
                    <a:p>
                      <a:br>
                        <a:rPr lang="tr-TR" sz="2400" b="1" dirty="0"/>
                      </a:br>
                      <a:r>
                        <a:rPr lang="tr-TR" sz="2400" b="1" dirty="0"/>
                        <a:t>Türk-İslam Devletleri</a:t>
                      </a:r>
                    </a:p>
                  </a:txBody>
                  <a:tcPr>
                    <a:solidFill>
                      <a:schemeClr val="bg1">
                        <a:lumMod val="95000"/>
                      </a:schemeClr>
                    </a:solidFill>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3388024458"/>
                  </a:ext>
                </a:extLst>
              </a:tr>
              <a:tr h="1148115">
                <a:tc>
                  <a:txBody>
                    <a:bodyPr/>
                    <a:lstStyle/>
                    <a:p>
                      <a:br>
                        <a:rPr lang="tr-TR" sz="2400" b="1" dirty="0"/>
                      </a:br>
                      <a:r>
                        <a:rPr lang="tr-TR" sz="2400" b="1" dirty="0"/>
                        <a:t>Osmanlı Devleti</a:t>
                      </a:r>
                    </a:p>
                  </a:txBody>
                  <a:tcPr>
                    <a:solidFill>
                      <a:schemeClr val="bg1">
                        <a:lumMod val="95000"/>
                      </a:schemeClr>
                    </a:solidFill>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3690288581"/>
                  </a:ext>
                </a:extLst>
              </a:tr>
              <a:tr h="1148115">
                <a:tc>
                  <a:txBody>
                    <a:bodyPr/>
                    <a:lstStyle/>
                    <a:p>
                      <a:br>
                        <a:rPr lang="tr-TR" sz="2400" b="1" dirty="0"/>
                      </a:br>
                      <a:r>
                        <a:rPr lang="tr-TR" sz="2400" b="1" dirty="0"/>
                        <a:t>Türkiye Cumhuriyeti</a:t>
                      </a:r>
                    </a:p>
                  </a:txBody>
                  <a:tcPr>
                    <a:solidFill>
                      <a:schemeClr val="bg1">
                        <a:lumMod val="95000"/>
                      </a:schemeClr>
                    </a:solidFill>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968524297"/>
                  </a:ext>
                </a:extLst>
              </a:tr>
            </a:tbl>
          </a:graphicData>
        </a:graphic>
      </p:graphicFrame>
      <p:sp>
        <p:nvSpPr>
          <p:cNvPr id="3" name="Metin kutusu 2">
            <a:extLst>
              <a:ext uri="{FF2B5EF4-FFF2-40B4-BE49-F238E27FC236}">
                <a16:creationId xmlns:a16="http://schemas.microsoft.com/office/drawing/2014/main" id="{59B38440-8E71-4AEB-9C38-08B1A94010DC}"/>
              </a:ext>
            </a:extLst>
          </p:cNvPr>
          <p:cNvSpPr txBox="1"/>
          <p:nvPr/>
        </p:nvSpPr>
        <p:spPr>
          <a:xfrm>
            <a:off x="3295634" y="2249066"/>
            <a:ext cx="2190051" cy="1107996"/>
          </a:xfrm>
          <a:prstGeom prst="rect">
            <a:avLst/>
          </a:prstGeom>
          <a:noFill/>
        </p:spPr>
        <p:txBody>
          <a:bodyPr wrap="square" rtlCol="0">
            <a:spAutoFit/>
          </a:bodyPr>
          <a:lstStyle/>
          <a:p>
            <a:pPr algn="ctr"/>
            <a:r>
              <a:rPr lang="tr-TR" sz="2200" dirty="0"/>
              <a:t>Han</a:t>
            </a:r>
            <a:br>
              <a:rPr lang="tr-TR" sz="2200" dirty="0"/>
            </a:br>
            <a:r>
              <a:rPr lang="tr-TR" sz="2200" dirty="0"/>
              <a:t>Hakan</a:t>
            </a:r>
            <a:br>
              <a:rPr lang="tr-TR" sz="2200" dirty="0"/>
            </a:br>
            <a:r>
              <a:rPr lang="tr-TR" sz="2200" dirty="0"/>
              <a:t>Kağan</a:t>
            </a:r>
          </a:p>
        </p:txBody>
      </p:sp>
      <p:sp>
        <p:nvSpPr>
          <p:cNvPr id="9" name="Metin kutusu 8">
            <a:extLst>
              <a:ext uri="{FF2B5EF4-FFF2-40B4-BE49-F238E27FC236}">
                <a16:creationId xmlns:a16="http://schemas.microsoft.com/office/drawing/2014/main" id="{4CFA2ADB-6019-45E1-83B5-0A95F57EDEA1}"/>
              </a:ext>
            </a:extLst>
          </p:cNvPr>
          <p:cNvSpPr txBox="1"/>
          <p:nvPr/>
        </p:nvSpPr>
        <p:spPr>
          <a:xfrm>
            <a:off x="5804867" y="2418343"/>
            <a:ext cx="2190051" cy="769441"/>
          </a:xfrm>
          <a:prstGeom prst="rect">
            <a:avLst/>
          </a:prstGeom>
          <a:noFill/>
        </p:spPr>
        <p:txBody>
          <a:bodyPr wrap="square" rtlCol="0">
            <a:spAutoFit/>
          </a:bodyPr>
          <a:lstStyle/>
          <a:p>
            <a:pPr algn="ctr"/>
            <a:r>
              <a:rPr lang="tr-TR" sz="2200" dirty="0"/>
              <a:t>Kurultay</a:t>
            </a:r>
            <a:br>
              <a:rPr lang="tr-TR" sz="2200" dirty="0"/>
            </a:br>
            <a:r>
              <a:rPr lang="tr-TR" sz="2200" dirty="0"/>
              <a:t>Toy</a:t>
            </a:r>
          </a:p>
        </p:txBody>
      </p:sp>
      <p:sp>
        <p:nvSpPr>
          <p:cNvPr id="11" name="Metin kutusu 10">
            <a:extLst>
              <a:ext uri="{FF2B5EF4-FFF2-40B4-BE49-F238E27FC236}">
                <a16:creationId xmlns:a16="http://schemas.microsoft.com/office/drawing/2014/main" id="{2F828699-BF88-4EE8-8793-B887D358D2E8}"/>
              </a:ext>
            </a:extLst>
          </p:cNvPr>
          <p:cNvSpPr txBox="1"/>
          <p:nvPr/>
        </p:nvSpPr>
        <p:spPr>
          <a:xfrm>
            <a:off x="8423571" y="2249066"/>
            <a:ext cx="3306937" cy="1107996"/>
          </a:xfrm>
          <a:prstGeom prst="rect">
            <a:avLst/>
          </a:prstGeom>
          <a:noFill/>
        </p:spPr>
        <p:txBody>
          <a:bodyPr wrap="square" rtlCol="0">
            <a:spAutoFit/>
          </a:bodyPr>
          <a:lstStyle/>
          <a:p>
            <a:pPr algn="ctr"/>
            <a:r>
              <a:rPr lang="tr-TR" sz="2200" dirty="0"/>
              <a:t>Devlet büyükleri karar alma ve uygulama süreçlerine katılır.</a:t>
            </a:r>
          </a:p>
        </p:txBody>
      </p:sp>
      <p:sp>
        <p:nvSpPr>
          <p:cNvPr id="12" name="Metin kutusu 11">
            <a:extLst>
              <a:ext uri="{FF2B5EF4-FFF2-40B4-BE49-F238E27FC236}">
                <a16:creationId xmlns:a16="http://schemas.microsoft.com/office/drawing/2014/main" id="{593AEC7D-A64A-43B2-B39D-9D476E19CD46}"/>
              </a:ext>
            </a:extLst>
          </p:cNvPr>
          <p:cNvSpPr txBox="1"/>
          <p:nvPr/>
        </p:nvSpPr>
        <p:spPr>
          <a:xfrm>
            <a:off x="3295633" y="3383234"/>
            <a:ext cx="2190051" cy="1107996"/>
          </a:xfrm>
          <a:prstGeom prst="rect">
            <a:avLst/>
          </a:prstGeom>
          <a:noFill/>
        </p:spPr>
        <p:txBody>
          <a:bodyPr wrap="square" rtlCol="0">
            <a:spAutoFit/>
          </a:bodyPr>
          <a:lstStyle/>
          <a:p>
            <a:pPr algn="ctr"/>
            <a:r>
              <a:rPr lang="tr-TR" sz="2200" dirty="0"/>
              <a:t>Sultan</a:t>
            </a:r>
            <a:br>
              <a:rPr lang="tr-TR" sz="2200" dirty="0"/>
            </a:br>
            <a:r>
              <a:rPr lang="tr-TR" sz="2200" dirty="0"/>
              <a:t>Han</a:t>
            </a:r>
            <a:br>
              <a:rPr lang="tr-TR" sz="2200" dirty="0"/>
            </a:br>
            <a:r>
              <a:rPr lang="tr-TR" sz="2200" dirty="0"/>
              <a:t>Şah</a:t>
            </a:r>
          </a:p>
        </p:txBody>
      </p:sp>
      <p:sp>
        <p:nvSpPr>
          <p:cNvPr id="13" name="Metin kutusu 12">
            <a:extLst>
              <a:ext uri="{FF2B5EF4-FFF2-40B4-BE49-F238E27FC236}">
                <a16:creationId xmlns:a16="http://schemas.microsoft.com/office/drawing/2014/main" id="{B111F415-88F4-452E-BCB5-8943EC3FDD94}"/>
              </a:ext>
            </a:extLst>
          </p:cNvPr>
          <p:cNvSpPr txBox="1"/>
          <p:nvPr/>
        </p:nvSpPr>
        <p:spPr>
          <a:xfrm>
            <a:off x="5804867" y="3522447"/>
            <a:ext cx="2190051" cy="769441"/>
          </a:xfrm>
          <a:prstGeom prst="rect">
            <a:avLst/>
          </a:prstGeom>
          <a:noFill/>
        </p:spPr>
        <p:txBody>
          <a:bodyPr wrap="square" rtlCol="0">
            <a:spAutoFit/>
          </a:bodyPr>
          <a:lstStyle/>
          <a:p>
            <a:pPr algn="ctr"/>
            <a:r>
              <a:rPr lang="tr-TR" sz="2200" dirty="0"/>
              <a:t>Meclisi Ala</a:t>
            </a:r>
            <a:br>
              <a:rPr lang="tr-TR" sz="2200" dirty="0"/>
            </a:br>
            <a:r>
              <a:rPr lang="tr-TR" sz="2200" dirty="0"/>
              <a:t>Divanı Mezalim</a:t>
            </a:r>
          </a:p>
        </p:txBody>
      </p:sp>
      <p:sp>
        <p:nvSpPr>
          <p:cNvPr id="14" name="Metin kutusu 13">
            <a:extLst>
              <a:ext uri="{FF2B5EF4-FFF2-40B4-BE49-F238E27FC236}">
                <a16:creationId xmlns:a16="http://schemas.microsoft.com/office/drawing/2014/main" id="{EA8900EF-1773-4E54-BA3E-4E8AFB5DC057}"/>
              </a:ext>
            </a:extLst>
          </p:cNvPr>
          <p:cNvSpPr txBox="1"/>
          <p:nvPr/>
        </p:nvSpPr>
        <p:spPr>
          <a:xfrm>
            <a:off x="8255430" y="3552511"/>
            <a:ext cx="3643218" cy="769441"/>
          </a:xfrm>
          <a:prstGeom prst="rect">
            <a:avLst/>
          </a:prstGeom>
          <a:noFill/>
        </p:spPr>
        <p:txBody>
          <a:bodyPr wrap="square" rtlCol="0">
            <a:spAutoFit/>
          </a:bodyPr>
          <a:lstStyle/>
          <a:p>
            <a:pPr algn="ctr"/>
            <a:r>
              <a:rPr lang="tr-TR" sz="2200" dirty="0"/>
              <a:t>Halkın dertleri dinlenir, son kararı padişah verir.</a:t>
            </a:r>
          </a:p>
        </p:txBody>
      </p:sp>
      <p:sp>
        <p:nvSpPr>
          <p:cNvPr id="15" name="Metin kutusu 14">
            <a:extLst>
              <a:ext uri="{FF2B5EF4-FFF2-40B4-BE49-F238E27FC236}">
                <a16:creationId xmlns:a16="http://schemas.microsoft.com/office/drawing/2014/main" id="{D5D279C0-E42C-4234-A6F8-21B656F9144C}"/>
              </a:ext>
            </a:extLst>
          </p:cNvPr>
          <p:cNvSpPr txBox="1"/>
          <p:nvPr/>
        </p:nvSpPr>
        <p:spPr>
          <a:xfrm>
            <a:off x="3295633" y="4537435"/>
            <a:ext cx="2268041" cy="1107996"/>
          </a:xfrm>
          <a:prstGeom prst="rect">
            <a:avLst/>
          </a:prstGeom>
          <a:noFill/>
        </p:spPr>
        <p:txBody>
          <a:bodyPr wrap="square" rtlCol="0">
            <a:spAutoFit/>
          </a:bodyPr>
          <a:lstStyle/>
          <a:p>
            <a:pPr algn="ctr"/>
            <a:r>
              <a:rPr lang="tr-TR" sz="2200" dirty="0"/>
              <a:t>Sultan</a:t>
            </a:r>
            <a:br>
              <a:rPr lang="tr-TR" sz="2200" dirty="0"/>
            </a:br>
            <a:r>
              <a:rPr lang="tr-TR" sz="2200" dirty="0"/>
              <a:t>Halife</a:t>
            </a:r>
            <a:br>
              <a:rPr lang="tr-TR" sz="2200" dirty="0"/>
            </a:br>
            <a:r>
              <a:rPr lang="tr-TR" sz="2200" dirty="0"/>
              <a:t>Padişah</a:t>
            </a:r>
          </a:p>
        </p:txBody>
      </p:sp>
      <p:sp>
        <p:nvSpPr>
          <p:cNvPr id="16" name="Metin kutusu 15">
            <a:extLst>
              <a:ext uri="{FF2B5EF4-FFF2-40B4-BE49-F238E27FC236}">
                <a16:creationId xmlns:a16="http://schemas.microsoft.com/office/drawing/2014/main" id="{C85565F3-67DE-4D28-867C-1A2630F4EBAB}"/>
              </a:ext>
            </a:extLst>
          </p:cNvPr>
          <p:cNvSpPr txBox="1"/>
          <p:nvPr/>
        </p:nvSpPr>
        <p:spPr>
          <a:xfrm>
            <a:off x="5765871" y="4706712"/>
            <a:ext cx="2268041" cy="769441"/>
          </a:xfrm>
          <a:prstGeom prst="rect">
            <a:avLst/>
          </a:prstGeom>
          <a:noFill/>
        </p:spPr>
        <p:txBody>
          <a:bodyPr wrap="square" rtlCol="0">
            <a:spAutoFit/>
          </a:bodyPr>
          <a:lstStyle/>
          <a:p>
            <a:pPr algn="ctr"/>
            <a:r>
              <a:rPr lang="tr-TR" sz="2200" dirty="0"/>
              <a:t>Divan</a:t>
            </a:r>
            <a:br>
              <a:rPr lang="tr-TR" sz="2200" dirty="0"/>
            </a:br>
            <a:r>
              <a:rPr lang="tr-TR" sz="2200" dirty="0"/>
              <a:t>Meclisi </a:t>
            </a:r>
            <a:r>
              <a:rPr lang="tr-TR" sz="2200" dirty="0" err="1"/>
              <a:t>Mebusan</a:t>
            </a:r>
            <a:endParaRPr lang="tr-TR" sz="2200" dirty="0"/>
          </a:p>
        </p:txBody>
      </p:sp>
      <p:sp>
        <p:nvSpPr>
          <p:cNvPr id="17" name="Metin kutusu 16">
            <a:extLst>
              <a:ext uri="{FF2B5EF4-FFF2-40B4-BE49-F238E27FC236}">
                <a16:creationId xmlns:a16="http://schemas.microsoft.com/office/drawing/2014/main" id="{44C60BC3-D2A2-477F-A138-109C0D906960}"/>
              </a:ext>
            </a:extLst>
          </p:cNvPr>
          <p:cNvSpPr txBox="1"/>
          <p:nvPr/>
        </p:nvSpPr>
        <p:spPr>
          <a:xfrm>
            <a:off x="8236109" y="4549795"/>
            <a:ext cx="3746968" cy="1107996"/>
          </a:xfrm>
          <a:prstGeom prst="rect">
            <a:avLst/>
          </a:prstGeom>
          <a:noFill/>
        </p:spPr>
        <p:txBody>
          <a:bodyPr wrap="square" rtlCol="0">
            <a:spAutoFit/>
          </a:bodyPr>
          <a:lstStyle/>
          <a:p>
            <a:pPr algn="ctr"/>
            <a:r>
              <a:rPr lang="tr-TR" sz="2200" dirty="0"/>
              <a:t>Genelin kararları padişah verir, son yıllarında halkın seçtiği milletvekilleri de vardır.</a:t>
            </a:r>
          </a:p>
        </p:txBody>
      </p:sp>
      <p:sp>
        <p:nvSpPr>
          <p:cNvPr id="18" name="Metin kutusu 17">
            <a:extLst>
              <a:ext uri="{FF2B5EF4-FFF2-40B4-BE49-F238E27FC236}">
                <a16:creationId xmlns:a16="http://schemas.microsoft.com/office/drawing/2014/main" id="{F0C3C52B-C517-4A14-BAD7-AEDEFF839171}"/>
              </a:ext>
            </a:extLst>
          </p:cNvPr>
          <p:cNvSpPr txBox="1"/>
          <p:nvPr/>
        </p:nvSpPr>
        <p:spPr>
          <a:xfrm>
            <a:off x="3295632" y="6020174"/>
            <a:ext cx="2268041" cy="430887"/>
          </a:xfrm>
          <a:prstGeom prst="rect">
            <a:avLst/>
          </a:prstGeom>
          <a:noFill/>
        </p:spPr>
        <p:txBody>
          <a:bodyPr wrap="square" rtlCol="0">
            <a:spAutoFit/>
          </a:bodyPr>
          <a:lstStyle/>
          <a:p>
            <a:pPr algn="ctr"/>
            <a:r>
              <a:rPr lang="tr-TR" sz="2200" dirty="0"/>
              <a:t>Cumhurbaşkanı</a:t>
            </a:r>
          </a:p>
        </p:txBody>
      </p:sp>
      <p:sp>
        <p:nvSpPr>
          <p:cNvPr id="19" name="Metin kutusu 18">
            <a:extLst>
              <a:ext uri="{FF2B5EF4-FFF2-40B4-BE49-F238E27FC236}">
                <a16:creationId xmlns:a16="http://schemas.microsoft.com/office/drawing/2014/main" id="{24F95987-A412-4A70-B822-1D0A1FB12D4F}"/>
              </a:ext>
            </a:extLst>
          </p:cNvPr>
          <p:cNvSpPr txBox="1"/>
          <p:nvPr/>
        </p:nvSpPr>
        <p:spPr>
          <a:xfrm>
            <a:off x="5804867" y="5817256"/>
            <a:ext cx="2268041" cy="769441"/>
          </a:xfrm>
          <a:prstGeom prst="rect">
            <a:avLst/>
          </a:prstGeom>
          <a:noFill/>
        </p:spPr>
        <p:txBody>
          <a:bodyPr wrap="square" rtlCol="0">
            <a:spAutoFit/>
          </a:bodyPr>
          <a:lstStyle/>
          <a:p>
            <a:pPr algn="ctr"/>
            <a:r>
              <a:rPr lang="tr-TR" sz="2200" dirty="0"/>
              <a:t>TBMM</a:t>
            </a:r>
            <a:br>
              <a:rPr lang="tr-TR" sz="2200" dirty="0"/>
            </a:br>
            <a:r>
              <a:rPr lang="tr-TR" sz="2200" dirty="0"/>
              <a:t>Cumhurbaşkanlığı</a:t>
            </a:r>
          </a:p>
        </p:txBody>
      </p:sp>
      <p:sp>
        <p:nvSpPr>
          <p:cNvPr id="20" name="Metin kutusu 19">
            <a:extLst>
              <a:ext uri="{FF2B5EF4-FFF2-40B4-BE49-F238E27FC236}">
                <a16:creationId xmlns:a16="http://schemas.microsoft.com/office/drawing/2014/main" id="{CB9AF4AB-2608-495D-A2BA-D364E520320A}"/>
              </a:ext>
            </a:extLst>
          </p:cNvPr>
          <p:cNvSpPr txBox="1"/>
          <p:nvPr/>
        </p:nvSpPr>
        <p:spPr>
          <a:xfrm>
            <a:off x="8339501" y="5844942"/>
            <a:ext cx="3475076" cy="769441"/>
          </a:xfrm>
          <a:prstGeom prst="rect">
            <a:avLst/>
          </a:prstGeom>
          <a:noFill/>
        </p:spPr>
        <p:txBody>
          <a:bodyPr wrap="square" rtlCol="0">
            <a:spAutoFit/>
          </a:bodyPr>
          <a:lstStyle/>
          <a:p>
            <a:pPr algn="ctr"/>
            <a:r>
              <a:rPr lang="tr-TR" sz="2200" dirty="0"/>
              <a:t>Halkın seçtiği cumhurbaşkanı ve vekiller ülkeyi yönetir.</a:t>
            </a:r>
          </a:p>
        </p:txBody>
      </p:sp>
      <p:sp>
        <p:nvSpPr>
          <p:cNvPr id="21" name="Metin kutusu 20">
            <a:extLst>
              <a:ext uri="{FF2B5EF4-FFF2-40B4-BE49-F238E27FC236}">
                <a16:creationId xmlns:a16="http://schemas.microsoft.com/office/drawing/2014/main" id="{D5E2D013-F665-450F-9EBD-B35CEA7E4BAB}"/>
              </a:ext>
            </a:extLst>
          </p:cNvPr>
          <p:cNvSpPr txBox="1"/>
          <p:nvPr/>
        </p:nvSpPr>
        <p:spPr>
          <a:xfrm>
            <a:off x="254000" y="778168"/>
            <a:ext cx="7562760" cy="461665"/>
          </a:xfrm>
          <a:prstGeom prst="rect">
            <a:avLst/>
          </a:prstGeom>
          <a:noFill/>
        </p:spPr>
        <p:txBody>
          <a:bodyPr wrap="square">
            <a:spAutoFit/>
          </a:bodyPr>
          <a:lstStyle/>
          <a:p>
            <a:r>
              <a:rPr lang="tr-TR" sz="2400" b="1" i="0" u="none" strike="noStrike" baseline="0" dirty="0">
                <a:solidFill>
                  <a:srgbClr val="FF0000"/>
                </a:solidFill>
                <a:latin typeface="CaslonPro-Regular"/>
              </a:rPr>
              <a:t>Aşağıdaki tabloyu örneği dikkate alarak doldurunuz.</a:t>
            </a:r>
            <a:endParaRPr lang="tr-TR" sz="2400" b="1" dirty="0">
              <a:solidFill>
                <a:srgbClr val="FF0000"/>
              </a:solidFill>
            </a:endParaRPr>
          </a:p>
        </p:txBody>
      </p:sp>
    </p:spTree>
    <p:extLst>
      <p:ext uri="{BB962C8B-B14F-4D97-AF65-F5344CB8AC3E}">
        <p14:creationId xmlns:p14="http://schemas.microsoft.com/office/powerpoint/2010/main" val="214054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P spid="13" grpId="0"/>
      <p:bldP spid="14" grpId="0"/>
      <p:bldP spid="15" grpId="0"/>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03578"/>
            <a:ext cx="7281481"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Demokrasinin Serüveni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9" name="Metin kutusu 8">
            <a:extLst>
              <a:ext uri="{FF2B5EF4-FFF2-40B4-BE49-F238E27FC236}">
                <a16:creationId xmlns:a16="http://schemas.microsoft.com/office/drawing/2014/main" id="{F49302D7-047D-4E97-B585-B0E658F0765A}"/>
              </a:ext>
            </a:extLst>
          </p:cNvPr>
          <p:cNvSpPr txBox="1"/>
          <p:nvPr/>
        </p:nvSpPr>
        <p:spPr>
          <a:xfrm>
            <a:off x="298425" y="1468251"/>
            <a:ext cx="10685169"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Demokrasi sadece seçme ve seçilme hakkı demek değildir, özgürlük, adalet, eşitlik</a:t>
            </a:r>
            <a:br>
              <a:rPr lang="tr-TR" sz="2400" dirty="0"/>
            </a:br>
            <a:r>
              <a:rPr lang="tr-TR" sz="2400" dirty="0"/>
              <a:t>insan hakları gibi kavramlar da demokrasi ile ilişkilidir.</a:t>
            </a:r>
          </a:p>
        </p:txBody>
      </p:sp>
      <p:sp>
        <p:nvSpPr>
          <p:cNvPr id="8" name="Dikdörtgen 7">
            <a:extLst>
              <a:ext uri="{FF2B5EF4-FFF2-40B4-BE49-F238E27FC236}">
                <a16:creationId xmlns:a16="http://schemas.microsoft.com/office/drawing/2014/main" id="{87468EAB-1E8A-4FCE-9570-E12B238608ED}"/>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sp>
        <p:nvSpPr>
          <p:cNvPr id="10" name="Metin kutusu 9">
            <a:extLst>
              <a:ext uri="{FF2B5EF4-FFF2-40B4-BE49-F238E27FC236}">
                <a16:creationId xmlns:a16="http://schemas.microsoft.com/office/drawing/2014/main" id="{A730DF7C-BEDB-4D71-9C2A-B0008CDA521A}"/>
              </a:ext>
            </a:extLst>
          </p:cNvPr>
          <p:cNvSpPr txBox="1"/>
          <p:nvPr/>
        </p:nvSpPr>
        <p:spPr>
          <a:xfrm>
            <a:off x="298425" y="2462859"/>
            <a:ext cx="11678927" cy="1200329"/>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tr-TR" sz="2400" dirty="0"/>
              <a:t>Dünya tarihinde demokrasinin bilinen ilk örnekleri Antik Yunan şehir devletlerinde </a:t>
            </a:r>
            <a:br>
              <a:rPr lang="tr-TR" sz="2400" dirty="0"/>
            </a:br>
            <a:r>
              <a:rPr lang="tr-TR" sz="2400" dirty="0"/>
              <a:t>görülmüştür. Bir kralın kendi yetkisini kısıtlaması ise ilke </a:t>
            </a:r>
            <a:r>
              <a:rPr lang="tr-TR" sz="2400" dirty="0" err="1"/>
              <a:t>Magna</a:t>
            </a:r>
            <a:r>
              <a:rPr lang="tr-TR" sz="2400" dirty="0"/>
              <a:t> Karta ile 1215 yılında İngiltere’de olmuştur.</a:t>
            </a:r>
          </a:p>
        </p:txBody>
      </p:sp>
      <p:sp>
        <p:nvSpPr>
          <p:cNvPr id="11" name="Metin kutusu 10">
            <a:extLst>
              <a:ext uri="{FF2B5EF4-FFF2-40B4-BE49-F238E27FC236}">
                <a16:creationId xmlns:a16="http://schemas.microsoft.com/office/drawing/2014/main" id="{40143075-58B4-4A58-A1D9-E23883DDD7BF}"/>
              </a:ext>
            </a:extLst>
          </p:cNvPr>
          <p:cNvSpPr txBox="1"/>
          <p:nvPr/>
        </p:nvSpPr>
        <p:spPr>
          <a:xfrm>
            <a:off x="298425" y="3826799"/>
            <a:ext cx="11678927" cy="1569660"/>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tr-TR" sz="2400" dirty="0"/>
              <a:t>Ancak bu birkaç durum dışında dünyanın tamamına yakınında krallık yönetimleri hakim </a:t>
            </a:r>
            <a:br>
              <a:rPr lang="tr-TR" sz="2400" dirty="0"/>
            </a:br>
            <a:r>
              <a:rPr lang="tr-TR" sz="2400" dirty="0"/>
              <a:t>olmuştur. 1789 yılında yaşanan Fransız İhtilali ile bu durum değişmeye başlamıştır. Önce </a:t>
            </a:r>
            <a:br>
              <a:rPr lang="tr-TR" sz="2400" dirty="0"/>
            </a:br>
            <a:r>
              <a:rPr lang="tr-TR" sz="2400" dirty="0"/>
              <a:t>Avrupa kıtasında sonra tüm dünyada cumhuriyet, adalet, eşitlik ve demokrasi gibi fikirler</a:t>
            </a:r>
            <a:br>
              <a:rPr lang="tr-TR" sz="2400" dirty="0"/>
            </a:br>
            <a:r>
              <a:rPr lang="tr-TR" sz="2400" dirty="0"/>
              <a:t>yayılmaya başlamıştır. Tabi bu yayılım 200-300 yıl sürmüştür.</a:t>
            </a:r>
          </a:p>
        </p:txBody>
      </p:sp>
      <p:sp>
        <p:nvSpPr>
          <p:cNvPr id="16" name="Metin kutusu 15">
            <a:extLst>
              <a:ext uri="{FF2B5EF4-FFF2-40B4-BE49-F238E27FC236}">
                <a16:creationId xmlns:a16="http://schemas.microsoft.com/office/drawing/2014/main" id="{43A47302-ECDC-4F38-B7DC-B1BD7B2C4980}"/>
              </a:ext>
            </a:extLst>
          </p:cNvPr>
          <p:cNvSpPr txBox="1"/>
          <p:nvPr/>
        </p:nvSpPr>
        <p:spPr>
          <a:xfrm>
            <a:off x="298424" y="5560070"/>
            <a:ext cx="11678927" cy="830997"/>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tr-TR" sz="2400" dirty="0"/>
              <a:t>Osmanlı da Fransız İhtilali’nden etkilenerek vatandaşlara bazı haklar veren Tanzimat Fermanı ve Islahat Fermanı’nı yayımlamıştır.</a:t>
            </a:r>
          </a:p>
        </p:txBody>
      </p:sp>
    </p:spTree>
    <p:extLst>
      <p:ext uri="{BB962C8B-B14F-4D97-AF65-F5344CB8AC3E}">
        <p14:creationId xmlns:p14="http://schemas.microsoft.com/office/powerpoint/2010/main" val="2702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03578"/>
            <a:ext cx="7281481"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Demokrasinin Serüveni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9" name="Metin kutusu 8">
            <a:extLst>
              <a:ext uri="{FF2B5EF4-FFF2-40B4-BE49-F238E27FC236}">
                <a16:creationId xmlns:a16="http://schemas.microsoft.com/office/drawing/2014/main" id="{F49302D7-047D-4E97-B585-B0E658F0765A}"/>
              </a:ext>
            </a:extLst>
          </p:cNvPr>
          <p:cNvSpPr txBox="1"/>
          <p:nvPr/>
        </p:nvSpPr>
        <p:spPr>
          <a:xfrm>
            <a:off x="230778" y="1567306"/>
            <a:ext cx="11354840"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Yayınlanan fermanların yetersiz kalması üzerine 1876’ Türk tarihinin ilk anayasası olan</a:t>
            </a:r>
            <a:br>
              <a:rPr lang="tr-TR" sz="2400" dirty="0"/>
            </a:br>
            <a:r>
              <a:rPr lang="tr-TR" sz="2400" dirty="0"/>
              <a:t>Kanuni Esasi yürürlüğe girmiş ve Padişahın yanında </a:t>
            </a:r>
            <a:r>
              <a:rPr lang="tr-TR" sz="2400" dirty="0" err="1"/>
              <a:t>Mebusan</a:t>
            </a:r>
            <a:r>
              <a:rPr lang="tr-TR" sz="2400" dirty="0"/>
              <a:t> Meclisi isminde bir meclis</a:t>
            </a:r>
            <a:br>
              <a:rPr lang="tr-TR" sz="2400" dirty="0"/>
            </a:br>
            <a:r>
              <a:rPr lang="tr-TR" sz="2400" dirty="0"/>
              <a:t>karar verme sürecine katılmıştır.</a:t>
            </a:r>
          </a:p>
        </p:txBody>
      </p:sp>
      <p:sp>
        <p:nvSpPr>
          <p:cNvPr id="8" name="Dikdörtgen 7">
            <a:extLst>
              <a:ext uri="{FF2B5EF4-FFF2-40B4-BE49-F238E27FC236}">
                <a16:creationId xmlns:a16="http://schemas.microsoft.com/office/drawing/2014/main" id="{87468EAB-1E8A-4FCE-9570-E12B238608ED}"/>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sp>
        <p:nvSpPr>
          <p:cNvPr id="12" name="Metin kutusu 11">
            <a:extLst>
              <a:ext uri="{FF2B5EF4-FFF2-40B4-BE49-F238E27FC236}">
                <a16:creationId xmlns:a16="http://schemas.microsoft.com/office/drawing/2014/main" id="{FE38D153-2E4D-4B6E-9CDE-F45BC664AB47}"/>
              </a:ext>
            </a:extLst>
          </p:cNvPr>
          <p:cNvSpPr txBox="1"/>
          <p:nvPr/>
        </p:nvSpPr>
        <p:spPr>
          <a:xfrm>
            <a:off x="230778" y="2946588"/>
            <a:ext cx="11784060"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I. Dünya Savaşı’ndan sonra kurulan Yeni Türk Devleti’nde 1923’te resmen cumhuriyet ilan</a:t>
            </a:r>
            <a:br>
              <a:rPr lang="tr-TR" sz="2400" dirty="0"/>
            </a:br>
            <a:r>
              <a:rPr lang="tr-TR" sz="2400" dirty="0"/>
              <a:t>edilmiştir. Halkın tek temsilcisinin TBMM olduğu ilan edilmiş ve egemenliğin kayıtsız şartsız</a:t>
            </a:r>
            <a:br>
              <a:rPr lang="tr-TR" sz="2400" dirty="0"/>
            </a:br>
            <a:r>
              <a:rPr lang="tr-TR" sz="2400" dirty="0"/>
              <a:t>millete ait olduğu ifade edilmiştir.</a:t>
            </a:r>
          </a:p>
        </p:txBody>
      </p:sp>
    </p:spTree>
    <p:extLst>
      <p:ext uri="{BB962C8B-B14F-4D97-AF65-F5344CB8AC3E}">
        <p14:creationId xmlns:p14="http://schemas.microsoft.com/office/powerpoint/2010/main" val="313589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9AA6CEE7-9065-4DB8-B81C-6038E03694DF}"/>
              </a:ext>
            </a:extLst>
          </p:cNvPr>
          <p:cNvSpPr/>
          <p:nvPr/>
        </p:nvSpPr>
        <p:spPr>
          <a:xfrm>
            <a:off x="2090670" y="2635324"/>
            <a:ext cx="2331076" cy="523220"/>
          </a:xfrm>
          <a:prstGeom prst="rect">
            <a:avLst/>
          </a:prstGeom>
          <a:solidFill>
            <a:srgbClr val="FFD3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DEMOKRASİ</a:t>
            </a:r>
          </a:p>
        </p:txBody>
      </p:sp>
      <p:sp>
        <p:nvSpPr>
          <p:cNvPr id="9" name="Dikdörtgen 8">
            <a:extLst>
              <a:ext uri="{FF2B5EF4-FFF2-40B4-BE49-F238E27FC236}">
                <a16:creationId xmlns:a16="http://schemas.microsoft.com/office/drawing/2014/main" id="{17E8CB73-6FA7-41CA-8FAB-62D7D778E53D}"/>
              </a:ext>
            </a:extLst>
          </p:cNvPr>
          <p:cNvSpPr/>
          <p:nvPr/>
        </p:nvSpPr>
        <p:spPr>
          <a:xfrm>
            <a:off x="7860404" y="3687375"/>
            <a:ext cx="2331076" cy="523220"/>
          </a:xfrm>
          <a:prstGeom prst="rect">
            <a:avLst/>
          </a:prstGeom>
          <a:solidFill>
            <a:srgbClr val="FFD3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MAGNA KARTA</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sp>
        <p:nvSpPr>
          <p:cNvPr id="6" name="Dikdörtgen 5">
            <a:extLst>
              <a:ext uri="{FF2B5EF4-FFF2-40B4-BE49-F238E27FC236}">
                <a16:creationId xmlns:a16="http://schemas.microsoft.com/office/drawing/2014/main" id="{65747287-8CF4-4251-A987-AA155DC137BD}"/>
              </a:ext>
            </a:extLst>
          </p:cNvPr>
          <p:cNvSpPr/>
          <p:nvPr/>
        </p:nvSpPr>
        <p:spPr>
          <a:xfrm>
            <a:off x="7860404" y="2635324"/>
            <a:ext cx="2331076" cy="523220"/>
          </a:xfrm>
          <a:prstGeom prst="rect">
            <a:avLst/>
          </a:prstGeom>
          <a:solidFill>
            <a:srgbClr val="FFD3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KURULTAY</a:t>
            </a:r>
          </a:p>
        </p:txBody>
      </p:sp>
      <p:sp>
        <p:nvSpPr>
          <p:cNvPr id="7" name="Dikdörtgen 6">
            <a:extLst>
              <a:ext uri="{FF2B5EF4-FFF2-40B4-BE49-F238E27FC236}">
                <a16:creationId xmlns:a16="http://schemas.microsoft.com/office/drawing/2014/main" id="{CD16978C-9102-47D9-A5BB-79C758D1DC04}"/>
              </a:ext>
            </a:extLst>
          </p:cNvPr>
          <p:cNvSpPr/>
          <p:nvPr/>
        </p:nvSpPr>
        <p:spPr>
          <a:xfrm>
            <a:off x="4975537" y="3690595"/>
            <a:ext cx="2331076" cy="523220"/>
          </a:xfrm>
          <a:prstGeom prst="rect">
            <a:avLst/>
          </a:prstGeom>
          <a:solidFill>
            <a:srgbClr val="FFD3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ISLAHAT</a:t>
            </a:r>
          </a:p>
        </p:txBody>
      </p:sp>
      <p:sp>
        <p:nvSpPr>
          <p:cNvPr id="10" name="Dikdörtgen 9">
            <a:extLst>
              <a:ext uri="{FF2B5EF4-FFF2-40B4-BE49-F238E27FC236}">
                <a16:creationId xmlns:a16="http://schemas.microsoft.com/office/drawing/2014/main" id="{FA2AE353-1473-4634-8EE6-25BCB4044336}"/>
              </a:ext>
            </a:extLst>
          </p:cNvPr>
          <p:cNvSpPr/>
          <p:nvPr/>
        </p:nvSpPr>
        <p:spPr>
          <a:xfrm>
            <a:off x="4975537" y="2635324"/>
            <a:ext cx="2331076" cy="523220"/>
          </a:xfrm>
          <a:prstGeom prst="rect">
            <a:avLst/>
          </a:prstGeom>
          <a:solidFill>
            <a:srgbClr val="FFD3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DARBE</a:t>
            </a:r>
          </a:p>
        </p:txBody>
      </p:sp>
      <p:sp>
        <p:nvSpPr>
          <p:cNvPr id="11" name="Dikdörtgen 10">
            <a:extLst>
              <a:ext uri="{FF2B5EF4-FFF2-40B4-BE49-F238E27FC236}">
                <a16:creationId xmlns:a16="http://schemas.microsoft.com/office/drawing/2014/main" id="{ABEBA3C0-C877-42EE-B960-12B02EF67085}"/>
              </a:ext>
            </a:extLst>
          </p:cNvPr>
          <p:cNvSpPr/>
          <p:nvPr/>
        </p:nvSpPr>
        <p:spPr>
          <a:xfrm>
            <a:off x="2090670" y="3687375"/>
            <a:ext cx="2331076" cy="523220"/>
          </a:xfrm>
          <a:prstGeom prst="rect">
            <a:avLst/>
          </a:prstGeom>
          <a:solidFill>
            <a:srgbClr val="FFD3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1" dirty="0">
                <a:solidFill>
                  <a:schemeClr val="tx1"/>
                </a:solidFill>
              </a:rPr>
              <a:t>ORHUN KİTABELERİ</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ppt_w</p:attrName>
                                        </p:attrNameLst>
                                      </p:cBhvr>
                                      <p:tavLst>
                                        <p:tav tm="0" fmla="#ppt_w*sin(2.5*pi*$)">
                                          <p:val>
                                            <p:fltVal val="0"/>
                                          </p:val>
                                        </p:tav>
                                        <p:tav tm="100000">
                                          <p:val>
                                            <p:fltVal val="1"/>
                                          </p:val>
                                        </p:tav>
                                      </p:tavLst>
                                    </p:anim>
                                    <p:anim calcmode="lin" valueType="num">
                                      <p:cBhvr>
                                        <p:cTn id="38" dur="2000" fill="hold"/>
                                        <p:tgtEl>
                                          <p:spTgt spid="7"/>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anim calcmode="lin" valueType="num">
                                      <p:cBhvr>
                                        <p:cTn id="47" dur="2000" fill="hold"/>
                                        <p:tgtEl>
                                          <p:spTgt spid="11"/>
                                        </p:tgtEl>
                                        <p:attrNameLst>
                                          <p:attrName>ppt_w</p:attrName>
                                        </p:attrNameLst>
                                      </p:cBhvr>
                                      <p:tavLst>
                                        <p:tav tm="0" fmla="#ppt_w*sin(2.5*pi*$)">
                                          <p:val>
                                            <p:fltVal val="0"/>
                                          </p:val>
                                        </p:tav>
                                        <p:tav tm="100000">
                                          <p:val>
                                            <p:fltVal val="1"/>
                                          </p:val>
                                        </p:tav>
                                      </p:tavLst>
                                    </p:anim>
                                    <p:anim calcmode="lin" valueType="num">
                                      <p:cBhvr>
                                        <p:cTn id="4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28" grpId="0" animBg="1"/>
      <p:bldP spid="6" grpId="0" animBg="1"/>
      <p:bldP spid="7"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684859"/>
            <a:ext cx="11611346" cy="1200329"/>
          </a:xfrm>
          <a:prstGeom prst="rect">
            <a:avLst/>
          </a:prstGeom>
          <a:noFill/>
        </p:spPr>
        <p:txBody>
          <a:bodyPr wrap="square">
            <a:spAutoFit/>
          </a:bodyPr>
          <a:lstStyle/>
          <a:p>
            <a:r>
              <a:rPr lang="tr-TR" sz="2400" b="1" i="0" dirty="0">
                <a:solidFill>
                  <a:srgbClr val="FF0000"/>
                </a:solidFill>
                <a:effectLst/>
              </a:rPr>
              <a:t>Demokrasi: </a:t>
            </a:r>
            <a:r>
              <a:rPr lang="tr-TR" sz="2400" dirty="0"/>
              <a:t>Siyasal denetimin doğrudan doğruya halkın ya da düzenli aralıklarla halkın özgürce seçtiği temsilcilerin(milletvekilleri) elinde bulunduğu, toplumsal ve ekonomik durumu ne olursa olsun tüm yurttaşların eşit sayıldığı yönetim biçimi uygulaması.</a:t>
            </a:r>
          </a:p>
        </p:txBody>
      </p:sp>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sp>
        <p:nvSpPr>
          <p:cNvPr id="14" name="Metin kutusu 13">
            <a:extLst>
              <a:ext uri="{FF2B5EF4-FFF2-40B4-BE49-F238E27FC236}">
                <a16:creationId xmlns:a16="http://schemas.microsoft.com/office/drawing/2014/main" id="{ACD2A585-DB0A-4AE6-806D-D6E82BFB6343}"/>
              </a:ext>
            </a:extLst>
          </p:cNvPr>
          <p:cNvSpPr txBox="1"/>
          <p:nvPr/>
        </p:nvSpPr>
        <p:spPr>
          <a:xfrm>
            <a:off x="230778" y="3249536"/>
            <a:ext cx="11611346" cy="830997"/>
          </a:xfrm>
          <a:prstGeom prst="rect">
            <a:avLst/>
          </a:prstGeom>
          <a:noFill/>
        </p:spPr>
        <p:txBody>
          <a:bodyPr wrap="square">
            <a:spAutoFit/>
          </a:bodyPr>
          <a:lstStyle/>
          <a:p>
            <a:r>
              <a:rPr lang="tr-TR" sz="2400" b="1" dirty="0">
                <a:solidFill>
                  <a:srgbClr val="FF0000"/>
                </a:solidFill>
              </a:rPr>
              <a:t>Darbe(askeri)</a:t>
            </a:r>
            <a:r>
              <a:rPr lang="tr-TR" sz="2400" b="1" i="0" dirty="0">
                <a:solidFill>
                  <a:srgbClr val="FF0000"/>
                </a:solidFill>
                <a:effectLst/>
              </a:rPr>
              <a:t>: </a:t>
            </a:r>
            <a:r>
              <a:rPr lang="tr-TR" sz="2400" dirty="0"/>
              <a:t>B</a:t>
            </a:r>
            <a:r>
              <a:rPr lang="tr-TR" sz="2400" b="0" i="0" dirty="0">
                <a:effectLst/>
              </a:rPr>
              <a:t>ir ülkede silahlı kuvvetler mensuplarının silah zoru ile ülke yönetimine el koyması.</a:t>
            </a:r>
            <a:endParaRPr lang="tr-TR" sz="2400" dirty="0"/>
          </a:p>
        </p:txBody>
      </p:sp>
      <p:sp>
        <p:nvSpPr>
          <p:cNvPr id="15" name="Metin kutusu 14">
            <a:extLst>
              <a:ext uri="{FF2B5EF4-FFF2-40B4-BE49-F238E27FC236}">
                <a16:creationId xmlns:a16="http://schemas.microsoft.com/office/drawing/2014/main" id="{1212CF47-6657-4884-9793-0ABD4ECE2378}"/>
              </a:ext>
            </a:extLst>
          </p:cNvPr>
          <p:cNvSpPr txBox="1"/>
          <p:nvPr/>
        </p:nvSpPr>
        <p:spPr>
          <a:xfrm>
            <a:off x="230778" y="4444229"/>
            <a:ext cx="11611346" cy="830997"/>
          </a:xfrm>
          <a:prstGeom prst="rect">
            <a:avLst/>
          </a:prstGeom>
          <a:noFill/>
        </p:spPr>
        <p:txBody>
          <a:bodyPr wrap="square">
            <a:spAutoFit/>
          </a:bodyPr>
          <a:lstStyle/>
          <a:p>
            <a:r>
              <a:rPr lang="tr-TR" sz="2400" b="1" dirty="0">
                <a:solidFill>
                  <a:srgbClr val="FF0000"/>
                </a:solidFill>
              </a:rPr>
              <a:t>Kurultay: </a:t>
            </a:r>
            <a:r>
              <a:rPr lang="tr-TR" sz="2400" dirty="0">
                <a:solidFill>
                  <a:srgbClr val="202124"/>
                </a:solidFill>
              </a:rPr>
              <a:t>E</a:t>
            </a:r>
            <a:r>
              <a:rPr lang="tr-TR" sz="2400" b="0" i="0" dirty="0">
                <a:solidFill>
                  <a:srgbClr val="202124"/>
                </a:solidFill>
                <a:effectLst/>
              </a:rPr>
              <a:t>ski Türk devletlerinde, temel sorunları görüşüp karara bağlamak üzere yapılan, devletin ileri gelenlerinin katıldığı toplantı.</a:t>
            </a:r>
            <a:endParaRPr lang="tr-TR" sz="2400" dirty="0"/>
          </a:p>
        </p:txBody>
      </p:sp>
      <p:sp>
        <p:nvSpPr>
          <p:cNvPr id="17" name="Metin kutusu 16">
            <a:extLst>
              <a:ext uri="{FF2B5EF4-FFF2-40B4-BE49-F238E27FC236}">
                <a16:creationId xmlns:a16="http://schemas.microsoft.com/office/drawing/2014/main" id="{8E6ECCB6-D7FE-4CE6-98CF-B00B86C483D5}"/>
              </a:ext>
            </a:extLst>
          </p:cNvPr>
          <p:cNvSpPr txBox="1"/>
          <p:nvPr/>
        </p:nvSpPr>
        <p:spPr>
          <a:xfrm>
            <a:off x="230778" y="5638923"/>
            <a:ext cx="11836726" cy="830997"/>
          </a:xfrm>
          <a:prstGeom prst="rect">
            <a:avLst/>
          </a:prstGeom>
          <a:noFill/>
        </p:spPr>
        <p:txBody>
          <a:bodyPr wrap="square">
            <a:spAutoFit/>
          </a:bodyPr>
          <a:lstStyle/>
          <a:p>
            <a:r>
              <a:rPr lang="tr-TR" sz="2400" b="1" dirty="0">
                <a:solidFill>
                  <a:srgbClr val="FF0000"/>
                </a:solidFill>
              </a:rPr>
              <a:t>Orhun Kitabeleri: </a:t>
            </a:r>
            <a:r>
              <a:rPr lang="tr-TR" sz="2400" b="0" i="0" dirty="0">
                <a:effectLst/>
              </a:rPr>
              <a:t>Orhun Yazıtları, Göktürk Yazıtları ya da Köktürk Yazıtları, Eski Türkçe Türklerin bilinen ilk Alfabesi olan Orhun alfabesi ile Göktürkler tarafından yazılmış yapıtlardır.</a:t>
            </a:r>
            <a:endParaRPr lang="tr-TR" sz="2400" dirty="0"/>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684859"/>
            <a:ext cx="11611346" cy="830997"/>
          </a:xfrm>
          <a:prstGeom prst="rect">
            <a:avLst/>
          </a:prstGeom>
          <a:noFill/>
        </p:spPr>
        <p:txBody>
          <a:bodyPr wrap="square">
            <a:spAutoFit/>
          </a:bodyPr>
          <a:lstStyle/>
          <a:p>
            <a:r>
              <a:rPr lang="tr-TR" sz="2400" b="1" i="0" dirty="0">
                <a:solidFill>
                  <a:srgbClr val="FF0000"/>
                </a:solidFill>
                <a:effectLst/>
              </a:rPr>
              <a:t>Islahat: </a:t>
            </a:r>
            <a:r>
              <a:rPr lang="tr-TR" sz="2400" dirty="0"/>
              <a:t>E</a:t>
            </a:r>
            <a:r>
              <a:rPr lang="tr-TR" sz="2400" b="0" i="0" dirty="0">
                <a:effectLst/>
              </a:rPr>
              <a:t>skiyen, işlevini kaybeden kurumların yerine yenilerinin getirilmesi olarak bilinmektedir.</a:t>
            </a:r>
            <a:endParaRPr lang="tr-TR" sz="2400" dirty="0"/>
          </a:p>
        </p:txBody>
      </p:sp>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sp>
        <p:nvSpPr>
          <p:cNvPr id="14" name="Metin kutusu 13">
            <a:extLst>
              <a:ext uri="{FF2B5EF4-FFF2-40B4-BE49-F238E27FC236}">
                <a16:creationId xmlns:a16="http://schemas.microsoft.com/office/drawing/2014/main" id="{ACD2A585-DB0A-4AE6-806D-D6E82BFB6343}"/>
              </a:ext>
            </a:extLst>
          </p:cNvPr>
          <p:cNvSpPr txBox="1"/>
          <p:nvPr/>
        </p:nvSpPr>
        <p:spPr>
          <a:xfrm>
            <a:off x="230778" y="2689226"/>
            <a:ext cx="11611346" cy="1200329"/>
          </a:xfrm>
          <a:prstGeom prst="rect">
            <a:avLst/>
          </a:prstGeom>
          <a:noFill/>
        </p:spPr>
        <p:txBody>
          <a:bodyPr wrap="square">
            <a:spAutoFit/>
          </a:bodyPr>
          <a:lstStyle/>
          <a:p>
            <a:r>
              <a:rPr lang="tr-TR" sz="2400" b="1" dirty="0" err="1">
                <a:solidFill>
                  <a:srgbClr val="FF0000"/>
                </a:solidFill>
              </a:rPr>
              <a:t>Magna</a:t>
            </a:r>
            <a:r>
              <a:rPr lang="tr-TR" sz="2400" b="1" dirty="0">
                <a:solidFill>
                  <a:srgbClr val="FF0000"/>
                </a:solidFill>
              </a:rPr>
              <a:t> Karta: </a:t>
            </a:r>
            <a:r>
              <a:rPr lang="tr-TR" sz="2400" dirty="0"/>
              <a:t>‘Büyük Şart’ anlamına gelen bu belge 1215 yılında İngiltere’de imzalanmıştır. Bir kralın yetkilerinin kanunlarla kısıtlandığı ilk belge olma özelliği taşır ve demokrasinin bir adımı olarak görülür.</a:t>
            </a:r>
          </a:p>
        </p:txBody>
      </p:sp>
    </p:spTree>
    <p:extLst>
      <p:ext uri="{BB962C8B-B14F-4D97-AF65-F5344CB8AC3E}">
        <p14:creationId xmlns:p14="http://schemas.microsoft.com/office/powerpoint/2010/main" val="11589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sp>
        <p:nvSpPr>
          <p:cNvPr id="7" name="Metin kutusu 6">
            <a:extLst>
              <a:ext uri="{FF2B5EF4-FFF2-40B4-BE49-F238E27FC236}">
                <a16:creationId xmlns:a16="http://schemas.microsoft.com/office/drawing/2014/main" id="{BAE06203-ACD4-4FFA-9C6B-D87E9CEF7A61}"/>
              </a:ext>
            </a:extLst>
          </p:cNvPr>
          <p:cNvSpPr txBox="1"/>
          <p:nvPr/>
        </p:nvSpPr>
        <p:spPr>
          <a:xfrm>
            <a:off x="5183746" y="1051242"/>
            <a:ext cx="6878391" cy="3046988"/>
          </a:xfrm>
          <a:prstGeom prst="rect">
            <a:avLst/>
          </a:prstGeom>
          <a:noFill/>
        </p:spPr>
        <p:txBody>
          <a:bodyPr wrap="square">
            <a:spAutoFit/>
          </a:bodyPr>
          <a:lstStyle/>
          <a:p>
            <a:r>
              <a:rPr lang="tr-TR" sz="2400" b="0" i="0" u="none" strike="noStrike" baseline="0" dirty="0"/>
              <a:t>İnsanlar geçmişten günümüze bir arada yaşama konusunda önemli tecrübeler edinmişlerdir. Savaşlar barışın değerini göstermiştir. İnsanlar, huzur ve güvenliğe giderek daha fazla önem vermişlerdir. Bunun için barış, huzur ve güven içinde yaşamanın teminatı olan demokratik değerleri ve uygulamaları geliştirmişlerdir. Demokrasi sayesinde duygu ve düşüncelerini özgürce açıklayabilmiş, yasalar çıkarmış</a:t>
            </a:r>
            <a:endParaRPr lang="tr-TR" sz="2400" dirty="0"/>
          </a:p>
        </p:txBody>
      </p:sp>
      <p:pic>
        <p:nvPicPr>
          <p:cNvPr id="4" name="Resim 3">
            <a:extLst>
              <a:ext uri="{FF2B5EF4-FFF2-40B4-BE49-F238E27FC236}">
                <a16:creationId xmlns:a16="http://schemas.microsoft.com/office/drawing/2014/main" id="{6728672B-F08E-41D4-B9C2-E6D067943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07" y="1109196"/>
            <a:ext cx="4893110" cy="2752375"/>
          </a:xfrm>
          <a:prstGeom prst="rect">
            <a:avLst/>
          </a:prstGeom>
        </p:spPr>
      </p:pic>
      <p:sp>
        <p:nvSpPr>
          <p:cNvPr id="11" name="Metin kutusu 10">
            <a:extLst>
              <a:ext uri="{FF2B5EF4-FFF2-40B4-BE49-F238E27FC236}">
                <a16:creationId xmlns:a16="http://schemas.microsoft.com/office/drawing/2014/main" id="{47408A2B-AAF1-43CD-A3DF-0C9D13B5C2BE}"/>
              </a:ext>
            </a:extLst>
          </p:cNvPr>
          <p:cNvSpPr txBox="1"/>
          <p:nvPr/>
        </p:nvSpPr>
        <p:spPr>
          <a:xfrm>
            <a:off x="197906" y="4029430"/>
            <a:ext cx="11864231" cy="2677656"/>
          </a:xfrm>
          <a:prstGeom prst="rect">
            <a:avLst/>
          </a:prstGeom>
          <a:noFill/>
        </p:spPr>
        <p:txBody>
          <a:bodyPr wrap="square">
            <a:spAutoFit/>
          </a:bodyPr>
          <a:lstStyle/>
          <a:p>
            <a:r>
              <a:rPr lang="tr-TR" sz="2400" b="0" i="0" u="none" strike="noStrike" baseline="0" dirty="0"/>
              <a:t>eşitliği sağlayabilmiş, temel hak ve özgürlüklerini rahatça kullanabilmiş, yönetimde söz sahibi olmuş, azınlığın haklarını korumak suretiyle çoğunluğun görüşlerini kabul etmişlerdir. Demokrasinin ve demokratik değerlerin gelişmesi tarih boyunca büyük zorluklar sonucu gerçekleşmiştir. Bu kazanımları elde etmek için büyük mücadeleler verilmiştir. Örneğin, 1950’lerde Amerika’da barış ve kardeşliğe gölge </a:t>
            </a:r>
            <a:r>
              <a:rPr lang="tr-TR" sz="2400" b="0" i="0" u="none" strike="noStrike" baseline="0" dirty="0" err="1"/>
              <a:t>düşürenırkçılığı</a:t>
            </a:r>
            <a:r>
              <a:rPr lang="tr-TR" sz="2400" b="0" i="0" u="none" strike="noStrike" baseline="0" dirty="0"/>
              <a:t> ortadan kaldırmak için mitingler yapılmıştır. Bu mitinglerden birinde Martin Luther </a:t>
            </a:r>
            <a:r>
              <a:rPr lang="tr-TR" sz="2400" b="0" i="0" u="none" strike="noStrike" baseline="0" dirty="0" err="1"/>
              <a:t>King</a:t>
            </a:r>
            <a:r>
              <a:rPr lang="tr-TR" sz="2400" b="0" i="0" u="none" strike="noStrike" baseline="0" dirty="0"/>
              <a:t> (Martin </a:t>
            </a:r>
            <a:r>
              <a:rPr lang="tr-TR" sz="2400" b="0" i="0" u="none" strike="noStrike" baseline="0" dirty="0" err="1"/>
              <a:t>Luter</a:t>
            </a:r>
            <a:r>
              <a:rPr lang="tr-TR" sz="2400" dirty="0"/>
              <a:t> </a:t>
            </a:r>
            <a:r>
              <a:rPr lang="tr-TR" sz="2400" b="0" i="0" u="none" strike="noStrike" baseline="0" dirty="0" err="1"/>
              <a:t>Kink</a:t>
            </a:r>
            <a:r>
              <a:rPr lang="tr-TR" sz="2400" b="0" i="0" u="none" strike="noStrike" baseline="0" dirty="0"/>
              <a:t>), 1963 yılında aşağıda bir bölümüne yer verilen ünlü konuşmasını yapmıştır.</a:t>
            </a:r>
            <a:endParaRPr lang="tr-TR" sz="2400" dirty="0"/>
          </a:p>
        </p:txBody>
      </p:sp>
    </p:spTree>
    <p:extLst>
      <p:ext uri="{BB962C8B-B14F-4D97-AF65-F5344CB8AC3E}">
        <p14:creationId xmlns:p14="http://schemas.microsoft.com/office/powerpoint/2010/main" val="142843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pic>
        <p:nvPicPr>
          <p:cNvPr id="3" name="Resim 2">
            <a:extLst>
              <a:ext uri="{FF2B5EF4-FFF2-40B4-BE49-F238E27FC236}">
                <a16:creationId xmlns:a16="http://schemas.microsoft.com/office/drawing/2014/main" id="{F6215EAC-D228-48FB-85ED-6CCD2C04870C}"/>
              </a:ext>
            </a:extLst>
          </p:cNvPr>
          <p:cNvPicPr>
            <a:picLocks noChangeAspect="1"/>
          </p:cNvPicPr>
          <p:nvPr/>
        </p:nvPicPr>
        <p:blipFill>
          <a:blip r:embed="rId2"/>
          <a:stretch>
            <a:fillRect/>
          </a:stretch>
        </p:blipFill>
        <p:spPr>
          <a:xfrm>
            <a:off x="226977" y="1172757"/>
            <a:ext cx="3913581" cy="2992738"/>
          </a:xfrm>
          <a:prstGeom prst="rect">
            <a:avLst/>
          </a:prstGeom>
        </p:spPr>
      </p:pic>
      <p:sp>
        <p:nvSpPr>
          <p:cNvPr id="6" name="Metin kutusu 5">
            <a:extLst>
              <a:ext uri="{FF2B5EF4-FFF2-40B4-BE49-F238E27FC236}">
                <a16:creationId xmlns:a16="http://schemas.microsoft.com/office/drawing/2014/main" id="{EA6C604D-2944-4BB6-A9A2-29ACA6A0EA23}"/>
              </a:ext>
            </a:extLst>
          </p:cNvPr>
          <p:cNvSpPr txBox="1"/>
          <p:nvPr/>
        </p:nvSpPr>
        <p:spPr>
          <a:xfrm>
            <a:off x="4362718" y="1172757"/>
            <a:ext cx="7685467" cy="3785652"/>
          </a:xfrm>
          <a:prstGeom prst="rect">
            <a:avLst/>
          </a:prstGeom>
          <a:noFill/>
        </p:spPr>
        <p:txBody>
          <a:bodyPr wrap="square">
            <a:spAutoFit/>
          </a:bodyPr>
          <a:lstStyle/>
          <a:p>
            <a:pPr algn="l"/>
            <a:r>
              <a:rPr lang="tr-TR" sz="2400" b="0" i="0" u="none" strike="noStrike" baseline="0" dirty="0"/>
              <a:t>Bir hayalim var: Gün gelecek eski kölelerin evlatlarıyla eski köle sahiplerinin evlatları Georgia’nın (</a:t>
            </a:r>
            <a:r>
              <a:rPr lang="tr-TR" sz="2400" b="0" i="0" u="none" strike="noStrike" baseline="0" dirty="0" err="1"/>
              <a:t>Corcia</a:t>
            </a:r>
            <a:r>
              <a:rPr lang="tr-TR" sz="2400" b="0" i="0" u="none" strike="noStrike" baseline="0" dirty="0"/>
              <a:t>) kızıl tepelerinde kardeşlik sofrasına birlikte oturacaklar.</a:t>
            </a:r>
          </a:p>
          <a:p>
            <a:pPr algn="l"/>
            <a:r>
              <a:rPr lang="tr-TR" sz="2400" b="0" i="0" u="none" strike="noStrike" baseline="0" dirty="0"/>
              <a:t>Bir hayalim var: Gün gelecek dört küçük çocuğum, derilerinin rengine göre değil, karakterlerine göre değerlendirildikleri bir ülkede yaşayacaklar. Bir hayalim var: Gün gelecek Alabama eyaleti, valisinin ağzından hep müdahale</a:t>
            </a:r>
          </a:p>
          <a:p>
            <a:pPr algn="l"/>
            <a:r>
              <a:rPr lang="tr-TR" sz="2400" b="0" i="0" u="none" strike="noStrike" baseline="0" dirty="0"/>
              <a:t>etme ve izin vermeme yönünde sözler dökülen o eyalet, siyah çocuklarla beyaz çocukların el ele tutuşup kardeşçe birlikte yürüdüğü bir yere dönüşecek...</a:t>
            </a:r>
            <a:endParaRPr lang="tr-TR" sz="2400" dirty="0"/>
          </a:p>
        </p:txBody>
      </p:sp>
    </p:spTree>
    <p:extLst>
      <p:ext uri="{BB962C8B-B14F-4D97-AF65-F5344CB8AC3E}">
        <p14:creationId xmlns:p14="http://schemas.microsoft.com/office/powerpoint/2010/main" val="190141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pic>
        <p:nvPicPr>
          <p:cNvPr id="3" name="Resim 2">
            <a:extLst>
              <a:ext uri="{FF2B5EF4-FFF2-40B4-BE49-F238E27FC236}">
                <a16:creationId xmlns:a16="http://schemas.microsoft.com/office/drawing/2014/main" id="{B351E12A-84B4-4D6C-BA7D-B35329AB7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070" y="1732637"/>
            <a:ext cx="9093859" cy="4898115"/>
          </a:xfrm>
          <a:prstGeom prst="rect">
            <a:avLst/>
          </a:prstGeom>
        </p:spPr>
      </p:pic>
      <p:sp>
        <p:nvSpPr>
          <p:cNvPr id="5" name="Metin kutusu 4">
            <a:extLst>
              <a:ext uri="{FF2B5EF4-FFF2-40B4-BE49-F238E27FC236}">
                <a16:creationId xmlns:a16="http://schemas.microsoft.com/office/drawing/2014/main" id="{CC2EA3F5-5127-4F15-9D5B-C6D35D2398F7}"/>
              </a:ext>
            </a:extLst>
          </p:cNvPr>
          <p:cNvSpPr txBox="1"/>
          <p:nvPr/>
        </p:nvSpPr>
        <p:spPr>
          <a:xfrm>
            <a:off x="628918" y="1024651"/>
            <a:ext cx="10934162" cy="461665"/>
          </a:xfrm>
          <a:prstGeom prst="rect">
            <a:avLst/>
          </a:prstGeom>
          <a:noFill/>
          <a:ln w="12700">
            <a:solidFill>
              <a:schemeClr val="tx1"/>
            </a:solidFill>
          </a:ln>
        </p:spPr>
        <p:txBody>
          <a:bodyPr wrap="square">
            <a:spAutoFit/>
          </a:bodyPr>
          <a:lstStyle/>
          <a:p>
            <a:pPr algn="ctr"/>
            <a:r>
              <a:rPr lang="tr-TR" sz="2400" b="1" i="0" u="none" strike="noStrike" baseline="0" dirty="0">
                <a:solidFill>
                  <a:srgbClr val="0070C0"/>
                </a:solidFill>
              </a:rPr>
              <a:t>Aşağıdaki görseli yorumlayınız. Düşüncelerinizi sınıf ile paylaşınız.</a:t>
            </a:r>
            <a:endParaRPr lang="tr-TR" sz="2400" b="1" dirty="0">
              <a:solidFill>
                <a:srgbClr val="0070C0"/>
              </a:solidFill>
            </a:endParaRPr>
          </a:p>
        </p:txBody>
      </p:sp>
    </p:spTree>
    <p:extLst>
      <p:ext uri="{BB962C8B-B14F-4D97-AF65-F5344CB8AC3E}">
        <p14:creationId xmlns:p14="http://schemas.microsoft.com/office/powerpoint/2010/main" val="13040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sp>
        <p:nvSpPr>
          <p:cNvPr id="2" name="Metin kutusu 1">
            <a:extLst>
              <a:ext uri="{FF2B5EF4-FFF2-40B4-BE49-F238E27FC236}">
                <a16:creationId xmlns:a16="http://schemas.microsoft.com/office/drawing/2014/main" id="{198F75D1-E49A-43AC-B281-FDD679218036}"/>
              </a:ext>
            </a:extLst>
          </p:cNvPr>
          <p:cNvSpPr txBox="1"/>
          <p:nvPr/>
        </p:nvSpPr>
        <p:spPr>
          <a:xfrm>
            <a:off x="206062" y="792050"/>
            <a:ext cx="7047442" cy="461665"/>
          </a:xfrm>
          <a:prstGeom prst="rect">
            <a:avLst/>
          </a:prstGeom>
          <a:noFill/>
        </p:spPr>
        <p:txBody>
          <a:bodyPr wrap="none" rtlCol="0">
            <a:spAutoFit/>
          </a:bodyPr>
          <a:lstStyle/>
          <a:p>
            <a:r>
              <a:rPr lang="tr-TR" sz="2400" b="1" dirty="0">
                <a:solidFill>
                  <a:srgbClr val="FF0000"/>
                </a:solidFill>
              </a:rPr>
              <a:t>Demokrasinin Ortaya Çıkışında Önemli Tarihi Noktalar</a:t>
            </a:r>
          </a:p>
        </p:txBody>
      </p:sp>
      <p:sp>
        <p:nvSpPr>
          <p:cNvPr id="3" name="Ok: Yukarı Aşağı 2">
            <a:extLst>
              <a:ext uri="{FF2B5EF4-FFF2-40B4-BE49-F238E27FC236}">
                <a16:creationId xmlns:a16="http://schemas.microsoft.com/office/drawing/2014/main" id="{55CBBDA7-3E85-4194-95D0-9D75ECD4A795}"/>
              </a:ext>
            </a:extLst>
          </p:cNvPr>
          <p:cNvSpPr/>
          <p:nvPr/>
        </p:nvSpPr>
        <p:spPr>
          <a:xfrm>
            <a:off x="185670" y="1511292"/>
            <a:ext cx="676141" cy="5346708"/>
          </a:xfrm>
          <a:prstGeom prst="upDownArrow">
            <a:avLst>
              <a:gd name="adj1" fmla="val 10000"/>
              <a:gd name="adj2" fmla="val 3571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Düz Bağlayıcı 4">
            <a:extLst>
              <a:ext uri="{FF2B5EF4-FFF2-40B4-BE49-F238E27FC236}">
                <a16:creationId xmlns:a16="http://schemas.microsoft.com/office/drawing/2014/main" id="{AC9C1F92-B82F-468D-892D-2032E2BBD306}"/>
              </a:ext>
            </a:extLst>
          </p:cNvPr>
          <p:cNvCxnSpPr>
            <a:cxnSpLocks/>
          </p:cNvCxnSpPr>
          <p:nvPr/>
        </p:nvCxnSpPr>
        <p:spPr>
          <a:xfrm>
            <a:off x="523740" y="6281671"/>
            <a:ext cx="399244"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Dikdörtgen 6">
            <a:extLst>
              <a:ext uri="{FF2B5EF4-FFF2-40B4-BE49-F238E27FC236}">
                <a16:creationId xmlns:a16="http://schemas.microsoft.com/office/drawing/2014/main" id="{B5E1A21E-1EF7-49C1-A3A4-3FEA1EDE792B}"/>
              </a:ext>
            </a:extLst>
          </p:cNvPr>
          <p:cNvSpPr/>
          <p:nvPr/>
        </p:nvSpPr>
        <p:spPr>
          <a:xfrm>
            <a:off x="1036749" y="5795493"/>
            <a:ext cx="11011437" cy="97235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0" i="0" u="none" strike="noStrike" baseline="0" dirty="0">
                <a:solidFill>
                  <a:schemeClr val="tx1"/>
                </a:solidFill>
              </a:rPr>
              <a:t>MÖ 6 ve 4. yüzyıllar: Demokrasi ilk olarak Eski Yunan’ın şehir devletlerinden olan Atina’da uygulanmıştır. Atina halkı halk meclislerinde toplanır ve karar alma süreçlerine katılırdı. Ancak kadınlar, köleler ve yabancı kökenli olanlar meclise katılamazlardı.</a:t>
            </a:r>
            <a:endParaRPr lang="tr-TR" sz="2100" dirty="0">
              <a:solidFill>
                <a:schemeClr val="tx1"/>
              </a:solidFill>
            </a:endParaRPr>
          </a:p>
        </p:txBody>
      </p:sp>
      <p:sp>
        <p:nvSpPr>
          <p:cNvPr id="9" name="Dikdörtgen 8">
            <a:extLst>
              <a:ext uri="{FF2B5EF4-FFF2-40B4-BE49-F238E27FC236}">
                <a16:creationId xmlns:a16="http://schemas.microsoft.com/office/drawing/2014/main" id="{9AE3A1DB-1D0B-45CD-9D65-EDED4F377952}"/>
              </a:ext>
            </a:extLst>
          </p:cNvPr>
          <p:cNvSpPr/>
          <p:nvPr/>
        </p:nvSpPr>
        <p:spPr>
          <a:xfrm>
            <a:off x="1036748" y="4750159"/>
            <a:ext cx="11011437" cy="97235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0" i="0" u="none" strike="noStrike" baseline="0" dirty="0">
                <a:solidFill>
                  <a:schemeClr val="tx1"/>
                </a:solidFill>
              </a:rPr>
              <a:t>610: Mekke’de İslamiyet’in ortaya çıkışı ile birlikte demokrasi ve insan haklarında önemli gelişmeler yaşandı. İslamiyet’e göre; insanların birbirlerine karşı üstünlüğü, ırk ve sınıf ayrımı reddedildi. Birlikte karar almaya önem verildi.</a:t>
            </a:r>
            <a:endParaRPr lang="tr-TR" sz="2100" dirty="0">
              <a:solidFill>
                <a:schemeClr val="tx1"/>
              </a:solidFill>
            </a:endParaRPr>
          </a:p>
        </p:txBody>
      </p:sp>
      <p:sp>
        <p:nvSpPr>
          <p:cNvPr id="11" name="Dikdörtgen 10">
            <a:extLst>
              <a:ext uri="{FF2B5EF4-FFF2-40B4-BE49-F238E27FC236}">
                <a16:creationId xmlns:a16="http://schemas.microsoft.com/office/drawing/2014/main" id="{2A97F5E1-53E9-47F3-AB8C-2207416E4FD4}"/>
              </a:ext>
            </a:extLst>
          </p:cNvPr>
          <p:cNvSpPr/>
          <p:nvPr/>
        </p:nvSpPr>
        <p:spPr>
          <a:xfrm>
            <a:off x="1036747" y="3704823"/>
            <a:ext cx="11011437" cy="97235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0" i="0" u="none" strike="noStrike" baseline="0" dirty="0">
                <a:solidFill>
                  <a:schemeClr val="tx1"/>
                </a:solidFill>
                <a:latin typeface="CaslonPro-Regular"/>
              </a:rPr>
              <a:t>1215: İngiltere kralı I. John (</a:t>
            </a:r>
            <a:r>
              <a:rPr lang="tr-TR" sz="2100" b="0" i="0" u="none" strike="noStrike" baseline="0" dirty="0" err="1">
                <a:solidFill>
                  <a:schemeClr val="tx1"/>
                </a:solidFill>
                <a:latin typeface="CaslonPro-Regular"/>
              </a:rPr>
              <a:t>Con</a:t>
            </a:r>
            <a:r>
              <a:rPr lang="tr-TR" sz="2100" b="0" i="0" u="none" strike="noStrike" baseline="0" dirty="0">
                <a:solidFill>
                  <a:schemeClr val="tx1"/>
                </a:solidFill>
                <a:latin typeface="CaslonPro-Regular"/>
              </a:rPr>
              <a:t>), </a:t>
            </a:r>
            <a:r>
              <a:rPr lang="tr-TR" sz="2100" b="0" i="0" u="none" strike="noStrike" baseline="0" dirty="0" err="1">
                <a:solidFill>
                  <a:schemeClr val="tx1"/>
                </a:solidFill>
                <a:latin typeface="CaslonPro-Regular"/>
              </a:rPr>
              <a:t>Magna</a:t>
            </a:r>
            <a:r>
              <a:rPr lang="tr-TR" sz="2100" b="0" i="0" u="none" strike="noStrike" baseline="0" dirty="0">
                <a:solidFill>
                  <a:schemeClr val="tx1"/>
                </a:solidFill>
                <a:latin typeface="CaslonPro-Regular"/>
              </a:rPr>
              <a:t> Carta </a:t>
            </a:r>
            <a:r>
              <a:rPr lang="tr-TR" sz="2100" b="0" i="0" u="none" strike="noStrike" baseline="0" dirty="0" err="1">
                <a:solidFill>
                  <a:schemeClr val="tx1"/>
                </a:solidFill>
                <a:latin typeface="CaslonPro-Regular"/>
              </a:rPr>
              <a:t>Libertatum</a:t>
            </a:r>
            <a:r>
              <a:rPr lang="tr-TR" sz="2100" b="0" i="0" u="none" strike="noStrike" baseline="0" dirty="0">
                <a:solidFill>
                  <a:schemeClr val="tx1"/>
                </a:solidFill>
                <a:latin typeface="CaslonPro-Regular"/>
              </a:rPr>
              <a:t> (</a:t>
            </a:r>
            <a:r>
              <a:rPr lang="tr-TR" sz="2100" b="0" i="0" u="none" strike="noStrike" baseline="0" dirty="0" err="1">
                <a:solidFill>
                  <a:schemeClr val="tx1"/>
                </a:solidFill>
                <a:latin typeface="CaslonPro-Regular"/>
              </a:rPr>
              <a:t>Magna</a:t>
            </a:r>
            <a:r>
              <a:rPr lang="tr-TR" sz="2100" b="0" i="0" u="none" strike="noStrike" baseline="0" dirty="0">
                <a:solidFill>
                  <a:schemeClr val="tx1"/>
                </a:solidFill>
                <a:latin typeface="CaslonPro-Regular"/>
              </a:rPr>
              <a:t> Karta </a:t>
            </a:r>
            <a:r>
              <a:rPr lang="tr-TR" sz="2100" b="0" i="0" u="none" strike="noStrike" baseline="0" dirty="0" err="1">
                <a:solidFill>
                  <a:schemeClr val="tx1"/>
                </a:solidFill>
                <a:latin typeface="CaslonPro-Regular"/>
              </a:rPr>
              <a:t>Libertatum</a:t>
            </a:r>
            <a:r>
              <a:rPr lang="tr-TR" sz="2100" b="0" i="0" u="none" strike="noStrike" baseline="0" dirty="0">
                <a:solidFill>
                  <a:schemeClr val="tx1"/>
                </a:solidFill>
                <a:latin typeface="CaslonPro-Regular"/>
              </a:rPr>
              <a:t>) adlı bir</a:t>
            </a:r>
          </a:p>
          <a:p>
            <a:pPr algn="ctr"/>
            <a:r>
              <a:rPr lang="tr-TR" sz="2100" b="0" i="0" u="none" strike="noStrike" baseline="0" dirty="0">
                <a:solidFill>
                  <a:schemeClr val="tx1"/>
                </a:solidFill>
                <a:latin typeface="CaslonPro-Regular"/>
              </a:rPr>
              <a:t>anlaşma ile kendi yetkilerini sınırlandırdı. Bu anlaşmaya göre yargılamadan ceza verilemeyeceği ilkesi ve gelişigüzel vergilendirme yapılamayacağı kral tarafından kabul edildi.</a:t>
            </a:r>
            <a:endParaRPr lang="tr-TR" sz="2100" dirty="0">
              <a:solidFill>
                <a:schemeClr val="tx1"/>
              </a:solidFill>
            </a:endParaRPr>
          </a:p>
        </p:txBody>
      </p:sp>
      <p:sp>
        <p:nvSpPr>
          <p:cNvPr id="12" name="Dikdörtgen 11">
            <a:extLst>
              <a:ext uri="{FF2B5EF4-FFF2-40B4-BE49-F238E27FC236}">
                <a16:creationId xmlns:a16="http://schemas.microsoft.com/office/drawing/2014/main" id="{7C946E82-2239-4EFC-9F74-F91578250CAE}"/>
              </a:ext>
            </a:extLst>
          </p:cNvPr>
          <p:cNvSpPr/>
          <p:nvPr/>
        </p:nvSpPr>
        <p:spPr>
          <a:xfrm>
            <a:off x="1036747" y="2657254"/>
            <a:ext cx="11011437" cy="97235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0" i="0" u="none" strike="noStrike" baseline="0" dirty="0">
                <a:solidFill>
                  <a:schemeClr val="tx1"/>
                </a:solidFill>
                <a:latin typeface="CaslonPro-Regular"/>
              </a:rPr>
              <a:t>26 Ağustos 1789: Fransız İhtilali sırasında kabul edilen İnsan ve Yurttaş Hakları Bildirgesi ile Fransa’da</a:t>
            </a:r>
          </a:p>
          <a:p>
            <a:pPr algn="ctr"/>
            <a:r>
              <a:rPr lang="tr-TR" sz="2100" b="0" i="0" u="none" strike="noStrike" baseline="0" dirty="0">
                <a:solidFill>
                  <a:schemeClr val="tx1"/>
                </a:solidFill>
                <a:latin typeface="CaslonPro-Regular"/>
              </a:rPr>
              <a:t>bütün insanların temel hak ve özgürlükleri olduğu kabul edildi. Bu bildirinin etkisi önce Avrupa’ya sonra tüm dünyaya yayıldı.</a:t>
            </a:r>
            <a:endParaRPr lang="tr-TR" sz="2100" dirty="0">
              <a:solidFill>
                <a:schemeClr val="tx1"/>
              </a:solidFill>
            </a:endParaRPr>
          </a:p>
        </p:txBody>
      </p:sp>
      <p:sp>
        <p:nvSpPr>
          <p:cNvPr id="13" name="Dikdörtgen 12">
            <a:extLst>
              <a:ext uri="{FF2B5EF4-FFF2-40B4-BE49-F238E27FC236}">
                <a16:creationId xmlns:a16="http://schemas.microsoft.com/office/drawing/2014/main" id="{199C497F-37E4-4E69-8BE9-46528C906ABC}"/>
              </a:ext>
            </a:extLst>
          </p:cNvPr>
          <p:cNvSpPr/>
          <p:nvPr/>
        </p:nvSpPr>
        <p:spPr>
          <a:xfrm>
            <a:off x="1036747" y="1605477"/>
            <a:ext cx="11011437" cy="972357"/>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100" b="0" i="0" u="none" strike="noStrike" baseline="0" dirty="0">
                <a:solidFill>
                  <a:schemeClr val="tx1"/>
                </a:solidFill>
                <a:latin typeface="CaslonPro-Regular"/>
              </a:rPr>
              <a:t>10 Aralık 1948: Birleşmiş Milletler Teşkilatı Genel Kurulu tarafından İnsan Hakları Evrensel Bildirgesi</a:t>
            </a:r>
          </a:p>
          <a:p>
            <a:pPr algn="ctr"/>
            <a:r>
              <a:rPr lang="tr-TR" sz="2100" b="0" i="0" u="none" strike="noStrike" baseline="0" dirty="0">
                <a:solidFill>
                  <a:schemeClr val="tx1"/>
                </a:solidFill>
                <a:latin typeface="CaslonPro-Regular"/>
              </a:rPr>
              <a:t>imzalandı. İlk maddesi şöyledir: “Tüm insanlar özgür, onur ve haklar bakımından eşit doğarlar. Akıl ve vicdan sahibidirler. Birbirlerine karşı kardeşlik duygularıyla hareket etmelidirler.”</a:t>
            </a:r>
            <a:endParaRPr lang="tr-TR" sz="2100" dirty="0">
              <a:solidFill>
                <a:schemeClr val="tx1"/>
              </a:solidFill>
            </a:endParaRPr>
          </a:p>
        </p:txBody>
      </p:sp>
      <p:cxnSp>
        <p:nvCxnSpPr>
          <p:cNvPr id="14" name="Düz Bağlayıcı 13">
            <a:extLst>
              <a:ext uri="{FF2B5EF4-FFF2-40B4-BE49-F238E27FC236}">
                <a16:creationId xmlns:a16="http://schemas.microsoft.com/office/drawing/2014/main" id="{6153C913-6DA9-4ACB-9FA9-95D3591909EE}"/>
              </a:ext>
            </a:extLst>
          </p:cNvPr>
          <p:cNvCxnSpPr>
            <a:cxnSpLocks/>
          </p:cNvCxnSpPr>
          <p:nvPr/>
        </p:nvCxnSpPr>
        <p:spPr>
          <a:xfrm>
            <a:off x="523740" y="5237411"/>
            <a:ext cx="399244"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Düz Bağlayıcı 14">
            <a:extLst>
              <a:ext uri="{FF2B5EF4-FFF2-40B4-BE49-F238E27FC236}">
                <a16:creationId xmlns:a16="http://schemas.microsoft.com/office/drawing/2014/main" id="{3F45A6C8-60FB-4673-B371-A9110996B639}"/>
              </a:ext>
            </a:extLst>
          </p:cNvPr>
          <p:cNvCxnSpPr>
            <a:cxnSpLocks/>
          </p:cNvCxnSpPr>
          <p:nvPr/>
        </p:nvCxnSpPr>
        <p:spPr>
          <a:xfrm>
            <a:off x="523740" y="4191001"/>
            <a:ext cx="399244"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07D2C46D-086E-4654-9EF1-B45481975013}"/>
              </a:ext>
            </a:extLst>
          </p:cNvPr>
          <p:cNvCxnSpPr>
            <a:cxnSpLocks/>
          </p:cNvCxnSpPr>
          <p:nvPr/>
        </p:nvCxnSpPr>
        <p:spPr>
          <a:xfrm>
            <a:off x="523740" y="3188595"/>
            <a:ext cx="399244"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Düz Bağlayıcı 16">
            <a:extLst>
              <a:ext uri="{FF2B5EF4-FFF2-40B4-BE49-F238E27FC236}">
                <a16:creationId xmlns:a16="http://schemas.microsoft.com/office/drawing/2014/main" id="{D1D92C4A-4E39-4F40-AB8E-CB9020A02C53}"/>
              </a:ext>
            </a:extLst>
          </p:cNvPr>
          <p:cNvCxnSpPr>
            <a:cxnSpLocks/>
          </p:cNvCxnSpPr>
          <p:nvPr/>
        </p:nvCxnSpPr>
        <p:spPr>
          <a:xfrm>
            <a:off x="523740" y="2091655"/>
            <a:ext cx="399244"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3E7E596-BAAB-4887-BF80-91DD3AB7234F}"/>
              </a:ext>
            </a:extLst>
          </p:cNvPr>
          <p:cNvSpPr/>
          <p:nvPr/>
        </p:nvSpPr>
        <p:spPr>
          <a:xfrm>
            <a:off x="391731" y="1970377"/>
            <a:ext cx="264017" cy="270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a:extLst>
              <a:ext uri="{FF2B5EF4-FFF2-40B4-BE49-F238E27FC236}">
                <a16:creationId xmlns:a16="http://schemas.microsoft.com/office/drawing/2014/main" id="{4A43A774-179B-4E74-9010-47C4165B4830}"/>
              </a:ext>
            </a:extLst>
          </p:cNvPr>
          <p:cNvSpPr/>
          <p:nvPr/>
        </p:nvSpPr>
        <p:spPr>
          <a:xfrm>
            <a:off x="391730" y="3053366"/>
            <a:ext cx="264017" cy="270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a:extLst>
              <a:ext uri="{FF2B5EF4-FFF2-40B4-BE49-F238E27FC236}">
                <a16:creationId xmlns:a16="http://schemas.microsoft.com/office/drawing/2014/main" id="{DDFAB2A1-58B0-42CF-8685-C0BA60292EAE}"/>
              </a:ext>
            </a:extLst>
          </p:cNvPr>
          <p:cNvSpPr/>
          <p:nvPr/>
        </p:nvSpPr>
        <p:spPr>
          <a:xfrm>
            <a:off x="384752" y="4049417"/>
            <a:ext cx="264017" cy="270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a:extLst>
              <a:ext uri="{FF2B5EF4-FFF2-40B4-BE49-F238E27FC236}">
                <a16:creationId xmlns:a16="http://schemas.microsoft.com/office/drawing/2014/main" id="{53A4EBE8-D2D9-4066-93EF-32C01BDF5103}"/>
              </a:ext>
            </a:extLst>
          </p:cNvPr>
          <p:cNvSpPr/>
          <p:nvPr/>
        </p:nvSpPr>
        <p:spPr>
          <a:xfrm>
            <a:off x="391730" y="5100032"/>
            <a:ext cx="264017" cy="270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a:extLst>
              <a:ext uri="{FF2B5EF4-FFF2-40B4-BE49-F238E27FC236}">
                <a16:creationId xmlns:a16="http://schemas.microsoft.com/office/drawing/2014/main" id="{2DBC8393-A8A9-4E1C-B773-A1A960E7AC6F}"/>
              </a:ext>
            </a:extLst>
          </p:cNvPr>
          <p:cNvSpPr/>
          <p:nvPr/>
        </p:nvSpPr>
        <p:spPr>
          <a:xfrm>
            <a:off x="384215" y="6150647"/>
            <a:ext cx="264017" cy="2704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622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P spid="12" grpId="0" animBg="1"/>
      <p:bldP spid="13"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F52B572-81F4-4863-BC1F-55C6BBB2F68B}"/>
              </a:ext>
            </a:extLst>
          </p:cNvPr>
          <p:cNvSpPr/>
          <p:nvPr/>
        </p:nvSpPr>
        <p:spPr>
          <a:xfrm>
            <a:off x="0" y="0"/>
            <a:ext cx="12192000" cy="624625"/>
          </a:xfrm>
          <a:prstGeom prst="rect">
            <a:avLst/>
          </a:prstGeom>
          <a:gradFill flip="none" rotWithShape="1">
            <a:gsLst>
              <a:gs pos="0">
                <a:srgbClr val="FFC111">
                  <a:tint val="66000"/>
                  <a:satMod val="160000"/>
                </a:srgbClr>
              </a:gs>
              <a:gs pos="50000">
                <a:srgbClr val="FFC111">
                  <a:tint val="44500"/>
                  <a:satMod val="160000"/>
                </a:srgbClr>
              </a:gs>
              <a:gs pos="100000">
                <a:srgbClr val="FFC111">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DEMOKRASİNİN SERÜVENİ</a:t>
            </a:r>
          </a:p>
        </p:txBody>
      </p:sp>
      <p:sp>
        <p:nvSpPr>
          <p:cNvPr id="4" name="Metin kutusu 3">
            <a:extLst>
              <a:ext uri="{FF2B5EF4-FFF2-40B4-BE49-F238E27FC236}">
                <a16:creationId xmlns:a16="http://schemas.microsoft.com/office/drawing/2014/main" id="{4E320CC5-4AF0-400E-9641-59B5A2769A09}"/>
              </a:ext>
            </a:extLst>
          </p:cNvPr>
          <p:cNvSpPr txBox="1"/>
          <p:nvPr/>
        </p:nvSpPr>
        <p:spPr>
          <a:xfrm>
            <a:off x="6858000" y="1135057"/>
            <a:ext cx="5190185" cy="4154984"/>
          </a:xfrm>
          <a:prstGeom prst="rect">
            <a:avLst/>
          </a:prstGeom>
          <a:noFill/>
        </p:spPr>
        <p:txBody>
          <a:bodyPr wrap="square">
            <a:spAutoFit/>
          </a:bodyPr>
          <a:lstStyle/>
          <a:p>
            <a:pPr algn="l"/>
            <a:r>
              <a:rPr lang="tr-TR" sz="2400" b="0" i="0" u="none" strike="noStrike" baseline="0" dirty="0"/>
              <a:t>Tarihsel gelişmeler incelendiğinde insan hakları ve özgürlükler ile demokrasinin birlikte ilerlediği görülmektedir. Buradan hareketle halkın kendi kendisini yönetmesi anlamına gelen demokratik sistem, aslında insanın doğuştan getirdiği temel hak ve özgürlüklerin de güvencesidir. Demokrasi, günümüzde aşağıdaki şemada yer alan ilkeler ile dünyanın birçok ülkesinde kabul gören bir yönetim anlayışı hâline gelmiştir.</a:t>
            </a:r>
            <a:endParaRPr lang="tr-TR" sz="2400" dirty="0"/>
          </a:p>
        </p:txBody>
      </p:sp>
      <p:pic>
        <p:nvPicPr>
          <p:cNvPr id="5" name="Resim 4">
            <a:extLst>
              <a:ext uri="{FF2B5EF4-FFF2-40B4-BE49-F238E27FC236}">
                <a16:creationId xmlns:a16="http://schemas.microsoft.com/office/drawing/2014/main" id="{42E09757-9C42-41E0-9060-D44240A5E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59" y="1135057"/>
            <a:ext cx="6499349" cy="3655884"/>
          </a:xfrm>
          <a:prstGeom prst="rect">
            <a:avLst/>
          </a:prstGeom>
        </p:spPr>
      </p:pic>
    </p:spTree>
    <p:extLst>
      <p:ext uri="{BB962C8B-B14F-4D97-AF65-F5344CB8AC3E}">
        <p14:creationId xmlns:p14="http://schemas.microsoft.com/office/powerpoint/2010/main" val="126647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4912</TotalTime>
  <Words>1629</Words>
  <Application>Microsoft Office PowerPoint</Application>
  <PresentationFormat>Geniş ekran</PresentationFormat>
  <Paragraphs>131</Paragraphs>
  <Slides>20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20</vt:i4>
      </vt:variant>
    </vt:vector>
  </HeadingPairs>
  <TitlesOfParts>
    <vt:vector size="29" baseType="lpstr">
      <vt:lpstr>Arial</vt:lpstr>
      <vt:lpstr>Arial Black</vt:lpstr>
      <vt:lpstr>Calibri</vt:lpstr>
      <vt:lpstr>Calibri Light</vt:lpstr>
      <vt:lpstr>Cambria</vt:lpstr>
      <vt:lpstr>CaslonPro-Regular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156</cp:revision>
  <dcterms:created xsi:type="dcterms:W3CDTF">2021-09-28T19:59:59Z</dcterms:created>
  <dcterms:modified xsi:type="dcterms:W3CDTF">2022-06-30T16:51:27Z</dcterms:modified>
</cp:coreProperties>
</file>