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408" r:id="rId3"/>
    <p:sldId id="409" r:id="rId4"/>
    <p:sldId id="422" r:id="rId5"/>
    <p:sldId id="423" r:id="rId6"/>
    <p:sldId id="424" r:id="rId7"/>
    <p:sldId id="425" r:id="rId8"/>
    <p:sldId id="426" r:id="rId9"/>
    <p:sldId id="427" r:id="rId10"/>
    <p:sldId id="428" r:id="rId11"/>
    <p:sldId id="429" r:id="rId12"/>
    <p:sldId id="430" r:id="rId13"/>
    <p:sldId id="431" r:id="rId14"/>
    <p:sldId id="432" r:id="rId15"/>
    <p:sldId id="433" r:id="rId16"/>
    <p:sldId id="434" r:id="rId17"/>
    <p:sldId id="435" r:id="rId18"/>
    <p:sldId id="436" r:id="rId19"/>
    <p:sldId id="437" r:id="rId20"/>
    <p:sldId id="421" r:id="rId21"/>
    <p:sldId id="438" r:id="rId22"/>
    <p:sldId id="404" r:id="rId23"/>
    <p:sldId id="340"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285"/>
    <a:srgbClr val="FFCCFF"/>
    <a:srgbClr val="81FFBA"/>
    <a:srgbClr val="ABE9FF"/>
    <a:srgbClr val="BDEEFF"/>
    <a:srgbClr val="FFD357"/>
    <a:srgbClr val="FFC111"/>
    <a:srgbClr val="CCFFCC"/>
    <a:srgbClr val="FF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4.05.2022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4.05.2022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4.05.2022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4.05.2022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4.05.2022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4.05.2022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4.05.2022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4.05.2022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4.05.2022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4.05.2022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4.05.2022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4.05.2022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4.05.2022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dirty="0">
                <a:solidFill>
                  <a:srgbClr val="C00000"/>
                </a:solidFill>
              </a:rPr>
              <a:t>DÜNYAYI BİZ KURTARACAĞIZ</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3" name="Dikdörtgen: Köşeleri Yuvarlatılmış 2">
            <a:extLst>
              <a:ext uri="{FF2B5EF4-FFF2-40B4-BE49-F238E27FC236}">
                <a16:creationId xmlns:a16="http://schemas.microsoft.com/office/drawing/2014/main" id="{60C528B1-D4D6-476E-BB23-C1A0D40975C0}"/>
              </a:ext>
            </a:extLst>
          </p:cNvPr>
          <p:cNvSpPr/>
          <p:nvPr/>
        </p:nvSpPr>
        <p:spPr>
          <a:xfrm>
            <a:off x="294067" y="1558344"/>
            <a:ext cx="11603865" cy="5138670"/>
          </a:xfrm>
          <a:prstGeom prst="roundRect">
            <a:avLst>
              <a:gd name="adj" fmla="val 14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7820EBB2-2542-4FF1-BADB-C27450E3C6B2}"/>
              </a:ext>
            </a:extLst>
          </p:cNvPr>
          <p:cNvPicPr>
            <a:picLocks noChangeAspect="1"/>
          </p:cNvPicPr>
          <p:nvPr/>
        </p:nvPicPr>
        <p:blipFill>
          <a:blip r:embed="rId2"/>
          <a:stretch>
            <a:fillRect/>
          </a:stretch>
        </p:blipFill>
        <p:spPr>
          <a:xfrm>
            <a:off x="3469616" y="745769"/>
            <a:ext cx="5252765" cy="1824772"/>
          </a:xfrm>
          <a:prstGeom prst="rect">
            <a:avLst/>
          </a:prstGeom>
        </p:spPr>
      </p:pic>
      <p:sp>
        <p:nvSpPr>
          <p:cNvPr id="13" name="Metin kutusu 12">
            <a:extLst>
              <a:ext uri="{FF2B5EF4-FFF2-40B4-BE49-F238E27FC236}">
                <a16:creationId xmlns:a16="http://schemas.microsoft.com/office/drawing/2014/main" id="{7F3D9E13-6C18-4183-B02E-37AE629CC4E7}"/>
              </a:ext>
            </a:extLst>
          </p:cNvPr>
          <p:cNvSpPr txBox="1"/>
          <p:nvPr/>
        </p:nvSpPr>
        <p:spPr>
          <a:xfrm>
            <a:off x="582769" y="2691685"/>
            <a:ext cx="3203620" cy="461665"/>
          </a:xfrm>
          <a:prstGeom prst="rect">
            <a:avLst/>
          </a:prstGeom>
          <a:noFill/>
        </p:spPr>
        <p:txBody>
          <a:bodyPr wrap="square">
            <a:spAutoFit/>
          </a:bodyPr>
          <a:lstStyle/>
          <a:p>
            <a:r>
              <a:rPr lang="tr-TR" sz="2400" b="1" i="0" u="none" strike="noStrike" baseline="0" dirty="0">
                <a:solidFill>
                  <a:srgbClr val="FF0000"/>
                </a:solidFill>
              </a:rPr>
              <a:t>Terör</a:t>
            </a:r>
            <a:endParaRPr lang="tr-TR" sz="2400" dirty="0">
              <a:solidFill>
                <a:srgbClr val="FF0000"/>
              </a:solidFill>
            </a:endParaRPr>
          </a:p>
        </p:txBody>
      </p:sp>
      <p:sp>
        <p:nvSpPr>
          <p:cNvPr id="14" name="Metin kutusu 13">
            <a:extLst>
              <a:ext uri="{FF2B5EF4-FFF2-40B4-BE49-F238E27FC236}">
                <a16:creationId xmlns:a16="http://schemas.microsoft.com/office/drawing/2014/main" id="{A376601F-E5AE-4129-AE6A-E6B1BEEE526B}"/>
              </a:ext>
            </a:extLst>
          </p:cNvPr>
          <p:cNvSpPr txBox="1"/>
          <p:nvPr/>
        </p:nvSpPr>
        <p:spPr>
          <a:xfrm>
            <a:off x="582769" y="3153350"/>
            <a:ext cx="11072611" cy="3416320"/>
          </a:xfrm>
          <a:prstGeom prst="rect">
            <a:avLst/>
          </a:prstGeom>
          <a:noFill/>
        </p:spPr>
        <p:txBody>
          <a:bodyPr wrap="square">
            <a:spAutoFit/>
          </a:bodyPr>
          <a:lstStyle/>
          <a:p>
            <a:pPr algn="l"/>
            <a:r>
              <a:rPr lang="tr-TR" sz="2400" b="0" i="0" u="none" strike="noStrike" baseline="0" dirty="0"/>
              <a:t>Terörün tarihini insanlığın başlangıcına kadar götürmek mümkün ancak bugün anladığımız biçimi ile terör 1960’larda başladı. Küresel terör ise çeşitli örgütler aracılığıyla 1990’lı yıllarda ortaya çıktı. 11 Eylül 2001’de ABD’de gerçekleştirilen saldırı, hem küresel terörün dünya gündemine oturmasının hem de uçağın saldırı aracı olarak kullanılması ile yeni bir terör taktiğinin doğuşu oldu. Buna genel ağın terör örgütleri tarafından propaganda amaçlı kullanımı eklendi. Terör örgütleri geleneksel olarak </a:t>
            </a:r>
            <a:r>
              <a:rPr lang="tr-TR" sz="2400" b="0" i="0" u="none" strike="noStrike" baseline="0" dirty="0" err="1"/>
              <a:t>vurkaç</a:t>
            </a:r>
            <a:r>
              <a:rPr lang="tr-TR" sz="2400" b="0" i="0" u="none" strike="noStrike" baseline="0" dirty="0"/>
              <a:t> taktiği ile işlerini görmektedirler. </a:t>
            </a:r>
            <a:r>
              <a:rPr lang="tr-TR" sz="2400" b="0" i="0" u="none" strike="noStrike" baseline="0" dirty="0">
                <a:latin typeface="CaslonPro-Regular"/>
              </a:rPr>
              <a:t>Terörizmin nedenlerine baktığımızda yoksulluk, işsizlik, sosyal hizmetlerin zayıflığı, eğitim yetersizliği, sosyal ayrımcılık, aile ve sosyal bağların zayıflaması, göçlerin getirdiği olumsuz sonuçlar, medya kurumlarının şiddet, nefret ve</a:t>
            </a:r>
            <a:endParaRPr lang="tr-TR" sz="2400" dirty="0"/>
          </a:p>
        </p:txBody>
      </p:sp>
    </p:spTree>
    <p:extLst>
      <p:ext uri="{BB962C8B-B14F-4D97-AF65-F5344CB8AC3E}">
        <p14:creationId xmlns:p14="http://schemas.microsoft.com/office/powerpoint/2010/main" val="65806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3" name="Dikdörtgen: Köşeleri Yuvarlatılmış 2">
            <a:extLst>
              <a:ext uri="{FF2B5EF4-FFF2-40B4-BE49-F238E27FC236}">
                <a16:creationId xmlns:a16="http://schemas.microsoft.com/office/drawing/2014/main" id="{60C528B1-D4D6-476E-BB23-C1A0D40975C0}"/>
              </a:ext>
            </a:extLst>
          </p:cNvPr>
          <p:cNvSpPr/>
          <p:nvPr/>
        </p:nvSpPr>
        <p:spPr>
          <a:xfrm>
            <a:off x="294067" y="1558344"/>
            <a:ext cx="11603865" cy="5138670"/>
          </a:xfrm>
          <a:prstGeom prst="roundRect">
            <a:avLst>
              <a:gd name="adj" fmla="val 14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7820EBB2-2542-4FF1-BADB-C27450E3C6B2}"/>
              </a:ext>
            </a:extLst>
          </p:cNvPr>
          <p:cNvPicPr>
            <a:picLocks noChangeAspect="1"/>
          </p:cNvPicPr>
          <p:nvPr/>
        </p:nvPicPr>
        <p:blipFill>
          <a:blip r:embed="rId2"/>
          <a:stretch>
            <a:fillRect/>
          </a:stretch>
        </p:blipFill>
        <p:spPr>
          <a:xfrm>
            <a:off x="3469616" y="745769"/>
            <a:ext cx="5252765" cy="1824772"/>
          </a:xfrm>
          <a:prstGeom prst="rect">
            <a:avLst/>
          </a:prstGeom>
        </p:spPr>
      </p:pic>
      <p:sp>
        <p:nvSpPr>
          <p:cNvPr id="13" name="Metin kutusu 12">
            <a:extLst>
              <a:ext uri="{FF2B5EF4-FFF2-40B4-BE49-F238E27FC236}">
                <a16:creationId xmlns:a16="http://schemas.microsoft.com/office/drawing/2014/main" id="{7F3D9E13-6C18-4183-B02E-37AE629CC4E7}"/>
              </a:ext>
            </a:extLst>
          </p:cNvPr>
          <p:cNvSpPr txBox="1"/>
          <p:nvPr/>
        </p:nvSpPr>
        <p:spPr>
          <a:xfrm>
            <a:off x="582769" y="2691685"/>
            <a:ext cx="3203620" cy="461665"/>
          </a:xfrm>
          <a:prstGeom prst="rect">
            <a:avLst/>
          </a:prstGeom>
          <a:noFill/>
        </p:spPr>
        <p:txBody>
          <a:bodyPr wrap="square">
            <a:spAutoFit/>
          </a:bodyPr>
          <a:lstStyle/>
          <a:p>
            <a:r>
              <a:rPr lang="tr-TR" sz="2400" b="1" i="0" u="none" strike="noStrike" baseline="0" dirty="0">
                <a:solidFill>
                  <a:srgbClr val="FF0000"/>
                </a:solidFill>
              </a:rPr>
              <a:t>Terör</a:t>
            </a:r>
            <a:endParaRPr lang="tr-TR" sz="2400" dirty="0">
              <a:solidFill>
                <a:srgbClr val="FF0000"/>
              </a:solidFill>
            </a:endParaRPr>
          </a:p>
        </p:txBody>
      </p:sp>
      <p:sp>
        <p:nvSpPr>
          <p:cNvPr id="14" name="Metin kutusu 13">
            <a:extLst>
              <a:ext uri="{FF2B5EF4-FFF2-40B4-BE49-F238E27FC236}">
                <a16:creationId xmlns:a16="http://schemas.microsoft.com/office/drawing/2014/main" id="{A376601F-E5AE-4129-AE6A-E6B1BEEE526B}"/>
              </a:ext>
            </a:extLst>
          </p:cNvPr>
          <p:cNvSpPr txBox="1"/>
          <p:nvPr/>
        </p:nvSpPr>
        <p:spPr>
          <a:xfrm>
            <a:off x="582769" y="3153350"/>
            <a:ext cx="11072611" cy="1569660"/>
          </a:xfrm>
          <a:prstGeom prst="rect">
            <a:avLst/>
          </a:prstGeom>
          <a:noFill/>
        </p:spPr>
        <p:txBody>
          <a:bodyPr wrap="square">
            <a:spAutoFit/>
          </a:bodyPr>
          <a:lstStyle/>
          <a:p>
            <a:pPr algn="l"/>
            <a:r>
              <a:rPr lang="tr-TR" sz="2400" b="0" i="0" u="none" strike="noStrike" baseline="0" dirty="0"/>
              <a:t>ayrımcılık düşüncelerini yayması gibi nedenler karşımıza çıkmaktadır. Taktiği, amacı ne olursa olsun terör kabul edilemez. Yoksulluğa ve işsizliğe çözüm bulunması, sosyal medyanın yayınlarında zararlarına yönelik yayınlar yapması, insanların eğitilmesi terörü bitirmeye katkı sağlayacaktır.</a:t>
            </a:r>
            <a:endParaRPr lang="tr-TR" sz="3200" dirty="0"/>
          </a:p>
        </p:txBody>
      </p:sp>
    </p:spTree>
    <p:extLst>
      <p:ext uri="{BB962C8B-B14F-4D97-AF65-F5344CB8AC3E}">
        <p14:creationId xmlns:p14="http://schemas.microsoft.com/office/powerpoint/2010/main" val="18878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3" name="Dikdörtgen: Köşeleri Yuvarlatılmış 2">
            <a:extLst>
              <a:ext uri="{FF2B5EF4-FFF2-40B4-BE49-F238E27FC236}">
                <a16:creationId xmlns:a16="http://schemas.microsoft.com/office/drawing/2014/main" id="{60C528B1-D4D6-476E-BB23-C1A0D40975C0}"/>
              </a:ext>
            </a:extLst>
          </p:cNvPr>
          <p:cNvSpPr/>
          <p:nvPr/>
        </p:nvSpPr>
        <p:spPr>
          <a:xfrm>
            <a:off x="294067" y="1558344"/>
            <a:ext cx="11603865" cy="5138670"/>
          </a:xfrm>
          <a:prstGeom prst="roundRect">
            <a:avLst>
              <a:gd name="adj" fmla="val 14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7F3D9E13-6C18-4183-B02E-37AE629CC4E7}"/>
              </a:ext>
            </a:extLst>
          </p:cNvPr>
          <p:cNvSpPr txBox="1"/>
          <p:nvPr/>
        </p:nvSpPr>
        <p:spPr>
          <a:xfrm>
            <a:off x="582769" y="2691685"/>
            <a:ext cx="3203620" cy="461665"/>
          </a:xfrm>
          <a:prstGeom prst="rect">
            <a:avLst/>
          </a:prstGeom>
          <a:noFill/>
        </p:spPr>
        <p:txBody>
          <a:bodyPr wrap="square">
            <a:spAutoFit/>
          </a:bodyPr>
          <a:lstStyle/>
          <a:p>
            <a:r>
              <a:rPr lang="tr-TR" sz="2400" b="1" i="0" u="none" strike="noStrike" baseline="0" dirty="0">
                <a:solidFill>
                  <a:srgbClr val="FF0000"/>
                </a:solidFill>
              </a:rPr>
              <a:t>Açlık</a:t>
            </a:r>
            <a:endParaRPr lang="tr-TR" sz="2400" dirty="0">
              <a:solidFill>
                <a:srgbClr val="FF0000"/>
              </a:solidFill>
            </a:endParaRPr>
          </a:p>
        </p:txBody>
      </p:sp>
      <p:sp>
        <p:nvSpPr>
          <p:cNvPr id="14" name="Metin kutusu 13">
            <a:extLst>
              <a:ext uri="{FF2B5EF4-FFF2-40B4-BE49-F238E27FC236}">
                <a16:creationId xmlns:a16="http://schemas.microsoft.com/office/drawing/2014/main" id="{A376601F-E5AE-4129-AE6A-E6B1BEEE526B}"/>
              </a:ext>
            </a:extLst>
          </p:cNvPr>
          <p:cNvSpPr txBox="1"/>
          <p:nvPr/>
        </p:nvSpPr>
        <p:spPr>
          <a:xfrm>
            <a:off x="582769" y="3153350"/>
            <a:ext cx="11072611" cy="3046988"/>
          </a:xfrm>
          <a:prstGeom prst="rect">
            <a:avLst/>
          </a:prstGeom>
          <a:noFill/>
        </p:spPr>
        <p:txBody>
          <a:bodyPr wrap="square">
            <a:spAutoFit/>
          </a:bodyPr>
          <a:lstStyle/>
          <a:p>
            <a:pPr algn="l"/>
            <a:r>
              <a:rPr lang="tr-TR" sz="2400" b="0" i="0" u="none" strike="noStrike" baseline="0" dirty="0"/>
              <a:t>İnsan yaşayabilmek için karnını doyurmak zorundadır. İnsanın hayatını anlamlı kılacak ekonomik, siyasi, kültürel ve sanatsal faaliyetlere katılabilmesi ve üretebilmesi sağlıklı olmasına, sağlıklı olması da iyi beslenebilmesine bağlıdır. Aslında israf edilmeden kullanılması hâlinde, yeryüzünün kaynakları bugünkü dünya nüfusundan çok daha fazlasını beslemeye yeterlidir. Tarımda makineleşme, gübreleme, ilaçlama ve sulama imkânlarının gelişmesi tarımsal üretimde verimliliği artırmıştır. Dünyada açlık sorununun giderek derinleşmesinin en önemli iki nedeni, küresel iklim değişikliğine bağlı olarak</a:t>
            </a:r>
          </a:p>
          <a:p>
            <a:pPr algn="l"/>
            <a:r>
              <a:rPr lang="tr-TR" sz="2400" b="0" i="0" u="none" strike="noStrike" baseline="0" dirty="0"/>
              <a:t>artan kuraklık ve bölgesel anlaşmazlıklardan doğan savaşlardır.</a:t>
            </a:r>
            <a:endParaRPr lang="tr-TR" sz="4800" dirty="0"/>
          </a:p>
        </p:txBody>
      </p:sp>
      <p:pic>
        <p:nvPicPr>
          <p:cNvPr id="5" name="Resim 4">
            <a:extLst>
              <a:ext uri="{FF2B5EF4-FFF2-40B4-BE49-F238E27FC236}">
                <a16:creationId xmlns:a16="http://schemas.microsoft.com/office/drawing/2014/main" id="{6163EF10-FEB6-4F68-8E6F-7801A99613E3}"/>
              </a:ext>
            </a:extLst>
          </p:cNvPr>
          <p:cNvPicPr>
            <a:picLocks noChangeAspect="1"/>
          </p:cNvPicPr>
          <p:nvPr/>
        </p:nvPicPr>
        <p:blipFill>
          <a:blip r:embed="rId2"/>
          <a:stretch>
            <a:fillRect/>
          </a:stretch>
        </p:blipFill>
        <p:spPr>
          <a:xfrm>
            <a:off x="4595097" y="723000"/>
            <a:ext cx="3001806" cy="1670688"/>
          </a:xfrm>
          <a:prstGeom prst="rect">
            <a:avLst/>
          </a:prstGeom>
        </p:spPr>
      </p:pic>
    </p:spTree>
    <p:extLst>
      <p:ext uri="{BB962C8B-B14F-4D97-AF65-F5344CB8AC3E}">
        <p14:creationId xmlns:p14="http://schemas.microsoft.com/office/powerpoint/2010/main" val="9145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3" name="Dikdörtgen: Köşeleri Yuvarlatılmış 2">
            <a:extLst>
              <a:ext uri="{FF2B5EF4-FFF2-40B4-BE49-F238E27FC236}">
                <a16:creationId xmlns:a16="http://schemas.microsoft.com/office/drawing/2014/main" id="{60C528B1-D4D6-476E-BB23-C1A0D40975C0}"/>
              </a:ext>
            </a:extLst>
          </p:cNvPr>
          <p:cNvSpPr/>
          <p:nvPr/>
        </p:nvSpPr>
        <p:spPr>
          <a:xfrm>
            <a:off x="294067" y="1558344"/>
            <a:ext cx="11603865" cy="5138670"/>
          </a:xfrm>
          <a:prstGeom prst="roundRect">
            <a:avLst>
              <a:gd name="adj" fmla="val 14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7F3D9E13-6C18-4183-B02E-37AE629CC4E7}"/>
              </a:ext>
            </a:extLst>
          </p:cNvPr>
          <p:cNvSpPr txBox="1"/>
          <p:nvPr/>
        </p:nvSpPr>
        <p:spPr>
          <a:xfrm>
            <a:off x="582769" y="2691685"/>
            <a:ext cx="3203620" cy="461665"/>
          </a:xfrm>
          <a:prstGeom prst="rect">
            <a:avLst/>
          </a:prstGeom>
          <a:noFill/>
        </p:spPr>
        <p:txBody>
          <a:bodyPr wrap="square">
            <a:spAutoFit/>
          </a:bodyPr>
          <a:lstStyle/>
          <a:p>
            <a:r>
              <a:rPr lang="tr-TR" sz="2400" b="1" i="0" u="none" strike="noStrike" baseline="0" dirty="0">
                <a:solidFill>
                  <a:srgbClr val="FF0000"/>
                </a:solidFill>
              </a:rPr>
              <a:t>Açlık</a:t>
            </a:r>
            <a:endParaRPr lang="tr-TR" sz="2400" dirty="0">
              <a:solidFill>
                <a:srgbClr val="FF0000"/>
              </a:solidFill>
            </a:endParaRPr>
          </a:p>
        </p:txBody>
      </p:sp>
      <p:sp>
        <p:nvSpPr>
          <p:cNvPr id="14" name="Metin kutusu 13">
            <a:extLst>
              <a:ext uri="{FF2B5EF4-FFF2-40B4-BE49-F238E27FC236}">
                <a16:creationId xmlns:a16="http://schemas.microsoft.com/office/drawing/2014/main" id="{A376601F-E5AE-4129-AE6A-E6B1BEEE526B}"/>
              </a:ext>
            </a:extLst>
          </p:cNvPr>
          <p:cNvSpPr txBox="1"/>
          <p:nvPr/>
        </p:nvSpPr>
        <p:spPr>
          <a:xfrm>
            <a:off x="582769" y="3153350"/>
            <a:ext cx="11072611" cy="3046988"/>
          </a:xfrm>
          <a:prstGeom prst="rect">
            <a:avLst/>
          </a:prstGeom>
          <a:noFill/>
        </p:spPr>
        <p:txBody>
          <a:bodyPr wrap="square">
            <a:spAutoFit/>
          </a:bodyPr>
          <a:lstStyle/>
          <a:p>
            <a:pPr algn="l"/>
            <a:r>
              <a:rPr lang="tr-TR" sz="2400" b="0" i="0" u="none" strike="noStrike" baseline="0" dirty="0"/>
              <a:t>Dünyada açlıktan en çok etkilenenlerin dörtte üçü savaşların tahrip ettiği ülkelerin insanlarıdır. Az gelişmiş ülkelerdeki gıda üretiminin yetersiz oluşu, bir yandan doğal gelir kaynaklarının yetersizliğine ve iklim koşullarının elverişsizliğine, öte yandan nüfus yoğunluğuna bağlanmaktadır. Araştırmalara göre dünya nüfusunun yarısı günde 2 dolardan, 1,5 milyar insan ise günde 1 dolardan daha az bir gelirle yaşamaktadır. Dünya genelinde açlık çeken 800 milyonu aşkın insanın %80’ini, gelişmekte olan ülkelerin kırsal yörelerinde yaşayanlar oluşturmaktadır. Dünyada her yıl 11 milyon kişinin açlık veya yetersiz beslenme sebebiyle öldüğü tahmin edilmektedir.</a:t>
            </a:r>
            <a:endParaRPr lang="tr-TR" sz="6000" dirty="0"/>
          </a:p>
        </p:txBody>
      </p:sp>
      <p:pic>
        <p:nvPicPr>
          <p:cNvPr id="5" name="Resim 4">
            <a:extLst>
              <a:ext uri="{FF2B5EF4-FFF2-40B4-BE49-F238E27FC236}">
                <a16:creationId xmlns:a16="http://schemas.microsoft.com/office/drawing/2014/main" id="{6163EF10-FEB6-4F68-8E6F-7801A99613E3}"/>
              </a:ext>
            </a:extLst>
          </p:cNvPr>
          <p:cNvPicPr>
            <a:picLocks noChangeAspect="1"/>
          </p:cNvPicPr>
          <p:nvPr/>
        </p:nvPicPr>
        <p:blipFill>
          <a:blip r:embed="rId2"/>
          <a:stretch>
            <a:fillRect/>
          </a:stretch>
        </p:blipFill>
        <p:spPr>
          <a:xfrm>
            <a:off x="4595097" y="723000"/>
            <a:ext cx="3001806" cy="1670688"/>
          </a:xfrm>
          <a:prstGeom prst="rect">
            <a:avLst/>
          </a:prstGeom>
        </p:spPr>
      </p:pic>
    </p:spTree>
    <p:extLst>
      <p:ext uri="{BB962C8B-B14F-4D97-AF65-F5344CB8AC3E}">
        <p14:creationId xmlns:p14="http://schemas.microsoft.com/office/powerpoint/2010/main" val="161775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3" name="Dikdörtgen: Köşeleri Yuvarlatılmış 2">
            <a:extLst>
              <a:ext uri="{FF2B5EF4-FFF2-40B4-BE49-F238E27FC236}">
                <a16:creationId xmlns:a16="http://schemas.microsoft.com/office/drawing/2014/main" id="{60C528B1-D4D6-476E-BB23-C1A0D40975C0}"/>
              </a:ext>
            </a:extLst>
          </p:cNvPr>
          <p:cNvSpPr/>
          <p:nvPr/>
        </p:nvSpPr>
        <p:spPr>
          <a:xfrm>
            <a:off x="294067" y="1558344"/>
            <a:ext cx="11603865" cy="5138670"/>
          </a:xfrm>
          <a:prstGeom prst="roundRect">
            <a:avLst>
              <a:gd name="adj" fmla="val 14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7F3D9E13-6C18-4183-B02E-37AE629CC4E7}"/>
              </a:ext>
            </a:extLst>
          </p:cNvPr>
          <p:cNvSpPr txBox="1"/>
          <p:nvPr/>
        </p:nvSpPr>
        <p:spPr>
          <a:xfrm>
            <a:off x="582769" y="2691685"/>
            <a:ext cx="3203620" cy="461665"/>
          </a:xfrm>
          <a:prstGeom prst="rect">
            <a:avLst/>
          </a:prstGeom>
          <a:noFill/>
        </p:spPr>
        <p:txBody>
          <a:bodyPr wrap="square">
            <a:spAutoFit/>
          </a:bodyPr>
          <a:lstStyle/>
          <a:p>
            <a:r>
              <a:rPr lang="tr-TR" sz="2400" b="1" i="0" u="none" strike="noStrike" baseline="0" dirty="0">
                <a:solidFill>
                  <a:srgbClr val="FF0000"/>
                </a:solidFill>
              </a:rPr>
              <a:t>Açlık</a:t>
            </a:r>
            <a:endParaRPr lang="tr-TR" sz="2400" dirty="0">
              <a:solidFill>
                <a:srgbClr val="FF0000"/>
              </a:solidFill>
            </a:endParaRPr>
          </a:p>
        </p:txBody>
      </p:sp>
      <p:sp>
        <p:nvSpPr>
          <p:cNvPr id="14" name="Metin kutusu 13">
            <a:extLst>
              <a:ext uri="{FF2B5EF4-FFF2-40B4-BE49-F238E27FC236}">
                <a16:creationId xmlns:a16="http://schemas.microsoft.com/office/drawing/2014/main" id="{A376601F-E5AE-4129-AE6A-E6B1BEEE526B}"/>
              </a:ext>
            </a:extLst>
          </p:cNvPr>
          <p:cNvSpPr txBox="1"/>
          <p:nvPr/>
        </p:nvSpPr>
        <p:spPr>
          <a:xfrm>
            <a:off x="582769" y="3153350"/>
            <a:ext cx="11072611" cy="2308324"/>
          </a:xfrm>
          <a:prstGeom prst="rect">
            <a:avLst/>
          </a:prstGeom>
          <a:noFill/>
        </p:spPr>
        <p:txBody>
          <a:bodyPr wrap="square">
            <a:spAutoFit/>
          </a:bodyPr>
          <a:lstStyle/>
          <a:p>
            <a:pPr algn="l"/>
            <a:r>
              <a:rPr lang="tr-TR" sz="2400" b="0" i="0" u="none" strike="noStrike" baseline="0" dirty="0"/>
              <a:t>Açlığın yol açtığı sorunlardan bazıları hastalıklar, ölümler, iş gücü ve üretim kaybı, verimsizlik, zihinsel gelişim sorunları, ruhsal çöküntü, suç işleme ve şiddet eğiliminin artmasıdır. Dünya kaynaklarının israf edilmeden tüketilmesi ve paylaşımın adaletli olması açlığı önemli ölçüde önleyecektir. Ayrıca tarımsal üretimde verimliliğe yönelik teknolojilerin yoksul ülkelerde de uygulanmasına imkân verilmelidir. Dünyada barışın kalıcı olarak tesis edilmesi de sorunun önemli bir çözümüdür.</a:t>
            </a:r>
            <a:endParaRPr lang="tr-TR" sz="7200" dirty="0"/>
          </a:p>
        </p:txBody>
      </p:sp>
      <p:pic>
        <p:nvPicPr>
          <p:cNvPr id="5" name="Resim 4">
            <a:extLst>
              <a:ext uri="{FF2B5EF4-FFF2-40B4-BE49-F238E27FC236}">
                <a16:creationId xmlns:a16="http://schemas.microsoft.com/office/drawing/2014/main" id="{6163EF10-FEB6-4F68-8E6F-7801A99613E3}"/>
              </a:ext>
            </a:extLst>
          </p:cNvPr>
          <p:cNvPicPr>
            <a:picLocks noChangeAspect="1"/>
          </p:cNvPicPr>
          <p:nvPr/>
        </p:nvPicPr>
        <p:blipFill>
          <a:blip r:embed="rId2"/>
          <a:stretch>
            <a:fillRect/>
          </a:stretch>
        </p:blipFill>
        <p:spPr>
          <a:xfrm>
            <a:off x="4595097" y="723000"/>
            <a:ext cx="3001806" cy="1670688"/>
          </a:xfrm>
          <a:prstGeom prst="rect">
            <a:avLst/>
          </a:prstGeom>
        </p:spPr>
      </p:pic>
    </p:spTree>
    <p:extLst>
      <p:ext uri="{BB962C8B-B14F-4D97-AF65-F5344CB8AC3E}">
        <p14:creationId xmlns:p14="http://schemas.microsoft.com/office/powerpoint/2010/main" val="195351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3" name="Dikdörtgen: Köşeleri Yuvarlatılmış 2">
            <a:extLst>
              <a:ext uri="{FF2B5EF4-FFF2-40B4-BE49-F238E27FC236}">
                <a16:creationId xmlns:a16="http://schemas.microsoft.com/office/drawing/2014/main" id="{60C528B1-D4D6-476E-BB23-C1A0D40975C0}"/>
              </a:ext>
            </a:extLst>
          </p:cNvPr>
          <p:cNvSpPr/>
          <p:nvPr/>
        </p:nvSpPr>
        <p:spPr>
          <a:xfrm>
            <a:off x="294067" y="1558344"/>
            <a:ext cx="11603865" cy="5138670"/>
          </a:xfrm>
          <a:prstGeom prst="roundRect">
            <a:avLst>
              <a:gd name="adj" fmla="val 14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7F3D9E13-6C18-4183-B02E-37AE629CC4E7}"/>
              </a:ext>
            </a:extLst>
          </p:cNvPr>
          <p:cNvSpPr txBox="1"/>
          <p:nvPr/>
        </p:nvSpPr>
        <p:spPr>
          <a:xfrm>
            <a:off x="582769" y="2691685"/>
            <a:ext cx="3203620" cy="461665"/>
          </a:xfrm>
          <a:prstGeom prst="rect">
            <a:avLst/>
          </a:prstGeom>
          <a:noFill/>
        </p:spPr>
        <p:txBody>
          <a:bodyPr wrap="square">
            <a:spAutoFit/>
          </a:bodyPr>
          <a:lstStyle/>
          <a:p>
            <a:r>
              <a:rPr lang="tr-TR" sz="2400" b="1" i="0" u="none" strike="noStrike" baseline="0" dirty="0">
                <a:solidFill>
                  <a:srgbClr val="FF0000"/>
                </a:solidFill>
              </a:rPr>
              <a:t>Göç</a:t>
            </a:r>
            <a:endParaRPr lang="tr-TR" sz="2400" dirty="0">
              <a:solidFill>
                <a:srgbClr val="FF0000"/>
              </a:solidFill>
            </a:endParaRPr>
          </a:p>
        </p:txBody>
      </p:sp>
      <p:sp>
        <p:nvSpPr>
          <p:cNvPr id="14" name="Metin kutusu 13">
            <a:extLst>
              <a:ext uri="{FF2B5EF4-FFF2-40B4-BE49-F238E27FC236}">
                <a16:creationId xmlns:a16="http://schemas.microsoft.com/office/drawing/2014/main" id="{A376601F-E5AE-4129-AE6A-E6B1BEEE526B}"/>
              </a:ext>
            </a:extLst>
          </p:cNvPr>
          <p:cNvSpPr txBox="1"/>
          <p:nvPr/>
        </p:nvSpPr>
        <p:spPr>
          <a:xfrm>
            <a:off x="582769" y="3153350"/>
            <a:ext cx="11072611" cy="3416320"/>
          </a:xfrm>
          <a:prstGeom prst="rect">
            <a:avLst/>
          </a:prstGeom>
          <a:noFill/>
        </p:spPr>
        <p:txBody>
          <a:bodyPr wrap="square">
            <a:spAutoFit/>
          </a:bodyPr>
          <a:lstStyle/>
          <a:p>
            <a:pPr algn="l"/>
            <a:r>
              <a:rPr lang="tr-TR" sz="2400" b="0" i="0" u="none" strike="noStrike" baseline="0" dirty="0">
                <a:latin typeface="CaslonPro-Regular"/>
              </a:rPr>
              <a:t>Günümüzde, sayıları 200 milyonu aşan insan, doğdukları ülke dışında kendilerini konuk etmekte olan ülkelerde yasal ya da yasal olmayan yollarla yaşamlarını sürdürmektedir. Bu anlamda, söz konusu durumu “küresel” bir konu hâline dönüştüren etmen, bu nüfusun büyük bir çoğunluğunun, doğdukları az gelişmiş ülkelerden daha iyi yaşam ve çalışma koşulları elde etme umudu ile başka bir ülkeye gelmeleridir. Göçü ikiye ayırmak mümkündür: isteğe bağlı göç ve zorunlu göç. Yaşamlarını kendi ülkeleri dışında sürdürmekte olan insanların önemli bir bölümünün zorunlu göçe maruz bırakılmış kişilerden oluştuğu varsayılmaktadır. Söz konusu grup, resmî kayıtlarda mülteci ya da sığınmacı olarak adlandırılmaktadır. </a:t>
            </a:r>
            <a:endParaRPr lang="tr-TR" sz="8800" dirty="0"/>
          </a:p>
        </p:txBody>
      </p:sp>
      <p:pic>
        <p:nvPicPr>
          <p:cNvPr id="4" name="Resim 3">
            <a:extLst>
              <a:ext uri="{FF2B5EF4-FFF2-40B4-BE49-F238E27FC236}">
                <a16:creationId xmlns:a16="http://schemas.microsoft.com/office/drawing/2014/main" id="{D8AF9C83-567C-4E87-B525-E04E23E71DC3}"/>
              </a:ext>
            </a:extLst>
          </p:cNvPr>
          <p:cNvPicPr>
            <a:picLocks noChangeAspect="1"/>
          </p:cNvPicPr>
          <p:nvPr/>
        </p:nvPicPr>
        <p:blipFill>
          <a:blip r:embed="rId2"/>
          <a:stretch>
            <a:fillRect/>
          </a:stretch>
        </p:blipFill>
        <p:spPr>
          <a:xfrm>
            <a:off x="4723051" y="716529"/>
            <a:ext cx="2792045" cy="1683629"/>
          </a:xfrm>
          <a:prstGeom prst="rect">
            <a:avLst/>
          </a:prstGeom>
        </p:spPr>
      </p:pic>
    </p:spTree>
    <p:extLst>
      <p:ext uri="{BB962C8B-B14F-4D97-AF65-F5344CB8AC3E}">
        <p14:creationId xmlns:p14="http://schemas.microsoft.com/office/powerpoint/2010/main" val="9697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3" name="Dikdörtgen: Köşeleri Yuvarlatılmış 2">
            <a:extLst>
              <a:ext uri="{FF2B5EF4-FFF2-40B4-BE49-F238E27FC236}">
                <a16:creationId xmlns:a16="http://schemas.microsoft.com/office/drawing/2014/main" id="{60C528B1-D4D6-476E-BB23-C1A0D40975C0}"/>
              </a:ext>
            </a:extLst>
          </p:cNvPr>
          <p:cNvSpPr/>
          <p:nvPr/>
        </p:nvSpPr>
        <p:spPr>
          <a:xfrm>
            <a:off x="294067" y="1558344"/>
            <a:ext cx="11603865" cy="5138670"/>
          </a:xfrm>
          <a:prstGeom prst="roundRect">
            <a:avLst>
              <a:gd name="adj" fmla="val 14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7F3D9E13-6C18-4183-B02E-37AE629CC4E7}"/>
              </a:ext>
            </a:extLst>
          </p:cNvPr>
          <p:cNvSpPr txBox="1"/>
          <p:nvPr/>
        </p:nvSpPr>
        <p:spPr>
          <a:xfrm>
            <a:off x="582769" y="2691685"/>
            <a:ext cx="3203620" cy="461665"/>
          </a:xfrm>
          <a:prstGeom prst="rect">
            <a:avLst/>
          </a:prstGeom>
          <a:noFill/>
        </p:spPr>
        <p:txBody>
          <a:bodyPr wrap="square">
            <a:spAutoFit/>
          </a:bodyPr>
          <a:lstStyle/>
          <a:p>
            <a:r>
              <a:rPr lang="tr-TR" sz="2400" b="1" i="0" u="none" strike="noStrike" baseline="0" dirty="0">
                <a:solidFill>
                  <a:srgbClr val="FF0000"/>
                </a:solidFill>
              </a:rPr>
              <a:t>Göç</a:t>
            </a:r>
            <a:endParaRPr lang="tr-TR" sz="2400" dirty="0">
              <a:solidFill>
                <a:srgbClr val="FF0000"/>
              </a:solidFill>
            </a:endParaRPr>
          </a:p>
        </p:txBody>
      </p:sp>
      <p:sp>
        <p:nvSpPr>
          <p:cNvPr id="14" name="Metin kutusu 13">
            <a:extLst>
              <a:ext uri="{FF2B5EF4-FFF2-40B4-BE49-F238E27FC236}">
                <a16:creationId xmlns:a16="http://schemas.microsoft.com/office/drawing/2014/main" id="{A376601F-E5AE-4129-AE6A-E6B1BEEE526B}"/>
              </a:ext>
            </a:extLst>
          </p:cNvPr>
          <p:cNvSpPr txBox="1"/>
          <p:nvPr/>
        </p:nvSpPr>
        <p:spPr>
          <a:xfrm>
            <a:off x="582769" y="3153350"/>
            <a:ext cx="11072611" cy="1200329"/>
          </a:xfrm>
          <a:prstGeom prst="rect">
            <a:avLst/>
          </a:prstGeom>
          <a:noFill/>
        </p:spPr>
        <p:txBody>
          <a:bodyPr wrap="square">
            <a:spAutoFit/>
          </a:bodyPr>
          <a:lstStyle/>
          <a:p>
            <a:pPr algn="l"/>
            <a:r>
              <a:rPr lang="tr-TR" sz="2400" b="0" i="0" u="none" strike="noStrike" baseline="0" dirty="0">
                <a:latin typeface="CaslonPro-Regular"/>
              </a:rPr>
              <a:t>Zorunlu göçün önlenebilmesi için göçe neden olan sorunların çözümü önemlidir. Yaşam kalitesinin yükseltilmesi, savaşların sona erdirilmesi, can güvenliğinin sağlanması göçün önlenmesine katkı sağlayacaktır.</a:t>
            </a:r>
            <a:endParaRPr lang="tr-TR" sz="8800" dirty="0"/>
          </a:p>
        </p:txBody>
      </p:sp>
      <p:pic>
        <p:nvPicPr>
          <p:cNvPr id="4" name="Resim 3">
            <a:extLst>
              <a:ext uri="{FF2B5EF4-FFF2-40B4-BE49-F238E27FC236}">
                <a16:creationId xmlns:a16="http://schemas.microsoft.com/office/drawing/2014/main" id="{D8AF9C83-567C-4E87-B525-E04E23E71DC3}"/>
              </a:ext>
            </a:extLst>
          </p:cNvPr>
          <p:cNvPicPr>
            <a:picLocks noChangeAspect="1"/>
          </p:cNvPicPr>
          <p:nvPr/>
        </p:nvPicPr>
        <p:blipFill>
          <a:blip r:embed="rId2"/>
          <a:stretch>
            <a:fillRect/>
          </a:stretch>
        </p:blipFill>
        <p:spPr>
          <a:xfrm>
            <a:off x="4723051" y="716529"/>
            <a:ext cx="2792045" cy="1683629"/>
          </a:xfrm>
          <a:prstGeom prst="rect">
            <a:avLst/>
          </a:prstGeom>
        </p:spPr>
      </p:pic>
    </p:spTree>
    <p:extLst>
      <p:ext uri="{BB962C8B-B14F-4D97-AF65-F5344CB8AC3E}">
        <p14:creationId xmlns:p14="http://schemas.microsoft.com/office/powerpoint/2010/main" val="8541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pic>
        <p:nvPicPr>
          <p:cNvPr id="5" name="Resim 4">
            <a:extLst>
              <a:ext uri="{FF2B5EF4-FFF2-40B4-BE49-F238E27FC236}">
                <a16:creationId xmlns:a16="http://schemas.microsoft.com/office/drawing/2014/main" id="{97E23478-561D-4165-B698-F44920788EE5}"/>
              </a:ext>
            </a:extLst>
          </p:cNvPr>
          <p:cNvPicPr>
            <a:picLocks noChangeAspect="1"/>
          </p:cNvPicPr>
          <p:nvPr/>
        </p:nvPicPr>
        <p:blipFill>
          <a:blip r:embed="rId2"/>
          <a:stretch>
            <a:fillRect/>
          </a:stretch>
        </p:blipFill>
        <p:spPr>
          <a:xfrm>
            <a:off x="1032420" y="2181593"/>
            <a:ext cx="1305135" cy="1297078"/>
          </a:xfrm>
          <a:prstGeom prst="rect">
            <a:avLst/>
          </a:prstGeom>
        </p:spPr>
      </p:pic>
      <p:pic>
        <p:nvPicPr>
          <p:cNvPr id="7" name="Resim 6">
            <a:extLst>
              <a:ext uri="{FF2B5EF4-FFF2-40B4-BE49-F238E27FC236}">
                <a16:creationId xmlns:a16="http://schemas.microsoft.com/office/drawing/2014/main" id="{44B2B938-AAE6-4C23-9173-FDFF43681479}"/>
              </a:ext>
            </a:extLst>
          </p:cNvPr>
          <p:cNvPicPr>
            <a:picLocks noChangeAspect="1"/>
          </p:cNvPicPr>
          <p:nvPr/>
        </p:nvPicPr>
        <p:blipFill>
          <a:blip r:embed="rId3"/>
          <a:stretch>
            <a:fillRect/>
          </a:stretch>
        </p:blipFill>
        <p:spPr>
          <a:xfrm>
            <a:off x="3891529" y="884515"/>
            <a:ext cx="1305135" cy="1297078"/>
          </a:xfrm>
          <a:prstGeom prst="rect">
            <a:avLst/>
          </a:prstGeom>
        </p:spPr>
      </p:pic>
      <p:pic>
        <p:nvPicPr>
          <p:cNvPr id="9" name="Resim 8">
            <a:extLst>
              <a:ext uri="{FF2B5EF4-FFF2-40B4-BE49-F238E27FC236}">
                <a16:creationId xmlns:a16="http://schemas.microsoft.com/office/drawing/2014/main" id="{9DD91C07-7652-4864-866C-17BF1A0F2C55}"/>
              </a:ext>
            </a:extLst>
          </p:cNvPr>
          <p:cNvPicPr>
            <a:picLocks noChangeAspect="1"/>
          </p:cNvPicPr>
          <p:nvPr/>
        </p:nvPicPr>
        <p:blipFill>
          <a:blip r:embed="rId4"/>
          <a:stretch>
            <a:fillRect/>
          </a:stretch>
        </p:blipFill>
        <p:spPr>
          <a:xfrm>
            <a:off x="6750638" y="884515"/>
            <a:ext cx="1305135" cy="1297078"/>
          </a:xfrm>
          <a:prstGeom prst="rect">
            <a:avLst/>
          </a:prstGeom>
        </p:spPr>
      </p:pic>
      <p:pic>
        <p:nvPicPr>
          <p:cNvPr id="12" name="Resim 11">
            <a:extLst>
              <a:ext uri="{FF2B5EF4-FFF2-40B4-BE49-F238E27FC236}">
                <a16:creationId xmlns:a16="http://schemas.microsoft.com/office/drawing/2014/main" id="{5E2FB080-BFDA-44B6-AFBB-907CA1CDE277}"/>
              </a:ext>
            </a:extLst>
          </p:cNvPr>
          <p:cNvPicPr>
            <a:picLocks noChangeAspect="1"/>
          </p:cNvPicPr>
          <p:nvPr/>
        </p:nvPicPr>
        <p:blipFill>
          <a:blip r:embed="rId5"/>
          <a:stretch>
            <a:fillRect/>
          </a:stretch>
        </p:blipFill>
        <p:spPr>
          <a:xfrm>
            <a:off x="9609747" y="2181593"/>
            <a:ext cx="1305135" cy="1297078"/>
          </a:xfrm>
          <a:prstGeom prst="rect">
            <a:avLst/>
          </a:prstGeom>
        </p:spPr>
      </p:pic>
      <p:sp>
        <p:nvSpPr>
          <p:cNvPr id="15" name="Dikdörtgen: Köşeleri Yuvarlatılmış 14">
            <a:extLst>
              <a:ext uri="{FF2B5EF4-FFF2-40B4-BE49-F238E27FC236}">
                <a16:creationId xmlns:a16="http://schemas.microsoft.com/office/drawing/2014/main" id="{E84499C4-326C-4004-8074-C34B0DF7F7AD}"/>
              </a:ext>
            </a:extLst>
          </p:cNvPr>
          <p:cNvSpPr/>
          <p:nvPr/>
        </p:nvSpPr>
        <p:spPr>
          <a:xfrm>
            <a:off x="2472744" y="2318197"/>
            <a:ext cx="7018986" cy="4224271"/>
          </a:xfrm>
          <a:prstGeom prst="roundRect">
            <a:avLst>
              <a:gd name="adj" fmla="val 782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B7B9FF6B-9B3E-4BAF-9391-BDCA374E261D}"/>
              </a:ext>
            </a:extLst>
          </p:cNvPr>
          <p:cNvSpPr txBox="1"/>
          <p:nvPr/>
        </p:nvSpPr>
        <p:spPr>
          <a:xfrm>
            <a:off x="4867140" y="2372932"/>
            <a:ext cx="2457719" cy="523220"/>
          </a:xfrm>
          <a:prstGeom prst="rect">
            <a:avLst/>
          </a:prstGeom>
          <a:noFill/>
        </p:spPr>
        <p:txBody>
          <a:bodyPr wrap="square" rtlCol="0">
            <a:spAutoFit/>
          </a:bodyPr>
          <a:lstStyle/>
          <a:p>
            <a:pPr algn="ctr"/>
            <a:r>
              <a:rPr lang="tr-TR" sz="2800" b="1" dirty="0">
                <a:solidFill>
                  <a:srgbClr val="FF0000"/>
                </a:solidFill>
              </a:rPr>
              <a:t>Biz diyoruz ki</a:t>
            </a:r>
          </a:p>
        </p:txBody>
      </p:sp>
      <p:sp>
        <p:nvSpPr>
          <p:cNvPr id="18" name="Metin kutusu 17">
            <a:extLst>
              <a:ext uri="{FF2B5EF4-FFF2-40B4-BE49-F238E27FC236}">
                <a16:creationId xmlns:a16="http://schemas.microsoft.com/office/drawing/2014/main" id="{C0ED43CF-CB06-4DB2-96DA-5993A5623FC4}"/>
              </a:ext>
            </a:extLst>
          </p:cNvPr>
          <p:cNvSpPr txBox="1"/>
          <p:nvPr/>
        </p:nvSpPr>
        <p:spPr>
          <a:xfrm>
            <a:off x="2586507" y="2980372"/>
            <a:ext cx="6791460" cy="3477875"/>
          </a:xfrm>
          <a:prstGeom prst="rect">
            <a:avLst/>
          </a:prstGeom>
          <a:noFill/>
        </p:spPr>
        <p:txBody>
          <a:bodyPr wrap="square">
            <a:spAutoFit/>
          </a:bodyPr>
          <a:lstStyle/>
          <a:p>
            <a:pPr marL="342900" indent="-342900" algn="l">
              <a:buFont typeface="Arial" panose="020B0604020202020204" pitchFamily="34" charset="0"/>
              <a:buChar char="•"/>
            </a:pPr>
            <a:r>
              <a:rPr lang="tr-TR" sz="2200" b="0" i="0" u="none" strike="noStrike" baseline="0" dirty="0">
                <a:latin typeface="CaslonPro-Regular"/>
              </a:rPr>
              <a:t>Dünyanın geleceğini düşünen herkes küresel sorunları çözmek amacıyla kurulan Birleşmiş Milletler ve kendisine bağlı kuruluşlara elektronik posta yazmalı.</a:t>
            </a:r>
          </a:p>
          <a:p>
            <a:pPr marL="342900" indent="-342900" algn="l">
              <a:buFont typeface="Arial" panose="020B0604020202020204" pitchFamily="34" charset="0"/>
              <a:buChar char="•"/>
            </a:pPr>
            <a:r>
              <a:rPr lang="tr-TR" sz="2200" b="0" i="0" u="none" strike="noStrike" baseline="0" dirty="0">
                <a:latin typeface="CaslonPro-Regular"/>
              </a:rPr>
              <a:t>Küresel sorunların sebepleri ortadan kaldırılırsa sorunlar çözülmüş olur. Küresel sorunların oluşmasında bizim katkımız var mı? Örneğin, piknik yaptıktan sonra sönmeyen bir kıvılcımdan bir ormanın yanabileceğini, ormanların millî servet olduğunu, ormanların selleri ve küresel ısınmayı önlemede çok önemli olduğunu unutmayalım.</a:t>
            </a:r>
            <a:endParaRPr lang="tr-TR" sz="2200" dirty="0"/>
          </a:p>
        </p:txBody>
      </p:sp>
    </p:spTree>
    <p:extLst>
      <p:ext uri="{BB962C8B-B14F-4D97-AF65-F5344CB8AC3E}">
        <p14:creationId xmlns:p14="http://schemas.microsoft.com/office/powerpoint/2010/main" val="30700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80">
                                          <p:stCondLst>
                                            <p:cond delay="0"/>
                                          </p:stCondLst>
                                        </p:cTn>
                                        <p:tgtEl>
                                          <p:spTgt spid="16"/>
                                        </p:tgtEl>
                                      </p:cBhvr>
                                    </p:animEffect>
                                    <p:anim calcmode="lin" valueType="num">
                                      <p:cBhvr>
                                        <p:cTn id="2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0" dur="26">
                                          <p:stCondLst>
                                            <p:cond delay="650"/>
                                          </p:stCondLst>
                                        </p:cTn>
                                        <p:tgtEl>
                                          <p:spTgt spid="16"/>
                                        </p:tgtEl>
                                      </p:cBhvr>
                                      <p:to x="100000" y="60000"/>
                                    </p:animScale>
                                    <p:animScale>
                                      <p:cBhvr>
                                        <p:cTn id="31" dur="166" decel="50000">
                                          <p:stCondLst>
                                            <p:cond delay="676"/>
                                          </p:stCondLst>
                                        </p:cTn>
                                        <p:tgtEl>
                                          <p:spTgt spid="16"/>
                                        </p:tgtEl>
                                      </p:cBhvr>
                                      <p:to x="100000" y="100000"/>
                                    </p:animScale>
                                    <p:animScale>
                                      <p:cBhvr>
                                        <p:cTn id="32" dur="26">
                                          <p:stCondLst>
                                            <p:cond delay="1312"/>
                                          </p:stCondLst>
                                        </p:cTn>
                                        <p:tgtEl>
                                          <p:spTgt spid="16"/>
                                        </p:tgtEl>
                                      </p:cBhvr>
                                      <p:to x="100000" y="80000"/>
                                    </p:animScale>
                                    <p:animScale>
                                      <p:cBhvr>
                                        <p:cTn id="33" dur="166" decel="50000">
                                          <p:stCondLst>
                                            <p:cond delay="1338"/>
                                          </p:stCondLst>
                                        </p:cTn>
                                        <p:tgtEl>
                                          <p:spTgt spid="16"/>
                                        </p:tgtEl>
                                      </p:cBhvr>
                                      <p:to x="100000" y="100000"/>
                                    </p:animScale>
                                    <p:animScale>
                                      <p:cBhvr>
                                        <p:cTn id="34" dur="26">
                                          <p:stCondLst>
                                            <p:cond delay="1642"/>
                                          </p:stCondLst>
                                        </p:cTn>
                                        <p:tgtEl>
                                          <p:spTgt spid="16"/>
                                        </p:tgtEl>
                                      </p:cBhvr>
                                      <p:to x="100000" y="90000"/>
                                    </p:animScale>
                                    <p:animScale>
                                      <p:cBhvr>
                                        <p:cTn id="35" dur="166" decel="50000">
                                          <p:stCondLst>
                                            <p:cond delay="1668"/>
                                          </p:stCondLst>
                                        </p:cTn>
                                        <p:tgtEl>
                                          <p:spTgt spid="16"/>
                                        </p:tgtEl>
                                      </p:cBhvr>
                                      <p:to x="100000" y="100000"/>
                                    </p:animScale>
                                    <p:animScale>
                                      <p:cBhvr>
                                        <p:cTn id="36" dur="26">
                                          <p:stCondLst>
                                            <p:cond delay="1808"/>
                                          </p:stCondLst>
                                        </p:cTn>
                                        <p:tgtEl>
                                          <p:spTgt spid="16"/>
                                        </p:tgtEl>
                                      </p:cBhvr>
                                      <p:to x="100000" y="95000"/>
                                    </p:animScale>
                                    <p:animScale>
                                      <p:cBhvr>
                                        <p:cTn id="37" dur="166" decel="50000">
                                          <p:stCondLst>
                                            <p:cond delay="1834"/>
                                          </p:stCondLst>
                                        </p:cTn>
                                        <p:tgtEl>
                                          <p:spTgt spid="16"/>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pic>
        <p:nvPicPr>
          <p:cNvPr id="5" name="Resim 4">
            <a:extLst>
              <a:ext uri="{FF2B5EF4-FFF2-40B4-BE49-F238E27FC236}">
                <a16:creationId xmlns:a16="http://schemas.microsoft.com/office/drawing/2014/main" id="{97E23478-561D-4165-B698-F44920788EE5}"/>
              </a:ext>
            </a:extLst>
          </p:cNvPr>
          <p:cNvPicPr>
            <a:picLocks noChangeAspect="1"/>
          </p:cNvPicPr>
          <p:nvPr/>
        </p:nvPicPr>
        <p:blipFill>
          <a:blip r:embed="rId2"/>
          <a:stretch>
            <a:fillRect/>
          </a:stretch>
        </p:blipFill>
        <p:spPr>
          <a:xfrm>
            <a:off x="1032420" y="2181593"/>
            <a:ext cx="1305135" cy="1297078"/>
          </a:xfrm>
          <a:prstGeom prst="rect">
            <a:avLst/>
          </a:prstGeom>
        </p:spPr>
      </p:pic>
      <p:pic>
        <p:nvPicPr>
          <p:cNvPr id="7" name="Resim 6">
            <a:extLst>
              <a:ext uri="{FF2B5EF4-FFF2-40B4-BE49-F238E27FC236}">
                <a16:creationId xmlns:a16="http://schemas.microsoft.com/office/drawing/2014/main" id="{44B2B938-AAE6-4C23-9173-FDFF43681479}"/>
              </a:ext>
            </a:extLst>
          </p:cNvPr>
          <p:cNvPicPr>
            <a:picLocks noChangeAspect="1"/>
          </p:cNvPicPr>
          <p:nvPr/>
        </p:nvPicPr>
        <p:blipFill>
          <a:blip r:embed="rId3"/>
          <a:stretch>
            <a:fillRect/>
          </a:stretch>
        </p:blipFill>
        <p:spPr>
          <a:xfrm>
            <a:off x="3891529" y="884515"/>
            <a:ext cx="1305135" cy="1297078"/>
          </a:xfrm>
          <a:prstGeom prst="rect">
            <a:avLst/>
          </a:prstGeom>
        </p:spPr>
      </p:pic>
      <p:pic>
        <p:nvPicPr>
          <p:cNvPr id="9" name="Resim 8">
            <a:extLst>
              <a:ext uri="{FF2B5EF4-FFF2-40B4-BE49-F238E27FC236}">
                <a16:creationId xmlns:a16="http://schemas.microsoft.com/office/drawing/2014/main" id="{9DD91C07-7652-4864-866C-17BF1A0F2C55}"/>
              </a:ext>
            </a:extLst>
          </p:cNvPr>
          <p:cNvPicPr>
            <a:picLocks noChangeAspect="1"/>
          </p:cNvPicPr>
          <p:nvPr/>
        </p:nvPicPr>
        <p:blipFill>
          <a:blip r:embed="rId4"/>
          <a:stretch>
            <a:fillRect/>
          </a:stretch>
        </p:blipFill>
        <p:spPr>
          <a:xfrm>
            <a:off x="6750638" y="884515"/>
            <a:ext cx="1305135" cy="1297078"/>
          </a:xfrm>
          <a:prstGeom prst="rect">
            <a:avLst/>
          </a:prstGeom>
        </p:spPr>
      </p:pic>
      <p:pic>
        <p:nvPicPr>
          <p:cNvPr id="12" name="Resim 11">
            <a:extLst>
              <a:ext uri="{FF2B5EF4-FFF2-40B4-BE49-F238E27FC236}">
                <a16:creationId xmlns:a16="http://schemas.microsoft.com/office/drawing/2014/main" id="{5E2FB080-BFDA-44B6-AFBB-907CA1CDE277}"/>
              </a:ext>
            </a:extLst>
          </p:cNvPr>
          <p:cNvPicPr>
            <a:picLocks noChangeAspect="1"/>
          </p:cNvPicPr>
          <p:nvPr/>
        </p:nvPicPr>
        <p:blipFill>
          <a:blip r:embed="rId5"/>
          <a:stretch>
            <a:fillRect/>
          </a:stretch>
        </p:blipFill>
        <p:spPr>
          <a:xfrm>
            <a:off x="9609747" y="2181593"/>
            <a:ext cx="1305135" cy="1297078"/>
          </a:xfrm>
          <a:prstGeom prst="rect">
            <a:avLst/>
          </a:prstGeom>
        </p:spPr>
      </p:pic>
      <p:sp>
        <p:nvSpPr>
          <p:cNvPr id="15" name="Dikdörtgen: Köşeleri Yuvarlatılmış 14">
            <a:extLst>
              <a:ext uri="{FF2B5EF4-FFF2-40B4-BE49-F238E27FC236}">
                <a16:creationId xmlns:a16="http://schemas.microsoft.com/office/drawing/2014/main" id="{E84499C4-326C-4004-8074-C34B0DF7F7AD}"/>
              </a:ext>
            </a:extLst>
          </p:cNvPr>
          <p:cNvSpPr/>
          <p:nvPr/>
        </p:nvSpPr>
        <p:spPr>
          <a:xfrm>
            <a:off x="2472744" y="2318197"/>
            <a:ext cx="7018986" cy="4224271"/>
          </a:xfrm>
          <a:prstGeom prst="roundRect">
            <a:avLst>
              <a:gd name="adj" fmla="val 782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B7B9FF6B-9B3E-4BAF-9391-BDCA374E261D}"/>
              </a:ext>
            </a:extLst>
          </p:cNvPr>
          <p:cNvSpPr txBox="1"/>
          <p:nvPr/>
        </p:nvSpPr>
        <p:spPr>
          <a:xfrm>
            <a:off x="4867140" y="2372932"/>
            <a:ext cx="2457719" cy="523220"/>
          </a:xfrm>
          <a:prstGeom prst="rect">
            <a:avLst/>
          </a:prstGeom>
          <a:noFill/>
        </p:spPr>
        <p:txBody>
          <a:bodyPr wrap="square" rtlCol="0">
            <a:spAutoFit/>
          </a:bodyPr>
          <a:lstStyle/>
          <a:p>
            <a:pPr algn="ctr"/>
            <a:r>
              <a:rPr lang="tr-TR" sz="2800" b="1" dirty="0">
                <a:solidFill>
                  <a:srgbClr val="FF0000"/>
                </a:solidFill>
              </a:rPr>
              <a:t>Biz diyoruz ki</a:t>
            </a:r>
          </a:p>
        </p:txBody>
      </p:sp>
      <p:sp>
        <p:nvSpPr>
          <p:cNvPr id="18" name="Metin kutusu 17">
            <a:extLst>
              <a:ext uri="{FF2B5EF4-FFF2-40B4-BE49-F238E27FC236}">
                <a16:creationId xmlns:a16="http://schemas.microsoft.com/office/drawing/2014/main" id="{C0ED43CF-CB06-4DB2-96DA-5993A5623FC4}"/>
              </a:ext>
            </a:extLst>
          </p:cNvPr>
          <p:cNvSpPr txBox="1"/>
          <p:nvPr/>
        </p:nvSpPr>
        <p:spPr>
          <a:xfrm>
            <a:off x="2577921" y="3032756"/>
            <a:ext cx="6791460" cy="2800767"/>
          </a:xfrm>
          <a:prstGeom prst="rect">
            <a:avLst/>
          </a:prstGeom>
          <a:noFill/>
        </p:spPr>
        <p:txBody>
          <a:bodyPr wrap="square">
            <a:spAutoFit/>
          </a:bodyPr>
          <a:lstStyle/>
          <a:p>
            <a:pPr marL="285750" indent="-285750" algn="l">
              <a:buFont typeface="Arial" panose="020B0604020202020204" pitchFamily="34" charset="0"/>
              <a:buChar char="•"/>
            </a:pPr>
            <a:r>
              <a:rPr lang="tr-TR" sz="2200" b="0" i="0" u="none" strike="noStrike" baseline="0" dirty="0"/>
              <a:t>Hiçbir çaba küçümsenmemeli, herkes kapısının önünü süpürse mahalle temiz olur diye düşünmeliyiz.</a:t>
            </a:r>
          </a:p>
          <a:p>
            <a:pPr marL="285750" indent="-285750" algn="l">
              <a:buFont typeface="Arial" panose="020B0604020202020204" pitchFamily="34" charset="0"/>
              <a:buChar char="•"/>
            </a:pPr>
            <a:r>
              <a:rPr lang="tr-TR" sz="2200" b="0" i="0" u="none" strike="noStrike" baseline="0" dirty="0"/>
              <a:t>Ağaç dikme kampanyaları yapabiliriz. Yaşadığımız yerdeki belediyelerden yardım alabiliriz. Böylece hem küresel ısınmaya hem de sellerin çözümüne katkı sağlamış oluruz.</a:t>
            </a:r>
          </a:p>
          <a:p>
            <a:pPr marL="285750" indent="-285750" algn="l">
              <a:buFont typeface="Arial" panose="020B0604020202020204" pitchFamily="34" charset="0"/>
              <a:buChar char="•"/>
            </a:pPr>
            <a:r>
              <a:rPr lang="tr-TR" sz="2200" b="0" i="0" u="none" strike="noStrike" baseline="0" dirty="0"/>
              <a:t>Küresel sorunlara dikkat çekmek için yaşadığımız çevrede insanları bilgilendirici çalışmalar yapmalıyız.</a:t>
            </a:r>
            <a:endParaRPr lang="tr-TR" sz="2200" dirty="0"/>
          </a:p>
        </p:txBody>
      </p:sp>
    </p:spTree>
    <p:extLst>
      <p:ext uri="{BB962C8B-B14F-4D97-AF65-F5344CB8AC3E}">
        <p14:creationId xmlns:p14="http://schemas.microsoft.com/office/powerpoint/2010/main" val="30492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2" name="Dikdörtgen 1">
            <a:extLst>
              <a:ext uri="{FF2B5EF4-FFF2-40B4-BE49-F238E27FC236}">
                <a16:creationId xmlns:a16="http://schemas.microsoft.com/office/drawing/2014/main" id="{1819EC4C-074F-41A0-AFCE-8901F57B5840}"/>
              </a:ext>
            </a:extLst>
          </p:cNvPr>
          <p:cNvSpPr/>
          <p:nvPr/>
        </p:nvSpPr>
        <p:spPr>
          <a:xfrm>
            <a:off x="1" y="785611"/>
            <a:ext cx="2170089" cy="44432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TERÖR</a:t>
            </a:r>
          </a:p>
        </p:txBody>
      </p:sp>
      <p:sp>
        <p:nvSpPr>
          <p:cNvPr id="13" name="Dikdörtgen 12">
            <a:extLst>
              <a:ext uri="{FF2B5EF4-FFF2-40B4-BE49-F238E27FC236}">
                <a16:creationId xmlns:a16="http://schemas.microsoft.com/office/drawing/2014/main" id="{4355F565-3259-4864-9A65-1762EB67FB4A}"/>
              </a:ext>
            </a:extLst>
          </p:cNvPr>
          <p:cNvSpPr/>
          <p:nvPr/>
        </p:nvSpPr>
        <p:spPr>
          <a:xfrm>
            <a:off x="2235560" y="785610"/>
            <a:ext cx="2526402" cy="44432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DOĞAL AFETLER</a:t>
            </a:r>
          </a:p>
        </p:txBody>
      </p:sp>
      <p:sp>
        <p:nvSpPr>
          <p:cNvPr id="14" name="Dikdörtgen 13">
            <a:extLst>
              <a:ext uri="{FF2B5EF4-FFF2-40B4-BE49-F238E27FC236}">
                <a16:creationId xmlns:a16="http://schemas.microsoft.com/office/drawing/2014/main" id="{D55C7F09-EBCE-4E85-9F57-59FA491D448E}"/>
              </a:ext>
            </a:extLst>
          </p:cNvPr>
          <p:cNvSpPr/>
          <p:nvPr/>
        </p:nvSpPr>
        <p:spPr>
          <a:xfrm>
            <a:off x="4832799" y="785609"/>
            <a:ext cx="2526402" cy="44432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İKLİM DEĞİŞİKLİĞİ</a:t>
            </a:r>
          </a:p>
        </p:txBody>
      </p:sp>
      <p:sp>
        <p:nvSpPr>
          <p:cNvPr id="17" name="Dikdörtgen 16">
            <a:extLst>
              <a:ext uri="{FF2B5EF4-FFF2-40B4-BE49-F238E27FC236}">
                <a16:creationId xmlns:a16="http://schemas.microsoft.com/office/drawing/2014/main" id="{43C5DFCB-72B3-4BD5-A498-33206845D2EE}"/>
              </a:ext>
            </a:extLst>
          </p:cNvPr>
          <p:cNvSpPr/>
          <p:nvPr/>
        </p:nvSpPr>
        <p:spPr>
          <a:xfrm>
            <a:off x="7424671" y="785608"/>
            <a:ext cx="2356831" cy="44432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GÖÇ</a:t>
            </a:r>
          </a:p>
        </p:txBody>
      </p:sp>
      <p:sp>
        <p:nvSpPr>
          <p:cNvPr id="19" name="Dikdörtgen 18">
            <a:extLst>
              <a:ext uri="{FF2B5EF4-FFF2-40B4-BE49-F238E27FC236}">
                <a16:creationId xmlns:a16="http://schemas.microsoft.com/office/drawing/2014/main" id="{3982FB5D-A49F-4630-B4FF-88CDBC4A8B64}"/>
              </a:ext>
            </a:extLst>
          </p:cNvPr>
          <p:cNvSpPr/>
          <p:nvPr/>
        </p:nvSpPr>
        <p:spPr>
          <a:xfrm>
            <a:off x="9846972" y="785607"/>
            <a:ext cx="2356831" cy="44432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AÇLIK</a:t>
            </a:r>
          </a:p>
        </p:txBody>
      </p:sp>
      <p:cxnSp>
        <p:nvCxnSpPr>
          <p:cNvPr id="4" name="Düz Bağlayıcı 3">
            <a:extLst>
              <a:ext uri="{FF2B5EF4-FFF2-40B4-BE49-F238E27FC236}">
                <a16:creationId xmlns:a16="http://schemas.microsoft.com/office/drawing/2014/main" id="{85E2BC68-7499-4AD5-AE84-8F17E9B89C4E}"/>
              </a:ext>
            </a:extLst>
          </p:cNvPr>
          <p:cNvCxnSpPr>
            <a:cxnSpLocks/>
          </p:cNvCxnSpPr>
          <p:nvPr/>
        </p:nvCxnSpPr>
        <p:spPr>
          <a:xfrm>
            <a:off x="2196924" y="785607"/>
            <a:ext cx="31122" cy="31424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Düz Bağlayıcı 20">
            <a:extLst>
              <a:ext uri="{FF2B5EF4-FFF2-40B4-BE49-F238E27FC236}">
                <a16:creationId xmlns:a16="http://schemas.microsoft.com/office/drawing/2014/main" id="{516F5CCF-5394-4357-9001-5FA88B81A556}"/>
              </a:ext>
            </a:extLst>
          </p:cNvPr>
          <p:cNvCxnSpPr>
            <a:cxnSpLocks/>
          </p:cNvCxnSpPr>
          <p:nvPr/>
        </p:nvCxnSpPr>
        <p:spPr>
          <a:xfrm>
            <a:off x="4794157" y="785607"/>
            <a:ext cx="16636" cy="3148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Düz Bağlayıcı 21">
            <a:extLst>
              <a:ext uri="{FF2B5EF4-FFF2-40B4-BE49-F238E27FC236}">
                <a16:creationId xmlns:a16="http://schemas.microsoft.com/office/drawing/2014/main" id="{8F245544-4288-4254-AA46-50C796EEA924}"/>
              </a:ext>
            </a:extLst>
          </p:cNvPr>
          <p:cNvCxnSpPr>
            <a:cxnSpLocks/>
          </p:cNvCxnSpPr>
          <p:nvPr/>
        </p:nvCxnSpPr>
        <p:spPr>
          <a:xfrm>
            <a:off x="7393543" y="785607"/>
            <a:ext cx="0" cy="31424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E6F1047F-C81F-4F1D-B4B3-8623719FB7E2}"/>
              </a:ext>
            </a:extLst>
          </p:cNvPr>
          <p:cNvCxnSpPr>
            <a:cxnSpLocks/>
          </p:cNvCxnSpPr>
          <p:nvPr/>
        </p:nvCxnSpPr>
        <p:spPr>
          <a:xfrm>
            <a:off x="9807258" y="804928"/>
            <a:ext cx="0" cy="3129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Düz Bağlayıcı 25">
            <a:extLst>
              <a:ext uri="{FF2B5EF4-FFF2-40B4-BE49-F238E27FC236}">
                <a16:creationId xmlns:a16="http://schemas.microsoft.com/office/drawing/2014/main" id="{E7856D72-43FA-4B6B-B795-43E501620263}"/>
              </a:ext>
            </a:extLst>
          </p:cNvPr>
          <p:cNvCxnSpPr>
            <a:cxnSpLocks/>
          </p:cNvCxnSpPr>
          <p:nvPr/>
        </p:nvCxnSpPr>
        <p:spPr>
          <a:xfrm flipH="1">
            <a:off x="0" y="3934497"/>
            <a:ext cx="12185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Metin kutusu 29">
            <a:extLst>
              <a:ext uri="{FF2B5EF4-FFF2-40B4-BE49-F238E27FC236}">
                <a16:creationId xmlns:a16="http://schemas.microsoft.com/office/drawing/2014/main" id="{C6D414D5-98B0-4A94-A313-FF7513A3F49D}"/>
              </a:ext>
            </a:extLst>
          </p:cNvPr>
          <p:cNvSpPr txBox="1"/>
          <p:nvPr/>
        </p:nvSpPr>
        <p:spPr>
          <a:xfrm>
            <a:off x="214111" y="4116395"/>
            <a:ext cx="1505218" cy="400110"/>
          </a:xfrm>
          <a:prstGeom prst="rect">
            <a:avLst/>
          </a:prstGeom>
          <a:noFill/>
        </p:spPr>
        <p:txBody>
          <a:bodyPr wrap="square">
            <a:spAutoFit/>
          </a:bodyPr>
          <a:lstStyle/>
          <a:p>
            <a:pPr algn="ctr"/>
            <a:r>
              <a:rPr lang="tr-TR" sz="2000" b="1" i="0" u="none" strike="noStrike" baseline="0" dirty="0">
                <a:latin typeface="CaslonPro-Regular"/>
              </a:rPr>
              <a:t>Silahlanma</a:t>
            </a:r>
            <a:endParaRPr lang="tr-TR" sz="2000" b="1" dirty="0"/>
          </a:p>
        </p:txBody>
      </p:sp>
      <p:sp>
        <p:nvSpPr>
          <p:cNvPr id="31" name="Metin kutusu 30">
            <a:extLst>
              <a:ext uri="{FF2B5EF4-FFF2-40B4-BE49-F238E27FC236}">
                <a16:creationId xmlns:a16="http://schemas.microsoft.com/office/drawing/2014/main" id="{1047036C-115F-4B21-AD08-D19A1E200EA7}"/>
              </a:ext>
            </a:extLst>
          </p:cNvPr>
          <p:cNvSpPr txBox="1"/>
          <p:nvPr/>
        </p:nvSpPr>
        <p:spPr>
          <a:xfrm>
            <a:off x="2037008" y="4114800"/>
            <a:ext cx="1840603" cy="707886"/>
          </a:xfrm>
          <a:prstGeom prst="rect">
            <a:avLst/>
          </a:prstGeom>
          <a:noFill/>
        </p:spPr>
        <p:txBody>
          <a:bodyPr wrap="square">
            <a:spAutoFit/>
          </a:bodyPr>
          <a:lstStyle/>
          <a:p>
            <a:pPr algn="ctr"/>
            <a:r>
              <a:rPr lang="tr-TR" sz="2000" b="1" i="0" u="none" strike="noStrike" baseline="0" dirty="0">
                <a:latin typeface="CaslonPro-Regular"/>
              </a:rPr>
              <a:t>Ormanların tahrip edilmesi</a:t>
            </a:r>
            <a:endParaRPr lang="tr-TR" sz="2000" b="1" dirty="0"/>
          </a:p>
        </p:txBody>
      </p:sp>
      <p:sp>
        <p:nvSpPr>
          <p:cNvPr id="32" name="Metin kutusu 31">
            <a:extLst>
              <a:ext uri="{FF2B5EF4-FFF2-40B4-BE49-F238E27FC236}">
                <a16:creationId xmlns:a16="http://schemas.microsoft.com/office/drawing/2014/main" id="{AC1E1212-BF7E-43A7-B3A0-A795BA7BE67B}"/>
              </a:ext>
            </a:extLst>
          </p:cNvPr>
          <p:cNvSpPr txBox="1"/>
          <p:nvPr/>
        </p:nvSpPr>
        <p:spPr>
          <a:xfrm>
            <a:off x="4303690" y="4114800"/>
            <a:ext cx="1505218" cy="400110"/>
          </a:xfrm>
          <a:prstGeom prst="rect">
            <a:avLst/>
          </a:prstGeom>
          <a:noFill/>
        </p:spPr>
        <p:txBody>
          <a:bodyPr wrap="square">
            <a:spAutoFit/>
          </a:bodyPr>
          <a:lstStyle/>
          <a:p>
            <a:pPr algn="ctr"/>
            <a:r>
              <a:rPr lang="tr-TR" sz="2000" b="1" i="0" u="none" strike="noStrike" baseline="0" dirty="0">
                <a:latin typeface="CaslonPro-Regular"/>
              </a:rPr>
              <a:t>Savaşlar</a:t>
            </a:r>
            <a:endParaRPr lang="tr-TR" sz="2000" b="1" dirty="0"/>
          </a:p>
        </p:txBody>
      </p:sp>
      <p:sp>
        <p:nvSpPr>
          <p:cNvPr id="33" name="Metin kutusu 32">
            <a:extLst>
              <a:ext uri="{FF2B5EF4-FFF2-40B4-BE49-F238E27FC236}">
                <a16:creationId xmlns:a16="http://schemas.microsoft.com/office/drawing/2014/main" id="{9BFCC130-6E03-4366-B706-49336B83B134}"/>
              </a:ext>
            </a:extLst>
          </p:cNvPr>
          <p:cNvSpPr txBox="1"/>
          <p:nvPr/>
        </p:nvSpPr>
        <p:spPr>
          <a:xfrm>
            <a:off x="6234987" y="4114800"/>
            <a:ext cx="1505218" cy="400110"/>
          </a:xfrm>
          <a:prstGeom prst="rect">
            <a:avLst/>
          </a:prstGeom>
          <a:noFill/>
        </p:spPr>
        <p:txBody>
          <a:bodyPr wrap="square">
            <a:spAutoFit/>
          </a:bodyPr>
          <a:lstStyle/>
          <a:p>
            <a:pPr algn="ctr"/>
            <a:r>
              <a:rPr lang="tr-TR" sz="2000" b="1" i="0" u="none" strike="noStrike" baseline="0" dirty="0">
                <a:latin typeface="CaslonPro-Regular"/>
              </a:rPr>
              <a:t>Yoksulluk</a:t>
            </a:r>
            <a:endParaRPr lang="tr-TR" sz="2000" b="1" dirty="0"/>
          </a:p>
        </p:txBody>
      </p:sp>
      <p:sp>
        <p:nvSpPr>
          <p:cNvPr id="34" name="Metin kutusu 33">
            <a:extLst>
              <a:ext uri="{FF2B5EF4-FFF2-40B4-BE49-F238E27FC236}">
                <a16:creationId xmlns:a16="http://schemas.microsoft.com/office/drawing/2014/main" id="{9872761A-CCCD-46C4-84B4-FA08F50F2D1F}"/>
              </a:ext>
            </a:extLst>
          </p:cNvPr>
          <p:cNvSpPr txBox="1"/>
          <p:nvPr/>
        </p:nvSpPr>
        <p:spPr>
          <a:xfrm>
            <a:off x="8151262" y="4114800"/>
            <a:ext cx="1738640" cy="400110"/>
          </a:xfrm>
          <a:prstGeom prst="rect">
            <a:avLst/>
          </a:prstGeom>
          <a:noFill/>
        </p:spPr>
        <p:txBody>
          <a:bodyPr wrap="square">
            <a:spAutoFit/>
          </a:bodyPr>
          <a:lstStyle/>
          <a:p>
            <a:pPr algn="ctr"/>
            <a:r>
              <a:rPr lang="tr-TR" sz="2000" b="1" i="0" u="none" strike="noStrike" baseline="0" dirty="0">
                <a:latin typeface="CaslonPro-Regular"/>
              </a:rPr>
              <a:t>Toplu ölümler</a:t>
            </a:r>
            <a:endParaRPr lang="tr-TR" sz="2000" b="1" dirty="0"/>
          </a:p>
        </p:txBody>
      </p:sp>
      <p:sp>
        <p:nvSpPr>
          <p:cNvPr id="35" name="Metin kutusu 34">
            <a:extLst>
              <a:ext uri="{FF2B5EF4-FFF2-40B4-BE49-F238E27FC236}">
                <a16:creationId xmlns:a16="http://schemas.microsoft.com/office/drawing/2014/main" id="{6DAD88E0-D8C1-40C3-B56A-BDAF84024F29}"/>
              </a:ext>
            </a:extLst>
          </p:cNvPr>
          <p:cNvSpPr txBox="1"/>
          <p:nvPr/>
        </p:nvSpPr>
        <p:spPr>
          <a:xfrm>
            <a:off x="10300960" y="4114800"/>
            <a:ext cx="1738640" cy="400110"/>
          </a:xfrm>
          <a:prstGeom prst="rect">
            <a:avLst/>
          </a:prstGeom>
          <a:noFill/>
        </p:spPr>
        <p:txBody>
          <a:bodyPr wrap="square">
            <a:spAutoFit/>
          </a:bodyPr>
          <a:lstStyle/>
          <a:p>
            <a:pPr algn="ctr"/>
            <a:r>
              <a:rPr lang="tr-TR" sz="2000" b="1" i="0" u="none" strike="noStrike" baseline="0" dirty="0">
                <a:latin typeface="CaslonPro-Regular"/>
              </a:rPr>
              <a:t>Zorunlu göç</a:t>
            </a:r>
            <a:endParaRPr lang="tr-TR" sz="2000" b="1" dirty="0"/>
          </a:p>
        </p:txBody>
      </p:sp>
      <p:sp>
        <p:nvSpPr>
          <p:cNvPr id="36" name="Metin kutusu 35">
            <a:extLst>
              <a:ext uri="{FF2B5EF4-FFF2-40B4-BE49-F238E27FC236}">
                <a16:creationId xmlns:a16="http://schemas.microsoft.com/office/drawing/2014/main" id="{AAB96778-0239-4958-9FE4-284B2768D52D}"/>
              </a:ext>
            </a:extLst>
          </p:cNvPr>
          <p:cNvSpPr txBox="1"/>
          <p:nvPr/>
        </p:nvSpPr>
        <p:spPr>
          <a:xfrm>
            <a:off x="214111" y="5005315"/>
            <a:ext cx="1505218" cy="400110"/>
          </a:xfrm>
          <a:prstGeom prst="rect">
            <a:avLst/>
          </a:prstGeom>
          <a:noFill/>
        </p:spPr>
        <p:txBody>
          <a:bodyPr wrap="square">
            <a:spAutoFit/>
          </a:bodyPr>
          <a:lstStyle/>
          <a:p>
            <a:pPr algn="ctr"/>
            <a:r>
              <a:rPr lang="tr-TR" sz="2000" b="1" i="0" u="none" strike="noStrike" baseline="0" dirty="0">
                <a:latin typeface="CaslonPro-Regular"/>
              </a:rPr>
              <a:t>İşsizlik</a:t>
            </a:r>
            <a:endParaRPr lang="tr-TR" sz="2000" b="1" dirty="0"/>
          </a:p>
        </p:txBody>
      </p:sp>
      <p:sp>
        <p:nvSpPr>
          <p:cNvPr id="37" name="Metin kutusu 36">
            <a:extLst>
              <a:ext uri="{FF2B5EF4-FFF2-40B4-BE49-F238E27FC236}">
                <a16:creationId xmlns:a16="http://schemas.microsoft.com/office/drawing/2014/main" id="{EBFE50FD-F5F9-47AC-9A27-01278E5975F5}"/>
              </a:ext>
            </a:extLst>
          </p:cNvPr>
          <p:cNvSpPr txBox="1"/>
          <p:nvPr/>
        </p:nvSpPr>
        <p:spPr>
          <a:xfrm>
            <a:off x="2018760" y="5005315"/>
            <a:ext cx="2013131" cy="707886"/>
          </a:xfrm>
          <a:prstGeom prst="rect">
            <a:avLst/>
          </a:prstGeom>
          <a:noFill/>
        </p:spPr>
        <p:txBody>
          <a:bodyPr wrap="square">
            <a:spAutoFit/>
          </a:bodyPr>
          <a:lstStyle/>
          <a:p>
            <a:pPr algn="ctr"/>
            <a:r>
              <a:rPr lang="tr-TR" sz="2000" b="1" i="0" u="none" strike="noStrike" baseline="0" dirty="0">
                <a:latin typeface="CaslonPro-Regular"/>
              </a:rPr>
              <a:t>Doğal kaynakların israfı</a:t>
            </a:r>
            <a:endParaRPr lang="tr-TR" sz="2000" b="1" dirty="0"/>
          </a:p>
        </p:txBody>
      </p:sp>
      <p:sp>
        <p:nvSpPr>
          <p:cNvPr id="38" name="Metin kutusu 37">
            <a:extLst>
              <a:ext uri="{FF2B5EF4-FFF2-40B4-BE49-F238E27FC236}">
                <a16:creationId xmlns:a16="http://schemas.microsoft.com/office/drawing/2014/main" id="{383A368F-AFB7-4783-96DD-84C6605AFBB2}"/>
              </a:ext>
            </a:extLst>
          </p:cNvPr>
          <p:cNvSpPr txBox="1"/>
          <p:nvPr/>
        </p:nvSpPr>
        <p:spPr>
          <a:xfrm>
            <a:off x="4031891" y="4996693"/>
            <a:ext cx="2167551" cy="707886"/>
          </a:xfrm>
          <a:prstGeom prst="rect">
            <a:avLst/>
          </a:prstGeom>
          <a:noFill/>
        </p:spPr>
        <p:txBody>
          <a:bodyPr wrap="square">
            <a:spAutoFit/>
          </a:bodyPr>
          <a:lstStyle/>
          <a:p>
            <a:pPr algn="ctr"/>
            <a:r>
              <a:rPr lang="tr-TR" sz="2000" b="1" i="0" u="none" strike="noStrike" baseline="0" dirty="0">
                <a:latin typeface="CaslonPro-Regular"/>
              </a:rPr>
              <a:t>Medyanın sorumsuz yayınları</a:t>
            </a:r>
            <a:endParaRPr lang="tr-TR" sz="2000" b="1" dirty="0"/>
          </a:p>
        </p:txBody>
      </p:sp>
      <p:sp>
        <p:nvSpPr>
          <p:cNvPr id="39" name="Metin kutusu 38">
            <a:extLst>
              <a:ext uri="{FF2B5EF4-FFF2-40B4-BE49-F238E27FC236}">
                <a16:creationId xmlns:a16="http://schemas.microsoft.com/office/drawing/2014/main" id="{6F7559C6-0452-4D46-9A0E-B3064DF07C3B}"/>
              </a:ext>
            </a:extLst>
          </p:cNvPr>
          <p:cNvSpPr txBox="1"/>
          <p:nvPr/>
        </p:nvSpPr>
        <p:spPr>
          <a:xfrm>
            <a:off x="6231770" y="4997558"/>
            <a:ext cx="1720934" cy="707886"/>
          </a:xfrm>
          <a:prstGeom prst="rect">
            <a:avLst/>
          </a:prstGeom>
          <a:noFill/>
        </p:spPr>
        <p:txBody>
          <a:bodyPr wrap="square">
            <a:spAutoFit/>
          </a:bodyPr>
          <a:lstStyle/>
          <a:p>
            <a:pPr algn="ctr"/>
            <a:r>
              <a:rPr lang="tr-TR" sz="2000" b="1" i="0" u="none" strike="noStrike" baseline="0" dirty="0">
                <a:latin typeface="CaslonPro-Regular"/>
              </a:rPr>
              <a:t>Karbondioksit salınımı</a:t>
            </a:r>
            <a:endParaRPr lang="tr-TR" sz="2000" b="1" dirty="0"/>
          </a:p>
        </p:txBody>
      </p:sp>
      <p:sp>
        <p:nvSpPr>
          <p:cNvPr id="40" name="Metin kutusu 39">
            <a:extLst>
              <a:ext uri="{FF2B5EF4-FFF2-40B4-BE49-F238E27FC236}">
                <a16:creationId xmlns:a16="http://schemas.microsoft.com/office/drawing/2014/main" id="{6FA7B394-E6FE-4AB2-AB5D-F050EECF3275}"/>
              </a:ext>
            </a:extLst>
          </p:cNvPr>
          <p:cNvSpPr txBox="1"/>
          <p:nvPr/>
        </p:nvSpPr>
        <p:spPr>
          <a:xfrm>
            <a:off x="8201437" y="5005315"/>
            <a:ext cx="1505218" cy="707886"/>
          </a:xfrm>
          <a:prstGeom prst="rect">
            <a:avLst/>
          </a:prstGeom>
          <a:noFill/>
        </p:spPr>
        <p:txBody>
          <a:bodyPr wrap="square">
            <a:spAutoFit/>
          </a:bodyPr>
          <a:lstStyle/>
          <a:p>
            <a:pPr algn="ctr"/>
            <a:r>
              <a:rPr lang="tr-TR" sz="2000" b="1" i="0" u="none" strike="noStrike" baseline="0" dirty="0">
                <a:latin typeface="CaslonPro-Regular"/>
              </a:rPr>
              <a:t>Seller ve su taşkınları</a:t>
            </a:r>
            <a:endParaRPr lang="tr-TR" sz="2000" b="1" dirty="0"/>
          </a:p>
        </p:txBody>
      </p:sp>
      <p:sp>
        <p:nvSpPr>
          <p:cNvPr id="41" name="Metin kutusu 40">
            <a:extLst>
              <a:ext uri="{FF2B5EF4-FFF2-40B4-BE49-F238E27FC236}">
                <a16:creationId xmlns:a16="http://schemas.microsoft.com/office/drawing/2014/main" id="{454366A6-AEFB-4CA2-A254-1B1EDFC4CA14}"/>
              </a:ext>
            </a:extLst>
          </p:cNvPr>
          <p:cNvSpPr txBox="1"/>
          <p:nvPr/>
        </p:nvSpPr>
        <p:spPr>
          <a:xfrm>
            <a:off x="10365214" y="4996693"/>
            <a:ext cx="1610131" cy="707886"/>
          </a:xfrm>
          <a:prstGeom prst="rect">
            <a:avLst/>
          </a:prstGeom>
          <a:noFill/>
        </p:spPr>
        <p:txBody>
          <a:bodyPr wrap="square">
            <a:spAutoFit/>
          </a:bodyPr>
          <a:lstStyle/>
          <a:p>
            <a:pPr algn="ctr"/>
            <a:r>
              <a:rPr lang="tr-TR" sz="2000" b="1" i="0" u="none" strike="noStrike" baseline="0" dirty="0">
                <a:latin typeface="CaslonPro-Regular"/>
              </a:rPr>
              <a:t>İş gücü ve üretim kaybı</a:t>
            </a:r>
            <a:endParaRPr lang="tr-TR" sz="2000" b="1" dirty="0"/>
          </a:p>
        </p:txBody>
      </p:sp>
      <p:sp>
        <p:nvSpPr>
          <p:cNvPr id="49" name="Metin kutusu 48">
            <a:extLst>
              <a:ext uri="{FF2B5EF4-FFF2-40B4-BE49-F238E27FC236}">
                <a16:creationId xmlns:a16="http://schemas.microsoft.com/office/drawing/2014/main" id="{D35C4028-1267-427A-BC94-7C81ACC0571B}"/>
              </a:ext>
            </a:extLst>
          </p:cNvPr>
          <p:cNvSpPr txBox="1"/>
          <p:nvPr/>
        </p:nvSpPr>
        <p:spPr>
          <a:xfrm>
            <a:off x="196466" y="5943326"/>
            <a:ext cx="1505218" cy="707886"/>
          </a:xfrm>
          <a:prstGeom prst="rect">
            <a:avLst/>
          </a:prstGeom>
          <a:noFill/>
        </p:spPr>
        <p:txBody>
          <a:bodyPr wrap="square">
            <a:spAutoFit/>
          </a:bodyPr>
          <a:lstStyle/>
          <a:p>
            <a:pPr algn="ctr"/>
            <a:r>
              <a:rPr lang="tr-TR" sz="2000" b="1" i="0" u="none" strike="noStrike" baseline="0" dirty="0">
                <a:latin typeface="CaslonPro-Regular"/>
              </a:rPr>
              <a:t>Can ve mal kaybı</a:t>
            </a:r>
            <a:endParaRPr lang="tr-TR" sz="2000" b="1" dirty="0"/>
          </a:p>
        </p:txBody>
      </p:sp>
      <p:sp>
        <p:nvSpPr>
          <p:cNvPr id="50" name="Metin kutusu 49">
            <a:extLst>
              <a:ext uri="{FF2B5EF4-FFF2-40B4-BE49-F238E27FC236}">
                <a16:creationId xmlns:a16="http://schemas.microsoft.com/office/drawing/2014/main" id="{7CA22793-8443-4BF5-95E5-8D749F1C465F}"/>
              </a:ext>
            </a:extLst>
          </p:cNvPr>
          <p:cNvSpPr txBox="1"/>
          <p:nvPr/>
        </p:nvSpPr>
        <p:spPr>
          <a:xfrm>
            <a:off x="2272716" y="5943326"/>
            <a:ext cx="1505218" cy="400110"/>
          </a:xfrm>
          <a:prstGeom prst="rect">
            <a:avLst/>
          </a:prstGeom>
          <a:noFill/>
        </p:spPr>
        <p:txBody>
          <a:bodyPr wrap="square">
            <a:spAutoFit/>
          </a:bodyPr>
          <a:lstStyle/>
          <a:p>
            <a:pPr algn="ctr"/>
            <a:r>
              <a:rPr lang="tr-TR" sz="2000" b="1" i="0" u="none" strike="noStrike" baseline="0" dirty="0">
                <a:latin typeface="CaslonPro-Regular"/>
              </a:rPr>
              <a:t>Kuraklık</a:t>
            </a:r>
            <a:endParaRPr lang="tr-TR" sz="2000" b="1" dirty="0"/>
          </a:p>
        </p:txBody>
      </p:sp>
      <p:sp>
        <p:nvSpPr>
          <p:cNvPr id="51" name="Metin kutusu 50">
            <a:extLst>
              <a:ext uri="{FF2B5EF4-FFF2-40B4-BE49-F238E27FC236}">
                <a16:creationId xmlns:a16="http://schemas.microsoft.com/office/drawing/2014/main" id="{A429D2DE-1C03-4A3D-BD6C-94A4F5252A56}"/>
              </a:ext>
            </a:extLst>
          </p:cNvPr>
          <p:cNvSpPr txBox="1"/>
          <p:nvPr/>
        </p:nvSpPr>
        <p:spPr>
          <a:xfrm>
            <a:off x="4357489" y="5943326"/>
            <a:ext cx="1505218" cy="707886"/>
          </a:xfrm>
          <a:prstGeom prst="rect">
            <a:avLst/>
          </a:prstGeom>
          <a:noFill/>
        </p:spPr>
        <p:txBody>
          <a:bodyPr wrap="square">
            <a:spAutoFit/>
          </a:bodyPr>
          <a:lstStyle/>
          <a:p>
            <a:pPr algn="ctr"/>
            <a:r>
              <a:rPr lang="tr-TR" sz="2000" b="1" i="0" u="none" strike="noStrike" baseline="0" dirty="0">
                <a:latin typeface="CaslonPro-Regular"/>
              </a:rPr>
              <a:t>Salgın hastalıklar</a:t>
            </a:r>
            <a:endParaRPr lang="tr-TR" sz="2000" b="1" dirty="0"/>
          </a:p>
        </p:txBody>
      </p:sp>
      <p:sp>
        <p:nvSpPr>
          <p:cNvPr id="52" name="Metin kutusu 51">
            <a:extLst>
              <a:ext uri="{FF2B5EF4-FFF2-40B4-BE49-F238E27FC236}">
                <a16:creationId xmlns:a16="http://schemas.microsoft.com/office/drawing/2014/main" id="{DF17CA27-6E27-4D55-98B0-90F26AD87B52}"/>
              </a:ext>
            </a:extLst>
          </p:cNvPr>
          <p:cNvSpPr txBox="1"/>
          <p:nvPr/>
        </p:nvSpPr>
        <p:spPr>
          <a:xfrm>
            <a:off x="6124713" y="5943326"/>
            <a:ext cx="1935048" cy="707886"/>
          </a:xfrm>
          <a:prstGeom prst="rect">
            <a:avLst/>
          </a:prstGeom>
          <a:noFill/>
        </p:spPr>
        <p:txBody>
          <a:bodyPr wrap="square">
            <a:spAutoFit/>
          </a:bodyPr>
          <a:lstStyle/>
          <a:p>
            <a:pPr algn="ctr"/>
            <a:r>
              <a:rPr lang="tr-TR" sz="2000" b="1" i="0" u="none" strike="noStrike" baseline="0" dirty="0">
                <a:latin typeface="CaslonPro-Regular"/>
              </a:rPr>
              <a:t>Bitki örtüsünün zayıflaması</a:t>
            </a:r>
            <a:endParaRPr lang="tr-TR" sz="2000" b="1" dirty="0"/>
          </a:p>
        </p:txBody>
      </p:sp>
    </p:spTree>
    <p:extLst>
      <p:ext uri="{BB962C8B-B14F-4D97-AF65-F5344CB8AC3E}">
        <p14:creationId xmlns:p14="http://schemas.microsoft.com/office/powerpoint/2010/main" val="36243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64" presetClass="path" presetSubtype="0" accel="50000" decel="50000" fill="hold" grpId="1" nodeType="clickEffect">
                                  <p:stCondLst>
                                    <p:cond delay="0"/>
                                  </p:stCondLst>
                                  <p:childTnLst>
                                    <p:animMotion origin="layout" path="M 3.125E-6 1.85185E-6 L 0.01015 -0.40695 " pathEditMode="relative" rAng="0" ptsTypes="AA">
                                      <p:cBhvr>
                                        <p:cTn id="86" dur="2000" fill="hold"/>
                                        <p:tgtEl>
                                          <p:spTgt spid="30"/>
                                        </p:tgtEl>
                                        <p:attrNameLst>
                                          <p:attrName>ppt_x</p:attrName>
                                          <p:attrName>ppt_y</p:attrName>
                                        </p:attrNameLst>
                                      </p:cBhvr>
                                      <p:rCtr x="508" y="-20347"/>
                                    </p:animMotion>
                                  </p:childTnLst>
                                </p:cTn>
                              </p:par>
                            </p:childTnLst>
                          </p:cTn>
                        </p:par>
                      </p:childTnLst>
                    </p:cTn>
                  </p:par>
                  <p:par>
                    <p:cTn id="87" fill="hold">
                      <p:stCondLst>
                        <p:cond delay="indefinite"/>
                      </p:stCondLst>
                      <p:childTnLst>
                        <p:par>
                          <p:cTn id="88" fill="hold">
                            <p:stCondLst>
                              <p:cond delay="0"/>
                            </p:stCondLst>
                            <p:childTnLst>
                              <p:par>
                                <p:cTn id="89" presetID="64" presetClass="path" presetSubtype="0" accel="50000" decel="50000" fill="hold" grpId="1" nodeType="clickEffect">
                                  <p:stCondLst>
                                    <p:cond delay="0"/>
                                  </p:stCondLst>
                                  <p:childTnLst>
                                    <p:animMotion origin="layout" path="M 1.875E-6 -3.7037E-7 L 0.26146 -0.41319 " pathEditMode="relative" rAng="0" ptsTypes="AA">
                                      <p:cBhvr>
                                        <p:cTn id="90" dur="2000" fill="hold"/>
                                        <p:tgtEl>
                                          <p:spTgt spid="31"/>
                                        </p:tgtEl>
                                        <p:attrNameLst>
                                          <p:attrName>ppt_x</p:attrName>
                                          <p:attrName>ppt_y</p:attrName>
                                        </p:attrNameLst>
                                      </p:cBhvr>
                                      <p:rCtr x="13073" y="-20671"/>
                                    </p:animMotion>
                                  </p:childTnLst>
                                </p:cTn>
                              </p:par>
                            </p:childTnLst>
                          </p:cTn>
                        </p:par>
                      </p:childTnLst>
                    </p:cTn>
                  </p:par>
                  <p:par>
                    <p:cTn id="91" fill="hold">
                      <p:stCondLst>
                        <p:cond delay="indefinite"/>
                      </p:stCondLst>
                      <p:childTnLst>
                        <p:par>
                          <p:cTn id="92" fill="hold">
                            <p:stCondLst>
                              <p:cond delay="0"/>
                            </p:stCondLst>
                            <p:childTnLst>
                              <p:par>
                                <p:cTn id="93" presetID="64" presetClass="path" presetSubtype="0" accel="50000" decel="50000" fill="hold" grpId="1" nodeType="clickEffect">
                                  <p:stCondLst>
                                    <p:cond delay="0"/>
                                  </p:stCondLst>
                                  <p:childTnLst>
                                    <p:animMotion origin="layout" path="M -3.54167E-6 3.33333E-6 L -0.32539 -0.3301 " pathEditMode="relative" rAng="0" ptsTypes="AA">
                                      <p:cBhvr>
                                        <p:cTn id="94" dur="2000" fill="hold"/>
                                        <p:tgtEl>
                                          <p:spTgt spid="32"/>
                                        </p:tgtEl>
                                        <p:attrNameLst>
                                          <p:attrName>ppt_x</p:attrName>
                                          <p:attrName>ppt_y</p:attrName>
                                        </p:attrNameLst>
                                      </p:cBhvr>
                                      <p:rCtr x="-16276" y="-16505"/>
                                    </p:animMotion>
                                  </p:childTnLst>
                                </p:cTn>
                              </p:par>
                            </p:childTnLst>
                          </p:cTn>
                        </p:par>
                      </p:childTnLst>
                    </p:cTn>
                  </p:par>
                  <p:par>
                    <p:cTn id="95" fill="hold">
                      <p:stCondLst>
                        <p:cond delay="indefinite"/>
                      </p:stCondLst>
                      <p:childTnLst>
                        <p:par>
                          <p:cTn id="96" fill="hold">
                            <p:stCondLst>
                              <p:cond delay="0"/>
                            </p:stCondLst>
                            <p:childTnLst>
                              <p:par>
                                <p:cTn id="97" presetID="64" presetClass="path" presetSubtype="0" accel="50000" decel="50000" fill="hold" grpId="1" nodeType="clickEffect">
                                  <p:stCondLst>
                                    <p:cond delay="0"/>
                                  </p:stCondLst>
                                  <p:childTnLst>
                                    <p:animMotion origin="layout" path="M 2.91667E-6 3.33333E-6 L 0.33372 -0.41505 " pathEditMode="relative" rAng="0" ptsTypes="AA">
                                      <p:cBhvr>
                                        <p:cTn id="98" dur="2000" fill="hold"/>
                                        <p:tgtEl>
                                          <p:spTgt spid="33"/>
                                        </p:tgtEl>
                                        <p:attrNameLst>
                                          <p:attrName>ppt_x</p:attrName>
                                          <p:attrName>ppt_y</p:attrName>
                                        </p:attrNameLst>
                                      </p:cBhvr>
                                      <p:rCtr x="16680" y="-20764"/>
                                    </p:animMotion>
                                  </p:childTnLst>
                                </p:cTn>
                              </p:par>
                            </p:childTnLst>
                          </p:cTn>
                        </p:par>
                      </p:childTnLst>
                    </p:cTn>
                  </p:par>
                  <p:par>
                    <p:cTn id="99" fill="hold">
                      <p:stCondLst>
                        <p:cond delay="indefinite"/>
                      </p:stCondLst>
                      <p:childTnLst>
                        <p:par>
                          <p:cTn id="100" fill="hold">
                            <p:stCondLst>
                              <p:cond delay="0"/>
                            </p:stCondLst>
                            <p:childTnLst>
                              <p:par>
                                <p:cTn id="101" presetID="64" presetClass="path" presetSubtype="0" accel="50000" decel="50000" fill="hold" grpId="1" nodeType="clickEffect">
                                  <p:stCondLst>
                                    <p:cond delay="0"/>
                                  </p:stCondLst>
                                  <p:childTnLst>
                                    <p:animMotion origin="layout" path="M -3.75E-6 3.33333E-6 L -0.45247 -0.41505 " pathEditMode="relative" rAng="0" ptsTypes="AA">
                                      <p:cBhvr>
                                        <p:cTn id="102" dur="2000" fill="hold"/>
                                        <p:tgtEl>
                                          <p:spTgt spid="34"/>
                                        </p:tgtEl>
                                        <p:attrNameLst>
                                          <p:attrName>ppt_x</p:attrName>
                                          <p:attrName>ppt_y</p:attrName>
                                        </p:attrNameLst>
                                      </p:cBhvr>
                                      <p:rCtr x="-22630" y="-20764"/>
                                    </p:animMotion>
                                  </p:childTnLst>
                                </p:cTn>
                              </p:par>
                            </p:childTnLst>
                          </p:cTn>
                        </p:par>
                      </p:childTnLst>
                    </p:cTn>
                  </p:par>
                  <p:par>
                    <p:cTn id="103" fill="hold">
                      <p:stCondLst>
                        <p:cond delay="indefinite"/>
                      </p:stCondLst>
                      <p:childTnLst>
                        <p:par>
                          <p:cTn id="104" fill="hold">
                            <p:stCondLst>
                              <p:cond delay="0"/>
                            </p:stCondLst>
                            <p:childTnLst>
                              <p:par>
                                <p:cTn id="105" presetID="64" presetClass="path" presetSubtype="0" accel="50000" decel="50000" fill="hold" grpId="1" nodeType="clickEffect">
                                  <p:stCondLst>
                                    <p:cond delay="0"/>
                                  </p:stCondLst>
                                  <p:childTnLst>
                                    <p:animMotion origin="layout" path="M 4.16667E-6 3.33333E-6 L -0.82396 -0.25556 " pathEditMode="relative" rAng="0" ptsTypes="AA">
                                      <p:cBhvr>
                                        <p:cTn id="106" dur="2000" fill="hold"/>
                                        <p:tgtEl>
                                          <p:spTgt spid="35"/>
                                        </p:tgtEl>
                                        <p:attrNameLst>
                                          <p:attrName>ppt_x</p:attrName>
                                          <p:attrName>ppt_y</p:attrName>
                                        </p:attrNameLst>
                                      </p:cBhvr>
                                      <p:rCtr x="-41198" y="-12778"/>
                                    </p:animMotion>
                                  </p:childTnLst>
                                </p:cTn>
                              </p:par>
                            </p:childTnLst>
                          </p:cTn>
                        </p:par>
                      </p:childTnLst>
                    </p:cTn>
                  </p:par>
                  <p:par>
                    <p:cTn id="107" fill="hold">
                      <p:stCondLst>
                        <p:cond delay="indefinite"/>
                      </p:stCondLst>
                      <p:childTnLst>
                        <p:par>
                          <p:cTn id="108" fill="hold">
                            <p:stCondLst>
                              <p:cond delay="0"/>
                            </p:stCondLst>
                            <p:childTnLst>
                              <p:par>
                                <p:cTn id="109" presetID="64" presetClass="path" presetSubtype="0" accel="50000" decel="50000" fill="hold" grpId="1" nodeType="clickEffect">
                                  <p:stCondLst>
                                    <p:cond delay="0"/>
                                  </p:stCondLst>
                                  <p:childTnLst>
                                    <p:animMotion origin="layout" path="M 3.125E-6 2.22222E-6 L 0.62825 -0.54491 " pathEditMode="relative" rAng="0" ptsTypes="AA">
                                      <p:cBhvr>
                                        <p:cTn id="110" dur="2000" fill="hold"/>
                                        <p:tgtEl>
                                          <p:spTgt spid="36"/>
                                        </p:tgtEl>
                                        <p:attrNameLst>
                                          <p:attrName>ppt_x</p:attrName>
                                          <p:attrName>ppt_y</p:attrName>
                                        </p:attrNameLst>
                                      </p:cBhvr>
                                      <p:rCtr x="31406" y="-27245"/>
                                    </p:animMotion>
                                  </p:childTnLst>
                                </p:cTn>
                              </p:par>
                            </p:childTnLst>
                          </p:cTn>
                        </p:par>
                      </p:childTnLst>
                    </p:cTn>
                  </p:par>
                  <p:par>
                    <p:cTn id="111" fill="hold">
                      <p:stCondLst>
                        <p:cond delay="indefinite"/>
                      </p:stCondLst>
                      <p:childTnLst>
                        <p:par>
                          <p:cTn id="112" fill="hold">
                            <p:stCondLst>
                              <p:cond delay="0"/>
                            </p:stCondLst>
                            <p:childTnLst>
                              <p:par>
                                <p:cTn id="113" presetID="64" presetClass="path" presetSubtype="0" accel="50000" decel="50000" fill="hold" grpId="1" nodeType="clickEffect">
                                  <p:stCondLst>
                                    <p:cond delay="0"/>
                                  </p:stCondLst>
                                  <p:childTnLst>
                                    <p:animMotion origin="layout" path="M 2.91667E-6 -1.48148E-6 L 0.65351 -0.47245 " pathEditMode="relative" rAng="0" ptsTypes="AA">
                                      <p:cBhvr>
                                        <p:cTn id="114" dur="2000" fill="hold"/>
                                        <p:tgtEl>
                                          <p:spTgt spid="37"/>
                                        </p:tgtEl>
                                        <p:attrNameLst>
                                          <p:attrName>ppt_x</p:attrName>
                                          <p:attrName>ppt_y</p:attrName>
                                        </p:attrNameLst>
                                      </p:cBhvr>
                                      <p:rCtr x="32669" y="-23634"/>
                                    </p:animMotion>
                                  </p:childTnLst>
                                </p:cTn>
                              </p:par>
                            </p:childTnLst>
                          </p:cTn>
                        </p:par>
                      </p:childTnLst>
                    </p:cTn>
                  </p:par>
                  <p:par>
                    <p:cTn id="115" fill="hold">
                      <p:stCondLst>
                        <p:cond delay="indefinite"/>
                      </p:stCondLst>
                      <p:childTnLst>
                        <p:par>
                          <p:cTn id="116" fill="hold">
                            <p:stCondLst>
                              <p:cond delay="0"/>
                            </p:stCondLst>
                            <p:childTnLst>
                              <p:par>
                                <p:cTn id="117" presetID="64" presetClass="path" presetSubtype="0" accel="50000" decel="50000" fill="hold" grpId="1" nodeType="clickEffect">
                                  <p:stCondLst>
                                    <p:cond delay="0"/>
                                  </p:stCondLst>
                                  <p:childTnLst>
                                    <p:animMotion origin="layout" path="M -1.25E-6 -2.59259E-6 L -0.32864 -0.30023 " pathEditMode="relative" rAng="0" ptsTypes="AA">
                                      <p:cBhvr>
                                        <p:cTn id="118" dur="2000" fill="hold"/>
                                        <p:tgtEl>
                                          <p:spTgt spid="38"/>
                                        </p:tgtEl>
                                        <p:attrNameLst>
                                          <p:attrName>ppt_x</p:attrName>
                                          <p:attrName>ppt_y</p:attrName>
                                        </p:attrNameLst>
                                      </p:cBhvr>
                                      <p:rCtr x="-16432" y="-15023"/>
                                    </p:animMotion>
                                  </p:childTnLst>
                                </p:cTn>
                              </p:par>
                            </p:childTnLst>
                          </p:cTn>
                        </p:par>
                      </p:childTnLst>
                    </p:cTn>
                  </p:par>
                  <p:par>
                    <p:cTn id="119" fill="hold">
                      <p:stCondLst>
                        <p:cond delay="indefinite"/>
                      </p:stCondLst>
                      <p:childTnLst>
                        <p:par>
                          <p:cTn id="120" fill="hold">
                            <p:stCondLst>
                              <p:cond delay="0"/>
                            </p:stCondLst>
                            <p:childTnLst>
                              <p:par>
                                <p:cTn id="121" presetID="64" presetClass="path" presetSubtype="0" accel="50000" decel="50000" fill="hold" grpId="1" nodeType="clickEffect">
                                  <p:stCondLst>
                                    <p:cond delay="0"/>
                                  </p:stCondLst>
                                  <p:childTnLst>
                                    <p:animMotion origin="layout" path="M -0.00078 -0.00277 L -0.07799 -0.41134 " pathEditMode="relative" rAng="0" ptsTypes="AA">
                                      <p:cBhvr>
                                        <p:cTn id="122" dur="2000" fill="hold"/>
                                        <p:tgtEl>
                                          <p:spTgt spid="39"/>
                                        </p:tgtEl>
                                        <p:attrNameLst>
                                          <p:attrName>ppt_x</p:attrName>
                                          <p:attrName>ppt_y</p:attrName>
                                        </p:attrNameLst>
                                      </p:cBhvr>
                                      <p:rCtr x="-3867" y="-20440"/>
                                    </p:animMotion>
                                  </p:childTnLst>
                                </p:cTn>
                              </p:par>
                            </p:childTnLst>
                          </p:cTn>
                        </p:par>
                      </p:childTnLst>
                    </p:cTn>
                  </p:par>
                  <p:par>
                    <p:cTn id="123" fill="hold">
                      <p:stCondLst>
                        <p:cond delay="indefinite"/>
                      </p:stCondLst>
                      <p:childTnLst>
                        <p:par>
                          <p:cTn id="124" fill="hold">
                            <p:stCondLst>
                              <p:cond delay="0"/>
                            </p:stCondLst>
                            <p:childTnLst>
                              <p:par>
                                <p:cTn id="125" presetID="64" presetClass="path" presetSubtype="0" accel="50000" decel="50000" fill="hold" grpId="1" nodeType="clickEffect">
                                  <p:stCondLst>
                                    <p:cond delay="0"/>
                                  </p:stCondLst>
                                  <p:childTnLst>
                                    <p:animMotion origin="layout" path="M 5E-6 -1.48148E-6 L -0.44349 -0.47361 " pathEditMode="relative" rAng="0" ptsTypes="AA">
                                      <p:cBhvr>
                                        <p:cTn id="126" dur="2000" fill="hold"/>
                                        <p:tgtEl>
                                          <p:spTgt spid="40"/>
                                        </p:tgtEl>
                                        <p:attrNameLst>
                                          <p:attrName>ppt_x</p:attrName>
                                          <p:attrName>ppt_y</p:attrName>
                                        </p:attrNameLst>
                                      </p:cBhvr>
                                      <p:rCtr x="-22174" y="-23681"/>
                                    </p:animMotion>
                                  </p:childTnLst>
                                </p:cTn>
                              </p:par>
                            </p:childTnLst>
                          </p:cTn>
                        </p:par>
                      </p:childTnLst>
                    </p:cTn>
                  </p:par>
                  <p:par>
                    <p:cTn id="127" fill="hold">
                      <p:stCondLst>
                        <p:cond delay="indefinite"/>
                      </p:stCondLst>
                      <p:childTnLst>
                        <p:par>
                          <p:cTn id="128" fill="hold">
                            <p:stCondLst>
                              <p:cond delay="0"/>
                            </p:stCondLst>
                            <p:childTnLst>
                              <p:par>
                                <p:cTn id="129" presetID="64" presetClass="path" presetSubtype="0" accel="50000" decel="50000" fill="hold" grpId="1" nodeType="clickEffect">
                                  <p:stCondLst>
                                    <p:cond delay="0"/>
                                  </p:stCondLst>
                                  <p:childTnLst>
                                    <p:animMotion origin="layout" path="M 4.16667E-6 -2.59259E-6 L -0.20482 -0.46643 " pathEditMode="relative" rAng="0" ptsTypes="AA">
                                      <p:cBhvr>
                                        <p:cTn id="130" dur="2000" fill="hold"/>
                                        <p:tgtEl>
                                          <p:spTgt spid="41"/>
                                        </p:tgtEl>
                                        <p:attrNameLst>
                                          <p:attrName>ppt_x</p:attrName>
                                          <p:attrName>ppt_y</p:attrName>
                                        </p:attrNameLst>
                                      </p:cBhvr>
                                      <p:rCtr x="-10247" y="-23333"/>
                                    </p:animMotion>
                                  </p:childTnLst>
                                </p:cTn>
                              </p:par>
                            </p:childTnLst>
                          </p:cTn>
                        </p:par>
                      </p:childTnLst>
                    </p:cTn>
                  </p:par>
                  <p:par>
                    <p:cTn id="131" fill="hold">
                      <p:stCondLst>
                        <p:cond delay="indefinite"/>
                      </p:stCondLst>
                      <p:childTnLst>
                        <p:par>
                          <p:cTn id="132" fill="hold">
                            <p:stCondLst>
                              <p:cond delay="0"/>
                            </p:stCondLst>
                            <p:childTnLst>
                              <p:par>
                                <p:cTn id="133" presetID="64" presetClass="path" presetSubtype="0" accel="50000" decel="50000" fill="hold" grpId="1" nodeType="clickEffect">
                                  <p:stCondLst>
                                    <p:cond delay="0"/>
                                  </p:stCondLst>
                                  <p:childTnLst>
                                    <p:animMotion origin="layout" path="M -4.58333E-6 2.96296E-6 L 0.21107 -0.51088 " pathEditMode="relative" rAng="0" ptsTypes="AA">
                                      <p:cBhvr>
                                        <p:cTn id="134" dur="2000" fill="hold"/>
                                        <p:tgtEl>
                                          <p:spTgt spid="49"/>
                                        </p:tgtEl>
                                        <p:attrNameLst>
                                          <p:attrName>ppt_x</p:attrName>
                                          <p:attrName>ppt_y</p:attrName>
                                        </p:attrNameLst>
                                      </p:cBhvr>
                                      <p:rCtr x="10547" y="-25556"/>
                                    </p:animMotion>
                                  </p:childTnLst>
                                </p:cTn>
                              </p:par>
                            </p:childTnLst>
                          </p:cTn>
                        </p:par>
                      </p:childTnLst>
                    </p:cTn>
                  </p:par>
                  <p:par>
                    <p:cTn id="135" fill="hold">
                      <p:stCondLst>
                        <p:cond delay="indefinite"/>
                      </p:stCondLst>
                      <p:childTnLst>
                        <p:par>
                          <p:cTn id="136" fill="hold">
                            <p:stCondLst>
                              <p:cond delay="0"/>
                            </p:stCondLst>
                            <p:childTnLst>
                              <p:par>
                                <p:cTn id="137" presetID="64" presetClass="path" presetSubtype="0" accel="50000" decel="50000" fill="hold" grpId="1" nodeType="clickEffect">
                                  <p:stCondLst>
                                    <p:cond delay="0"/>
                                  </p:stCondLst>
                                  <p:childTnLst>
                                    <p:animMotion origin="layout" path="M 2.91667E-6 -3.33333E-6 L 0.65872 -0.5081 " pathEditMode="relative" rAng="0" ptsTypes="AA">
                                      <p:cBhvr>
                                        <p:cTn id="138" dur="2000" fill="hold"/>
                                        <p:tgtEl>
                                          <p:spTgt spid="50"/>
                                        </p:tgtEl>
                                        <p:attrNameLst>
                                          <p:attrName>ppt_x</p:attrName>
                                          <p:attrName>ppt_y</p:attrName>
                                        </p:attrNameLst>
                                      </p:cBhvr>
                                      <p:rCtr x="32930" y="-25417"/>
                                    </p:animMotion>
                                  </p:childTnLst>
                                </p:cTn>
                              </p:par>
                            </p:childTnLst>
                          </p:cTn>
                        </p:par>
                      </p:childTnLst>
                    </p:cTn>
                  </p:par>
                  <p:par>
                    <p:cTn id="139" fill="hold">
                      <p:stCondLst>
                        <p:cond delay="indefinite"/>
                      </p:stCondLst>
                      <p:childTnLst>
                        <p:par>
                          <p:cTn id="140" fill="hold">
                            <p:stCondLst>
                              <p:cond delay="0"/>
                            </p:stCondLst>
                            <p:childTnLst>
                              <p:par>
                                <p:cTn id="141" presetID="64" presetClass="path" presetSubtype="0" accel="50000" decel="50000" fill="hold" grpId="1" nodeType="clickEffect">
                                  <p:stCondLst>
                                    <p:cond delay="0"/>
                                  </p:stCondLst>
                                  <p:childTnLst>
                                    <p:animMotion origin="layout" path="M -6.25E-7 2.96296E-6 L -0.12995 -0.40463 " pathEditMode="relative" rAng="0" ptsTypes="AA">
                                      <p:cBhvr>
                                        <p:cTn id="142" dur="2000" fill="hold"/>
                                        <p:tgtEl>
                                          <p:spTgt spid="51"/>
                                        </p:tgtEl>
                                        <p:attrNameLst>
                                          <p:attrName>ppt_x</p:attrName>
                                          <p:attrName>ppt_y</p:attrName>
                                        </p:attrNameLst>
                                      </p:cBhvr>
                                      <p:rCtr x="-6497" y="-20231"/>
                                    </p:animMotion>
                                  </p:childTnLst>
                                </p:cTn>
                              </p:par>
                            </p:childTnLst>
                          </p:cTn>
                        </p:par>
                      </p:childTnLst>
                    </p:cTn>
                  </p:par>
                  <p:par>
                    <p:cTn id="143" fill="hold">
                      <p:stCondLst>
                        <p:cond delay="indefinite"/>
                      </p:stCondLst>
                      <p:childTnLst>
                        <p:par>
                          <p:cTn id="144" fill="hold">
                            <p:stCondLst>
                              <p:cond delay="0"/>
                            </p:stCondLst>
                            <p:childTnLst>
                              <p:par>
                                <p:cTn id="145" presetID="64" presetClass="path" presetSubtype="0" accel="50000" decel="50000" fill="hold" grpId="1" nodeType="clickEffect">
                                  <p:stCondLst>
                                    <p:cond delay="0"/>
                                  </p:stCondLst>
                                  <p:childTnLst>
                                    <p:animMotion origin="layout" path="M -6.25E-7 2.96296E-6 L -0.07057 -0.44607 " pathEditMode="relative" rAng="0" ptsTypes="AA">
                                      <p:cBhvr>
                                        <p:cTn id="146" dur="2000" fill="hold"/>
                                        <p:tgtEl>
                                          <p:spTgt spid="52"/>
                                        </p:tgtEl>
                                        <p:attrNameLst>
                                          <p:attrName>ppt_x</p:attrName>
                                          <p:attrName>ppt_y</p:attrName>
                                        </p:attrNameLst>
                                      </p:cBhvr>
                                      <p:rCtr x="-3529" y="-2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7" grpId="0" animBg="1"/>
      <p:bldP spid="19" grpId="0" animBg="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9" grpId="0"/>
      <p:bldP spid="49" grpId="1"/>
      <p:bldP spid="50" grpId="0"/>
      <p:bldP spid="50" grpId="1"/>
      <p:bldP spid="51" grpId="0"/>
      <p:bldP spid="51" grpId="1"/>
      <p:bldP spid="52" grpId="0"/>
      <p:bldP spid="5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14" name="Dikdörtgen 13">
            <a:extLst>
              <a:ext uri="{FF2B5EF4-FFF2-40B4-BE49-F238E27FC236}">
                <a16:creationId xmlns:a16="http://schemas.microsoft.com/office/drawing/2014/main" id="{CC72C6B3-6C9E-4CCA-987E-AA5C32FD815D}"/>
              </a:ext>
            </a:extLst>
          </p:cNvPr>
          <p:cNvSpPr/>
          <p:nvPr/>
        </p:nvSpPr>
        <p:spPr>
          <a:xfrm>
            <a:off x="2138958" y="2825840"/>
            <a:ext cx="5078569" cy="523220"/>
          </a:xfrm>
          <a:prstGeom prst="rect">
            <a:avLst/>
          </a:prstGeom>
          <a:solidFill>
            <a:srgbClr val="FFE2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KÜRESEL İKLİM DEĞİŞİMİ</a:t>
            </a:r>
          </a:p>
        </p:txBody>
      </p:sp>
      <p:sp>
        <p:nvSpPr>
          <p:cNvPr id="12" name="Dikdörtgen 11">
            <a:extLst>
              <a:ext uri="{FF2B5EF4-FFF2-40B4-BE49-F238E27FC236}">
                <a16:creationId xmlns:a16="http://schemas.microsoft.com/office/drawing/2014/main" id="{AE34BF6E-30D3-4B91-80F2-1B195CD5FBD6}"/>
              </a:ext>
            </a:extLst>
          </p:cNvPr>
          <p:cNvSpPr/>
          <p:nvPr/>
        </p:nvSpPr>
        <p:spPr>
          <a:xfrm>
            <a:off x="7633945" y="2825840"/>
            <a:ext cx="2331076" cy="523220"/>
          </a:xfrm>
          <a:prstGeom prst="rect">
            <a:avLst/>
          </a:prstGeom>
          <a:solidFill>
            <a:srgbClr val="FFE2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TERÖR</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ppt_w</p:attrName>
                                        </p:attrNameLst>
                                      </p:cBhvr>
                                      <p:tavLst>
                                        <p:tav tm="0" fmla="#ppt_w*sin(2.5*pi*$)">
                                          <p:val>
                                            <p:fltVal val="0"/>
                                          </p:val>
                                        </p:tav>
                                        <p:tav tm="100000">
                                          <p:val>
                                            <p:fltVal val="1"/>
                                          </p:val>
                                        </p:tav>
                                      </p:tavLst>
                                    </p:anim>
                                    <p:anim calcmode="lin" valueType="num">
                                      <p:cBhvr>
                                        <p:cTn id="23" dur="2000" fill="hold"/>
                                        <p:tgtEl>
                                          <p:spTgt spid="14"/>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ppt_w</p:attrName>
                                        </p:attrNameLst>
                                      </p:cBhvr>
                                      <p:tavLst>
                                        <p:tav tm="0" fmla="#ppt_w*sin(2.5*pi*$)">
                                          <p:val>
                                            <p:fltVal val="0"/>
                                          </p:val>
                                        </p:tav>
                                        <p:tav tm="100000">
                                          <p:val>
                                            <p:fltVal val="1"/>
                                          </p:val>
                                        </p:tav>
                                      </p:tavLst>
                                    </p:anim>
                                    <p:anim calcmode="lin" valueType="num">
                                      <p:cBhvr>
                                        <p:cTn id="2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14"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14886"/>
            <a:ext cx="7682039"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Dünyayı Biz Kurtaracağız </a:t>
            </a:r>
            <a:r>
              <a:rPr lang="tr-TR" sz="3200" b="1" dirty="0">
                <a:solidFill>
                  <a:srgbClr val="FF0000"/>
                </a:solidFill>
                <a:latin typeface="Arial Black" panose="020B0A04020102020204" pitchFamily="34" charset="0"/>
              </a:rPr>
              <a:t>Konu Özeti</a:t>
            </a:r>
            <a:endParaRPr lang="tr-TR" sz="2800" b="1" dirty="0">
              <a:solidFill>
                <a:srgbClr val="FF0000"/>
              </a:solidFill>
              <a:latin typeface="Arial Black" panose="020B0A04020102020204" pitchFamily="34" charset="0"/>
            </a:endParaRPr>
          </a:p>
        </p:txBody>
      </p:sp>
      <p:sp>
        <p:nvSpPr>
          <p:cNvPr id="9" name="Metin kutusu 8">
            <a:extLst>
              <a:ext uri="{FF2B5EF4-FFF2-40B4-BE49-F238E27FC236}">
                <a16:creationId xmlns:a16="http://schemas.microsoft.com/office/drawing/2014/main" id="{F49302D7-047D-4E97-B585-B0E658F0765A}"/>
              </a:ext>
            </a:extLst>
          </p:cNvPr>
          <p:cNvSpPr txBox="1"/>
          <p:nvPr/>
        </p:nvSpPr>
        <p:spPr>
          <a:xfrm>
            <a:off x="230778" y="1589922"/>
            <a:ext cx="11246348"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Son yüzyıl içerisinde dünyada toplumlar ve insanlar arasındaki iletişim ve etkileşim çok</a:t>
            </a:r>
            <a:br>
              <a:rPr lang="tr-TR" sz="2400" dirty="0"/>
            </a:br>
            <a:r>
              <a:rPr lang="tr-TR" sz="2400" dirty="0"/>
              <a:t>fazla ilerlemiştir.</a:t>
            </a:r>
          </a:p>
        </p:txBody>
      </p:sp>
      <p:sp>
        <p:nvSpPr>
          <p:cNvPr id="10" name="Dikdörtgen 9">
            <a:extLst>
              <a:ext uri="{FF2B5EF4-FFF2-40B4-BE49-F238E27FC236}">
                <a16:creationId xmlns:a16="http://schemas.microsoft.com/office/drawing/2014/main" id="{EB920276-8563-4072-940D-1A6104817927}"/>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5" name="Metin kutusu 4">
            <a:extLst>
              <a:ext uri="{FF2B5EF4-FFF2-40B4-BE49-F238E27FC236}">
                <a16:creationId xmlns:a16="http://schemas.microsoft.com/office/drawing/2014/main" id="{317519FA-AAF2-44DC-8A2C-863A33DDF4AF}"/>
              </a:ext>
            </a:extLst>
          </p:cNvPr>
          <p:cNvSpPr txBox="1"/>
          <p:nvPr/>
        </p:nvSpPr>
        <p:spPr>
          <a:xfrm>
            <a:off x="230778" y="2469979"/>
            <a:ext cx="11405879"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Küreselleşen dünyada bir yerde yaşanan sorunlar tüm dünyayı etkiler ve ilgilendirir hale</a:t>
            </a:r>
            <a:br>
              <a:rPr lang="tr-TR" sz="2400" dirty="0"/>
            </a:br>
            <a:r>
              <a:rPr lang="tr-TR" sz="2400" dirty="0"/>
              <a:t>gelmiştir. Aynı zamanda dünyada yaşayan herkesi etkileyecek ortak küresel sorunlar da </a:t>
            </a:r>
            <a:br>
              <a:rPr lang="tr-TR" sz="2400" dirty="0"/>
            </a:br>
            <a:r>
              <a:rPr lang="tr-TR" sz="2400" dirty="0"/>
              <a:t>ortaya çıkmaya başlamıştır.</a:t>
            </a:r>
          </a:p>
        </p:txBody>
      </p:sp>
      <p:sp>
        <p:nvSpPr>
          <p:cNvPr id="6" name="Metin kutusu 5">
            <a:extLst>
              <a:ext uri="{FF2B5EF4-FFF2-40B4-BE49-F238E27FC236}">
                <a16:creationId xmlns:a16="http://schemas.microsoft.com/office/drawing/2014/main" id="{91852676-4E76-40F1-B127-B0084F87A453}"/>
              </a:ext>
            </a:extLst>
          </p:cNvPr>
          <p:cNvSpPr txBox="1"/>
          <p:nvPr/>
        </p:nvSpPr>
        <p:spPr>
          <a:xfrm>
            <a:off x="230778" y="3719368"/>
            <a:ext cx="11480579"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Bugün dünyanın bir yerinde yaşanan savaş sorunu dünyanın büyük bir kısmını</a:t>
            </a:r>
            <a:br>
              <a:rPr lang="tr-TR" sz="2400" dirty="0"/>
            </a:br>
            <a:r>
              <a:rPr lang="tr-TR" sz="2400" dirty="0"/>
              <a:t>ilgilendirmektedir. Çünkü çıkan bu savaş küresel ekonomiye darbe vurabilmekte, onlarca</a:t>
            </a:r>
            <a:br>
              <a:rPr lang="tr-TR" sz="2400" dirty="0"/>
            </a:br>
            <a:r>
              <a:rPr lang="tr-TR" sz="2400" dirty="0"/>
              <a:t>ülkeyi ilgilendiren mülteci meselesini ortaya çıkarabilmektedir.</a:t>
            </a:r>
          </a:p>
        </p:txBody>
      </p:sp>
      <p:sp>
        <p:nvSpPr>
          <p:cNvPr id="7" name="Metin kutusu 6">
            <a:extLst>
              <a:ext uri="{FF2B5EF4-FFF2-40B4-BE49-F238E27FC236}">
                <a16:creationId xmlns:a16="http://schemas.microsoft.com/office/drawing/2014/main" id="{3FA0C3AA-DD21-4658-AD62-733FF4D7A495}"/>
              </a:ext>
            </a:extLst>
          </p:cNvPr>
          <p:cNvSpPr txBox="1"/>
          <p:nvPr/>
        </p:nvSpPr>
        <p:spPr>
          <a:xfrm>
            <a:off x="230778" y="4968757"/>
            <a:ext cx="12032333" cy="1569660"/>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Aynı şekilde dünyanın bazı yerlerinde yaşanan kuraklık ve açlık da diğer devletlerin ve</a:t>
            </a:r>
            <a:br>
              <a:rPr lang="tr-TR" sz="2400" dirty="0"/>
            </a:br>
            <a:r>
              <a:rPr lang="tr-TR" sz="2400" dirty="0"/>
              <a:t>toplumların ilgilendiği ve ilgilenmesi gerektiği bir sorundur. Salgın hastalıklar da ortaya </a:t>
            </a:r>
            <a:br>
              <a:rPr lang="tr-TR" sz="2400" dirty="0"/>
            </a:br>
            <a:r>
              <a:rPr lang="tr-TR" sz="2400" dirty="0"/>
              <a:t>çıktıkları yerle sınırlı kalmayıp kısa sürede tüm dünyaya yayılmaktadır. </a:t>
            </a:r>
            <a:r>
              <a:rPr lang="tr-TR" sz="2400" dirty="0" err="1"/>
              <a:t>Koronovirüs</a:t>
            </a:r>
            <a:r>
              <a:rPr lang="tr-TR" sz="2400" dirty="0"/>
              <a:t> salgınında</a:t>
            </a:r>
            <a:br>
              <a:rPr lang="tr-TR" sz="2400" dirty="0"/>
            </a:br>
            <a:r>
              <a:rPr lang="tr-TR" sz="2400" dirty="0"/>
              <a:t>buna hepimiz şahit olduk bire bir yaşadık.</a:t>
            </a:r>
          </a:p>
        </p:txBody>
      </p:sp>
    </p:spTree>
    <p:extLst>
      <p:ext uri="{BB962C8B-B14F-4D97-AF65-F5344CB8AC3E}">
        <p14:creationId xmlns:p14="http://schemas.microsoft.com/office/powerpoint/2010/main" val="27027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14886"/>
            <a:ext cx="7682039"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Dünyayı Biz Kurtaracağız </a:t>
            </a:r>
            <a:r>
              <a:rPr lang="tr-TR" sz="3200" b="1" dirty="0">
                <a:solidFill>
                  <a:srgbClr val="FF0000"/>
                </a:solidFill>
                <a:latin typeface="Arial Black" panose="020B0A04020102020204" pitchFamily="34" charset="0"/>
              </a:rPr>
              <a:t>Konu Özeti</a:t>
            </a:r>
            <a:endParaRPr lang="tr-TR" sz="2800" b="1" dirty="0">
              <a:solidFill>
                <a:srgbClr val="FF0000"/>
              </a:solidFill>
              <a:latin typeface="Arial Black" panose="020B0A04020102020204" pitchFamily="34" charset="0"/>
            </a:endParaRPr>
          </a:p>
        </p:txBody>
      </p:sp>
      <p:sp>
        <p:nvSpPr>
          <p:cNvPr id="9" name="Metin kutusu 8">
            <a:extLst>
              <a:ext uri="{FF2B5EF4-FFF2-40B4-BE49-F238E27FC236}">
                <a16:creationId xmlns:a16="http://schemas.microsoft.com/office/drawing/2014/main" id="{F49302D7-047D-4E97-B585-B0E658F0765A}"/>
              </a:ext>
            </a:extLst>
          </p:cNvPr>
          <p:cNvSpPr txBox="1"/>
          <p:nvPr/>
        </p:nvSpPr>
        <p:spPr>
          <a:xfrm>
            <a:off x="230778" y="1589922"/>
            <a:ext cx="10980378"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Sanayide ilerlemiş toplumların doğaya yaptıkları karbondioksit salınımları sebebiyle</a:t>
            </a:r>
            <a:br>
              <a:rPr lang="tr-TR" sz="2400" dirty="0"/>
            </a:br>
            <a:r>
              <a:rPr lang="tr-TR" sz="2400" dirty="0"/>
              <a:t>sadece kendi coğrafyaları değil tüm dünya etkilenmektedir. Kuruyan nehirler, kesilen</a:t>
            </a:r>
            <a:br>
              <a:rPr lang="tr-TR" sz="2400" dirty="0"/>
            </a:br>
            <a:r>
              <a:rPr lang="tr-TR" sz="2400" dirty="0"/>
              <a:t>ormanlar tüm dünyaya zarar vermektedir.</a:t>
            </a:r>
          </a:p>
        </p:txBody>
      </p:sp>
      <p:sp>
        <p:nvSpPr>
          <p:cNvPr id="10" name="Dikdörtgen 9">
            <a:extLst>
              <a:ext uri="{FF2B5EF4-FFF2-40B4-BE49-F238E27FC236}">
                <a16:creationId xmlns:a16="http://schemas.microsoft.com/office/drawing/2014/main" id="{EB920276-8563-4072-940D-1A6104817927}"/>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8" name="Metin kutusu 7">
            <a:extLst>
              <a:ext uri="{FF2B5EF4-FFF2-40B4-BE49-F238E27FC236}">
                <a16:creationId xmlns:a16="http://schemas.microsoft.com/office/drawing/2014/main" id="{822F33C7-53CC-4DA4-9C5B-AA7802C04034}"/>
              </a:ext>
            </a:extLst>
          </p:cNvPr>
          <p:cNvSpPr txBox="1"/>
          <p:nvPr/>
        </p:nvSpPr>
        <p:spPr>
          <a:xfrm>
            <a:off x="230778" y="2790251"/>
            <a:ext cx="11274240"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Küresel sorunları başlıklar halinde sıralayacak olursak bunlar: doğal afetler, savaş, terör</a:t>
            </a:r>
            <a:br>
              <a:rPr lang="tr-TR" sz="2400" dirty="0"/>
            </a:br>
            <a:r>
              <a:rPr lang="tr-TR" sz="2400" dirty="0"/>
              <a:t>kuraklık, açlık, iklim değişikliği, göç…</a:t>
            </a:r>
          </a:p>
        </p:txBody>
      </p:sp>
      <p:sp>
        <p:nvSpPr>
          <p:cNvPr id="11" name="Metin kutusu 10">
            <a:extLst>
              <a:ext uri="{FF2B5EF4-FFF2-40B4-BE49-F238E27FC236}">
                <a16:creationId xmlns:a16="http://schemas.microsoft.com/office/drawing/2014/main" id="{489F5A74-C9CF-44E7-97DD-AE49F003F28B}"/>
              </a:ext>
            </a:extLst>
          </p:cNvPr>
          <p:cNvSpPr txBox="1"/>
          <p:nvPr/>
        </p:nvSpPr>
        <p:spPr>
          <a:xfrm>
            <a:off x="230778" y="3642772"/>
            <a:ext cx="11029238"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Bu sorunlarla mücadele etmek için hem devletler bazında hem de uluslararası birçok</a:t>
            </a:r>
            <a:br>
              <a:rPr lang="tr-TR" sz="2400" dirty="0"/>
            </a:br>
            <a:r>
              <a:rPr lang="tr-TR" sz="2400" dirty="0"/>
              <a:t>sivil toplum kuruluşu ve örgüt kurulmuştur. </a:t>
            </a:r>
          </a:p>
        </p:txBody>
      </p:sp>
      <p:sp>
        <p:nvSpPr>
          <p:cNvPr id="12" name="Metin kutusu 11">
            <a:extLst>
              <a:ext uri="{FF2B5EF4-FFF2-40B4-BE49-F238E27FC236}">
                <a16:creationId xmlns:a16="http://schemas.microsoft.com/office/drawing/2014/main" id="{DB4A3F00-C0B8-400B-BA4F-1A4CD61DD706}"/>
              </a:ext>
            </a:extLst>
          </p:cNvPr>
          <p:cNvSpPr txBox="1"/>
          <p:nvPr/>
        </p:nvSpPr>
        <p:spPr>
          <a:xfrm>
            <a:off x="230778" y="4495293"/>
            <a:ext cx="11848308" cy="2308324"/>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Biz de birey olarak ‘’Ben neyi değiştirebilirim ki?’’ demeden üzerimize düşen sorumlulukları</a:t>
            </a:r>
            <a:br>
              <a:rPr lang="tr-TR" sz="2400" dirty="0"/>
            </a:br>
            <a:r>
              <a:rPr lang="tr-TR" sz="2400" dirty="0"/>
              <a:t>yerine getirmeliyiz. Çünkü aslında her birey bilinçli olur ve üzerine düşen sorumlulukları</a:t>
            </a:r>
            <a:br>
              <a:rPr lang="tr-TR" sz="2400" dirty="0"/>
            </a:br>
            <a:r>
              <a:rPr lang="tr-TR" sz="2400" dirty="0"/>
              <a:t>yerine getirirse gelecek zamanlara daha yaşanabilir bir dünya bırakabiliriz. Aksi takdirde</a:t>
            </a:r>
            <a:br>
              <a:rPr lang="tr-TR" sz="2400" dirty="0"/>
            </a:br>
            <a:r>
              <a:rPr lang="tr-TR" sz="2400" dirty="0"/>
              <a:t>torunlarımız yaşanması zor bir dünyada yaşamaya çalışmak zorunda kaldıkları için bizleri</a:t>
            </a:r>
            <a:br>
              <a:rPr lang="tr-TR" sz="2400" dirty="0"/>
            </a:br>
            <a:r>
              <a:rPr lang="tr-TR" sz="2400" dirty="0"/>
              <a:t>iyi anmayacaklar. Hatta bazı kötü durumların gelmesi için çok zaman geçmesine gerek yok,</a:t>
            </a:r>
            <a:br>
              <a:rPr lang="tr-TR" sz="2400" dirty="0"/>
            </a:br>
            <a:r>
              <a:rPr lang="tr-TR" sz="2400" dirty="0"/>
              <a:t>bazı sorunları şimdiden yaşamaya başlamış bulunmaktayız.</a:t>
            </a:r>
          </a:p>
        </p:txBody>
      </p:sp>
    </p:spTree>
    <p:extLst>
      <p:ext uri="{BB962C8B-B14F-4D97-AF65-F5344CB8AC3E}">
        <p14:creationId xmlns:p14="http://schemas.microsoft.com/office/powerpoint/2010/main" val="11221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7217" y="91304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7216" y="1618819"/>
            <a:ext cx="11701499" cy="1200329"/>
          </a:xfrm>
          <a:prstGeom prst="rect">
            <a:avLst/>
          </a:prstGeom>
          <a:noFill/>
        </p:spPr>
        <p:txBody>
          <a:bodyPr wrap="square">
            <a:spAutoFit/>
          </a:bodyPr>
          <a:lstStyle/>
          <a:p>
            <a:r>
              <a:rPr lang="tr-TR" sz="2400" b="1" dirty="0">
                <a:solidFill>
                  <a:srgbClr val="FF0000"/>
                </a:solidFill>
              </a:rPr>
              <a:t>Küresel İklim Değişimi: </a:t>
            </a:r>
            <a:r>
              <a:rPr lang="tr-TR" sz="2400" dirty="0"/>
              <a:t>İnsani fosil yakıtların tüketimi, endüstri ve tarım gibi faaliyetlerinin sonucu olarak atmosferdeki miktarı ve yoğunluğu artan sera gazlarının </a:t>
            </a:r>
            <a:br>
              <a:rPr lang="tr-TR" sz="2400" dirty="0"/>
            </a:br>
            <a:r>
              <a:rPr lang="tr-TR" sz="2400" dirty="0"/>
              <a:t>neden olduğu küresel ısınmaya bağlı ortaya çıkan istikrarlı iklimin farklılaşmasıdır.</a:t>
            </a:r>
          </a:p>
        </p:txBody>
      </p:sp>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12" name="Metin kutusu 11">
            <a:extLst>
              <a:ext uri="{FF2B5EF4-FFF2-40B4-BE49-F238E27FC236}">
                <a16:creationId xmlns:a16="http://schemas.microsoft.com/office/drawing/2014/main" id="{2E24897D-B101-4DF9-83CD-C419145DF480}"/>
              </a:ext>
            </a:extLst>
          </p:cNvPr>
          <p:cNvSpPr txBox="1"/>
          <p:nvPr/>
        </p:nvSpPr>
        <p:spPr>
          <a:xfrm>
            <a:off x="237215" y="3001699"/>
            <a:ext cx="11701499" cy="830997"/>
          </a:xfrm>
          <a:prstGeom prst="rect">
            <a:avLst/>
          </a:prstGeom>
          <a:noFill/>
        </p:spPr>
        <p:txBody>
          <a:bodyPr wrap="square">
            <a:spAutoFit/>
          </a:bodyPr>
          <a:lstStyle/>
          <a:p>
            <a:r>
              <a:rPr lang="tr-TR" sz="2400" b="1" dirty="0">
                <a:solidFill>
                  <a:srgbClr val="FF0000"/>
                </a:solidFill>
              </a:rPr>
              <a:t>Terör: </a:t>
            </a:r>
            <a:r>
              <a:rPr lang="tr-TR" sz="2400" dirty="0"/>
              <a:t>Genellikle siyasal bir dava uğruna girişilen, toplumu korkutmaya, yıldırmaya yönelik her türlü eylem.</a:t>
            </a:r>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pic>
        <p:nvPicPr>
          <p:cNvPr id="3" name="Resim 2">
            <a:extLst>
              <a:ext uri="{FF2B5EF4-FFF2-40B4-BE49-F238E27FC236}">
                <a16:creationId xmlns:a16="http://schemas.microsoft.com/office/drawing/2014/main" id="{444AB7B7-8F82-48B3-9CDC-369AE9E35186}"/>
              </a:ext>
            </a:extLst>
          </p:cNvPr>
          <p:cNvPicPr>
            <a:picLocks noChangeAspect="1"/>
          </p:cNvPicPr>
          <p:nvPr/>
        </p:nvPicPr>
        <p:blipFill>
          <a:blip r:embed="rId2"/>
          <a:stretch>
            <a:fillRect/>
          </a:stretch>
        </p:blipFill>
        <p:spPr>
          <a:xfrm>
            <a:off x="297500" y="1048337"/>
            <a:ext cx="3174217" cy="2380663"/>
          </a:xfrm>
          <a:prstGeom prst="rect">
            <a:avLst/>
          </a:prstGeom>
        </p:spPr>
      </p:pic>
      <p:sp>
        <p:nvSpPr>
          <p:cNvPr id="4" name="Konuşma Balonu: Dikdörtgen 3">
            <a:extLst>
              <a:ext uri="{FF2B5EF4-FFF2-40B4-BE49-F238E27FC236}">
                <a16:creationId xmlns:a16="http://schemas.microsoft.com/office/drawing/2014/main" id="{15DB4923-45FF-48F2-B74B-34ECAFCE35FA}"/>
              </a:ext>
            </a:extLst>
          </p:cNvPr>
          <p:cNvSpPr/>
          <p:nvPr/>
        </p:nvSpPr>
        <p:spPr>
          <a:xfrm>
            <a:off x="3754192" y="1048337"/>
            <a:ext cx="8229600" cy="3742604"/>
          </a:xfrm>
          <a:prstGeom prst="wedgeRectCallout">
            <a:avLst>
              <a:gd name="adj1" fmla="val -63737"/>
              <a:gd name="adj2" fmla="val -163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i="0" u="none" strike="noStrike" baseline="0" dirty="0">
                <a:solidFill>
                  <a:schemeClr val="tx1"/>
                </a:solidFill>
              </a:rPr>
              <a:t>Biz soldan sağa Murat, Mert, Nehir ve Beyza. 7. sınıf öğrencisiyiz. Bizler dünyamızın geleceği için dolayısıyla da kendi geleceğimiz için endişe duyuyoruz. Dünyamızı tehdit eden sorunlardan bazıları; küresel iklim değişimi, doğal afetler, açlık, terör ve göç. Yaptığımız araştırmalarda bu sorunların birbirleriyle ilişkili olduklarını tespit ettik. Örneğin terör, göçün sebeplerinden biri. Öğrendiklerimizi, bu sorunların çözümüne yönelik bilimsel çalışmaları ve kendi fikirlerimizi yazılı hâle getirdik ve sizinle</a:t>
            </a:r>
          </a:p>
          <a:p>
            <a:pPr algn="ctr"/>
            <a:r>
              <a:rPr lang="tr-TR" sz="2400" b="0" i="0" u="none" strike="noStrike" baseline="0" dirty="0">
                <a:solidFill>
                  <a:schemeClr val="tx1"/>
                </a:solidFill>
              </a:rPr>
              <a:t>paylaşacağız.</a:t>
            </a:r>
            <a:endParaRPr lang="tr-TR" sz="2400" dirty="0">
              <a:solidFill>
                <a:schemeClr val="tx1"/>
              </a:solidFill>
            </a:endParaRPr>
          </a:p>
        </p:txBody>
      </p:sp>
    </p:spTree>
    <p:extLst>
      <p:ext uri="{BB962C8B-B14F-4D97-AF65-F5344CB8AC3E}">
        <p14:creationId xmlns:p14="http://schemas.microsoft.com/office/powerpoint/2010/main" val="340515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4" name="Metin kutusu 3">
            <a:extLst>
              <a:ext uri="{FF2B5EF4-FFF2-40B4-BE49-F238E27FC236}">
                <a16:creationId xmlns:a16="http://schemas.microsoft.com/office/drawing/2014/main" id="{46B4FDA2-8243-4CE6-89C5-3EC588D57FE6}"/>
              </a:ext>
            </a:extLst>
          </p:cNvPr>
          <p:cNvSpPr txBox="1"/>
          <p:nvPr/>
        </p:nvSpPr>
        <p:spPr>
          <a:xfrm>
            <a:off x="260260" y="1270285"/>
            <a:ext cx="11671479" cy="5262979"/>
          </a:xfrm>
          <a:prstGeom prst="rect">
            <a:avLst/>
          </a:prstGeom>
          <a:noFill/>
        </p:spPr>
        <p:txBody>
          <a:bodyPr wrap="square">
            <a:spAutoFit/>
          </a:bodyPr>
          <a:lstStyle/>
          <a:p>
            <a:pPr algn="ctr"/>
            <a:r>
              <a:rPr lang="tr-TR" sz="2400" b="0" i="0" u="none" strike="noStrike" baseline="0" dirty="0"/>
              <a:t>Doğal afet, büyük oranda insanların kontrolü dışında gerçekleşen, mal ve can kaybına neden olabilen tehlikeli ve genellikle büyük çaplı olaydır. Doğal afet denildiğinde aklımıza deprem, sel, heyelan, çığ, </a:t>
            </a:r>
            <a:r>
              <a:rPr lang="tr-TR" sz="2400" b="0" i="0" u="none" strike="noStrike" baseline="0" dirty="0" err="1"/>
              <a:t>tsunami</a:t>
            </a:r>
            <a:r>
              <a:rPr lang="tr-TR" sz="2400" b="0" i="0" u="none" strike="noStrike" baseline="0" dirty="0"/>
              <a:t> gibi felaketler gelmektedir. Doğal afetler insanların kontrolü dışında gerçekleşse de bu konuda can ve mal güvenliğini ön planda tutan bir anlayışla insanın doğa ile barış içinde yaşama esasına dayalı çözümler üretilebilir. Bugün yaşadığımız pek çok felaketin arkasında hesapsızca kesilen ağaçlar, kirletilen çevre, doldurulan denizler, akışı değiştirilen sular vb. yer almaktadır. Bu nedenle afetler karşısında can ve mal güvenliğimizi sağlamak üzere iki temel çözüm üzerinde durulabilir. Birincisi, deprem gibi öngörülemez olan doğal afetler için bile öncesinde alınabilecek önlemler olduğudur. İkincisi, kısa süre</a:t>
            </a:r>
          </a:p>
          <a:p>
            <a:pPr algn="ctr"/>
            <a:r>
              <a:rPr lang="tr-TR" sz="2400" b="0" i="0" u="none" strike="noStrike" baseline="0" dirty="0"/>
              <a:t>önce olsa da haberdar olunabilen, örneğin meteoroloji raporlarıyla tespit edilebilecek olan afetler için hızlıca alınması gereken önlemler bulunduğudur. Her bir doğal afetin oluşma sebebi, önlenmesi farklılık gösterse bile afet oluştuktan sonra can ve mal kaybının en aza indirgenmesi için toplumsal hatta küresel olarak hareket etmek zorunludur. Biz bu bölümde dünyanın birçok yerinde etkili olan birkaç küresel sorun seçtik.</a:t>
            </a:r>
            <a:endParaRPr lang="tr-TR" sz="3200" dirty="0"/>
          </a:p>
        </p:txBody>
      </p:sp>
    </p:spTree>
    <p:extLst>
      <p:ext uri="{BB962C8B-B14F-4D97-AF65-F5344CB8AC3E}">
        <p14:creationId xmlns:p14="http://schemas.microsoft.com/office/powerpoint/2010/main" val="15336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4" name="Dikdörtgen: Köşeleri Yuvarlatılmış 3">
            <a:extLst>
              <a:ext uri="{FF2B5EF4-FFF2-40B4-BE49-F238E27FC236}">
                <a16:creationId xmlns:a16="http://schemas.microsoft.com/office/drawing/2014/main" id="{F37FCB33-C73A-4855-ACD1-7BDCAC9D38E4}"/>
              </a:ext>
            </a:extLst>
          </p:cNvPr>
          <p:cNvSpPr/>
          <p:nvPr/>
        </p:nvSpPr>
        <p:spPr>
          <a:xfrm>
            <a:off x="294067" y="1558344"/>
            <a:ext cx="11603865" cy="5138670"/>
          </a:xfrm>
          <a:prstGeom prst="roundRect">
            <a:avLst>
              <a:gd name="adj" fmla="val 14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DE6DCEA-41B4-427F-A363-484D4B408FFB}"/>
              </a:ext>
            </a:extLst>
          </p:cNvPr>
          <p:cNvPicPr>
            <a:picLocks noChangeAspect="1"/>
          </p:cNvPicPr>
          <p:nvPr/>
        </p:nvPicPr>
        <p:blipFill>
          <a:blip r:embed="rId2"/>
          <a:stretch>
            <a:fillRect/>
          </a:stretch>
        </p:blipFill>
        <p:spPr>
          <a:xfrm>
            <a:off x="4645849" y="784093"/>
            <a:ext cx="2900300" cy="1619334"/>
          </a:xfrm>
          <a:prstGeom prst="rect">
            <a:avLst/>
          </a:prstGeom>
        </p:spPr>
      </p:pic>
      <p:sp>
        <p:nvSpPr>
          <p:cNvPr id="5" name="Metin kutusu 4">
            <a:extLst>
              <a:ext uri="{FF2B5EF4-FFF2-40B4-BE49-F238E27FC236}">
                <a16:creationId xmlns:a16="http://schemas.microsoft.com/office/drawing/2014/main" id="{EEAB5254-5884-4B8F-B1C8-6BD1AC430AD3}"/>
              </a:ext>
            </a:extLst>
          </p:cNvPr>
          <p:cNvSpPr txBox="1"/>
          <p:nvPr/>
        </p:nvSpPr>
        <p:spPr>
          <a:xfrm>
            <a:off x="554099" y="2809112"/>
            <a:ext cx="11509882" cy="3785652"/>
          </a:xfrm>
          <a:prstGeom prst="rect">
            <a:avLst/>
          </a:prstGeom>
          <a:noFill/>
        </p:spPr>
        <p:txBody>
          <a:bodyPr wrap="none" rtlCol="0">
            <a:spAutoFit/>
          </a:bodyPr>
          <a:lstStyle/>
          <a:p>
            <a:pPr algn="l"/>
            <a:r>
              <a:rPr lang="tr-TR" sz="2400" b="0" i="0" u="none" strike="noStrike" baseline="0" dirty="0"/>
              <a:t>Yeryüzünü belirli bir süre için tamamen veya kısmen su altında bırakan su akıntılarına sel </a:t>
            </a:r>
            <a:br>
              <a:rPr lang="tr-TR" sz="2400" b="0" i="0" u="none" strike="noStrike" baseline="0" dirty="0"/>
            </a:br>
            <a:r>
              <a:rPr lang="tr-TR" sz="2400" b="0" i="0" u="none" strike="noStrike" baseline="0" dirty="0"/>
              <a:t>denir. Akarsu yataklarında ya da göl alanlarında kapasitenin üzerinde su birikmesine ise </a:t>
            </a:r>
            <a:br>
              <a:rPr lang="tr-TR" sz="2400" b="0" i="0" u="none" strike="noStrike" baseline="0" dirty="0"/>
            </a:br>
            <a:r>
              <a:rPr lang="tr-TR" sz="2400" b="0" i="0" u="none" strike="noStrike" baseline="0" dirty="0"/>
              <a:t>su taşkını denir. Toprak tabakaların geçirimsiz olması, bitki örtüsünün olmaması ya da cılız </a:t>
            </a:r>
            <a:br>
              <a:rPr lang="tr-TR" sz="2400" b="0" i="0" u="none" strike="noStrike" baseline="0" dirty="0"/>
            </a:br>
            <a:r>
              <a:rPr lang="tr-TR" sz="2400" b="0" i="0" u="none" strike="noStrike" baseline="0" dirty="0"/>
              <a:t>olması, akarsuyun akacağı doğrultudaki dere yataklarının tıkalı olması seli oluşturan başlıca </a:t>
            </a:r>
            <a:br>
              <a:rPr lang="tr-TR" sz="2400" b="0" i="0" u="none" strike="noStrike" baseline="0" dirty="0"/>
            </a:br>
            <a:r>
              <a:rPr lang="tr-TR" sz="2400" b="0" i="0" u="none" strike="noStrike" baseline="0" dirty="0"/>
              <a:t>etmenlerdir. Yeryüzünde depremden sonra en fazla can ve mal kaybına neden olan afet, </a:t>
            </a:r>
            <a:br>
              <a:rPr lang="tr-TR" sz="2400" b="0" i="0" u="none" strike="noStrike" baseline="0" dirty="0"/>
            </a:br>
            <a:r>
              <a:rPr lang="tr-TR" sz="2400" b="0" i="0" u="none" strike="noStrike" baseline="0" dirty="0"/>
              <a:t>sel ve su taşkınlarıdır. Tarım alanlarının gereksiz materyallerle kaplanması, kanalizasyon </a:t>
            </a:r>
            <a:br>
              <a:rPr lang="tr-TR" sz="2400" b="0" i="0" u="none" strike="noStrike" baseline="0" dirty="0"/>
            </a:br>
            <a:r>
              <a:rPr lang="tr-TR" sz="2400" b="0" i="0" u="none" strike="noStrike" baseline="0" dirty="0"/>
              <a:t>sularıyla içme sularının karışması sonucunda salgın hastalıkların baş göstermesi selin </a:t>
            </a:r>
            <a:br>
              <a:rPr lang="tr-TR" sz="2400" b="0" i="0" u="none" strike="noStrike" baseline="0" dirty="0"/>
            </a:br>
            <a:r>
              <a:rPr lang="tr-TR" sz="2400" b="0" i="0" u="none" strike="noStrike" baseline="0" dirty="0"/>
              <a:t>başlıca etkileridir. Sel ve taşkınlarda meydana gelecek can ve mal kaybını azaltmak için </a:t>
            </a:r>
            <a:br>
              <a:rPr lang="tr-TR" sz="2400" b="0" i="0" u="none" strike="noStrike" baseline="0" dirty="0"/>
            </a:br>
            <a:r>
              <a:rPr lang="tr-TR" sz="2400" b="0" i="0" u="none" strike="noStrike" baseline="0" dirty="0"/>
              <a:t>bazı önlemler alınabilir. Erken uyarı sistemlerinin oluşturulması, dere yataklarına yerleşim </a:t>
            </a:r>
            <a:br>
              <a:rPr lang="tr-TR" sz="2400" b="0" i="0" u="none" strike="noStrike" baseline="0" dirty="0"/>
            </a:br>
            <a:r>
              <a:rPr lang="tr-TR" sz="2400" b="0" i="0" u="none" strike="noStrike" baseline="0" dirty="0"/>
              <a:t>yeri kurulmaması, dere önlerinin tıkanmasına neden olabilecek atıkların temizlenmesi </a:t>
            </a:r>
            <a:endParaRPr lang="tr-TR" sz="2400" dirty="0"/>
          </a:p>
        </p:txBody>
      </p:sp>
      <p:sp>
        <p:nvSpPr>
          <p:cNvPr id="10" name="Metin kutusu 9">
            <a:extLst>
              <a:ext uri="{FF2B5EF4-FFF2-40B4-BE49-F238E27FC236}">
                <a16:creationId xmlns:a16="http://schemas.microsoft.com/office/drawing/2014/main" id="{4387CB3B-E625-4699-A8D6-98F8B367C407}"/>
              </a:ext>
            </a:extLst>
          </p:cNvPr>
          <p:cNvSpPr txBox="1"/>
          <p:nvPr/>
        </p:nvSpPr>
        <p:spPr>
          <a:xfrm>
            <a:off x="554099" y="2398505"/>
            <a:ext cx="3925701" cy="461665"/>
          </a:xfrm>
          <a:prstGeom prst="rect">
            <a:avLst/>
          </a:prstGeom>
          <a:noFill/>
        </p:spPr>
        <p:txBody>
          <a:bodyPr wrap="square">
            <a:spAutoFit/>
          </a:bodyPr>
          <a:lstStyle/>
          <a:p>
            <a:pPr algn="l"/>
            <a:r>
              <a:rPr lang="tr-TR" sz="2400" b="1" i="0" u="none" strike="noStrike" baseline="0" dirty="0">
                <a:solidFill>
                  <a:srgbClr val="FF0000"/>
                </a:solidFill>
              </a:rPr>
              <a:t>Sel</a:t>
            </a:r>
          </a:p>
        </p:txBody>
      </p:sp>
    </p:spTree>
    <p:extLst>
      <p:ext uri="{BB962C8B-B14F-4D97-AF65-F5344CB8AC3E}">
        <p14:creationId xmlns:p14="http://schemas.microsoft.com/office/powerpoint/2010/main" val="92208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3" name="Dikdörtgen: Köşeleri Yuvarlatılmış 2">
            <a:extLst>
              <a:ext uri="{FF2B5EF4-FFF2-40B4-BE49-F238E27FC236}">
                <a16:creationId xmlns:a16="http://schemas.microsoft.com/office/drawing/2014/main" id="{60C528B1-D4D6-476E-BB23-C1A0D40975C0}"/>
              </a:ext>
            </a:extLst>
          </p:cNvPr>
          <p:cNvSpPr/>
          <p:nvPr/>
        </p:nvSpPr>
        <p:spPr>
          <a:xfrm>
            <a:off x="294067" y="1558344"/>
            <a:ext cx="11603865" cy="5138670"/>
          </a:xfrm>
          <a:prstGeom prst="roundRect">
            <a:avLst>
              <a:gd name="adj" fmla="val 14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7186EBE8-D17D-4003-9036-2EBA2FC51756}"/>
              </a:ext>
            </a:extLst>
          </p:cNvPr>
          <p:cNvPicPr>
            <a:picLocks noChangeAspect="1"/>
          </p:cNvPicPr>
          <p:nvPr/>
        </p:nvPicPr>
        <p:blipFill>
          <a:blip r:embed="rId2"/>
          <a:stretch>
            <a:fillRect/>
          </a:stretch>
        </p:blipFill>
        <p:spPr>
          <a:xfrm>
            <a:off x="4645849" y="784093"/>
            <a:ext cx="2900300" cy="1619334"/>
          </a:xfrm>
          <a:prstGeom prst="rect">
            <a:avLst/>
          </a:prstGeom>
        </p:spPr>
      </p:pic>
      <p:sp>
        <p:nvSpPr>
          <p:cNvPr id="5" name="Metin kutusu 4">
            <a:extLst>
              <a:ext uri="{FF2B5EF4-FFF2-40B4-BE49-F238E27FC236}">
                <a16:creationId xmlns:a16="http://schemas.microsoft.com/office/drawing/2014/main" id="{C7CD7C97-95D3-47BB-A558-C3733232B56F}"/>
              </a:ext>
            </a:extLst>
          </p:cNvPr>
          <p:cNvSpPr txBox="1"/>
          <p:nvPr/>
        </p:nvSpPr>
        <p:spPr>
          <a:xfrm>
            <a:off x="554099" y="2849591"/>
            <a:ext cx="10916578" cy="1569660"/>
          </a:xfrm>
          <a:prstGeom prst="rect">
            <a:avLst/>
          </a:prstGeom>
          <a:noFill/>
        </p:spPr>
        <p:txBody>
          <a:bodyPr wrap="none" rtlCol="0">
            <a:spAutoFit/>
          </a:bodyPr>
          <a:lstStyle/>
          <a:p>
            <a:pPr algn="l"/>
            <a:r>
              <a:rPr lang="tr-TR" sz="2400" b="0" i="0" u="none" strike="noStrike" baseline="0" dirty="0"/>
              <a:t>bitki örtüsünün korunması ve ağaçlandırma çalışmaları da seli önleyen tedbirlerdendir.</a:t>
            </a:r>
          </a:p>
          <a:p>
            <a:pPr algn="l"/>
            <a:r>
              <a:rPr lang="tr-TR" sz="2400" b="0" i="0" u="none" strike="noStrike" baseline="0" dirty="0"/>
              <a:t>Yamaçlarda teraslar yapılması, suyun akış hızını azalttığı için can ve mal kayıplarını da </a:t>
            </a:r>
            <a:br>
              <a:rPr lang="tr-TR" sz="2400" b="0" i="0" u="none" strike="noStrike" baseline="0" dirty="0"/>
            </a:br>
            <a:r>
              <a:rPr lang="tr-TR" sz="2400" b="0" i="0" u="none" strike="noStrike" baseline="0" dirty="0"/>
              <a:t>azaltır. Sel ve su taşkını sırasında suların kanallarla daha önce oluşturulmuş gölet </a:t>
            </a:r>
            <a:br>
              <a:rPr lang="tr-TR" sz="2400" b="0" i="0" u="none" strike="noStrike" baseline="0" dirty="0"/>
            </a:br>
            <a:r>
              <a:rPr lang="tr-TR" sz="2400" b="0" i="0" u="none" strike="noStrike" baseline="0" dirty="0"/>
              <a:t>çanaklarına yönlendirilmesi de sel ve taşkının zararlarını azaltacak önlemlerdendir.</a:t>
            </a:r>
            <a:endParaRPr lang="tr-TR" sz="2400" dirty="0"/>
          </a:p>
        </p:txBody>
      </p:sp>
      <p:sp>
        <p:nvSpPr>
          <p:cNvPr id="6" name="Metin kutusu 5">
            <a:extLst>
              <a:ext uri="{FF2B5EF4-FFF2-40B4-BE49-F238E27FC236}">
                <a16:creationId xmlns:a16="http://schemas.microsoft.com/office/drawing/2014/main" id="{F85EEC8D-AC52-40EE-9AEE-FA227E1BB73A}"/>
              </a:ext>
            </a:extLst>
          </p:cNvPr>
          <p:cNvSpPr txBox="1"/>
          <p:nvPr/>
        </p:nvSpPr>
        <p:spPr>
          <a:xfrm>
            <a:off x="554099" y="2454943"/>
            <a:ext cx="3925701" cy="461665"/>
          </a:xfrm>
          <a:prstGeom prst="rect">
            <a:avLst/>
          </a:prstGeom>
          <a:noFill/>
        </p:spPr>
        <p:txBody>
          <a:bodyPr wrap="square">
            <a:spAutoFit/>
          </a:bodyPr>
          <a:lstStyle/>
          <a:p>
            <a:pPr algn="l"/>
            <a:r>
              <a:rPr lang="tr-TR" sz="2400" b="1" i="0" u="none" strike="noStrike" baseline="0" dirty="0">
                <a:solidFill>
                  <a:srgbClr val="FF0000"/>
                </a:solidFill>
              </a:rPr>
              <a:t>Sel</a:t>
            </a:r>
          </a:p>
        </p:txBody>
      </p:sp>
    </p:spTree>
    <p:extLst>
      <p:ext uri="{BB962C8B-B14F-4D97-AF65-F5344CB8AC3E}">
        <p14:creationId xmlns:p14="http://schemas.microsoft.com/office/powerpoint/2010/main" val="37307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3" name="Dikdörtgen: Köşeleri Yuvarlatılmış 2">
            <a:extLst>
              <a:ext uri="{FF2B5EF4-FFF2-40B4-BE49-F238E27FC236}">
                <a16:creationId xmlns:a16="http://schemas.microsoft.com/office/drawing/2014/main" id="{60C528B1-D4D6-476E-BB23-C1A0D40975C0}"/>
              </a:ext>
            </a:extLst>
          </p:cNvPr>
          <p:cNvSpPr/>
          <p:nvPr/>
        </p:nvSpPr>
        <p:spPr>
          <a:xfrm>
            <a:off x="294067" y="1558344"/>
            <a:ext cx="11603865" cy="5138670"/>
          </a:xfrm>
          <a:prstGeom prst="roundRect">
            <a:avLst>
              <a:gd name="adj" fmla="val 14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a:extLst>
              <a:ext uri="{FF2B5EF4-FFF2-40B4-BE49-F238E27FC236}">
                <a16:creationId xmlns:a16="http://schemas.microsoft.com/office/drawing/2014/main" id="{D535B45A-D0B4-4D49-997C-90ED4BC3E886}"/>
              </a:ext>
            </a:extLst>
          </p:cNvPr>
          <p:cNvPicPr>
            <a:picLocks noChangeAspect="1"/>
          </p:cNvPicPr>
          <p:nvPr/>
        </p:nvPicPr>
        <p:blipFill>
          <a:blip r:embed="rId2"/>
          <a:stretch>
            <a:fillRect/>
          </a:stretch>
        </p:blipFill>
        <p:spPr>
          <a:xfrm>
            <a:off x="4625124" y="694862"/>
            <a:ext cx="2941750" cy="1726964"/>
          </a:xfrm>
          <a:prstGeom prst="rect">
            <a:avLst/>
          </a:prstGeom>
        </p:spPr>
      </p:pic>
      <p:sp>
        <p:nvSpPr>
          <p:cNvPr id="10" name="Metin kutusu 9">
            <a:extLst>
              <a:ext uri="{FF2B5EF4-FFF2-40B4-BE49-F238E27FC236}">
                <a16:creationId xmlns:a16="http://schemas.microsoft.com/office/drawing/2014/main" id="{1FC82771-7C88-475C-890E-46BBF180A8EF}"/>
              </a:ext>
            </a:extLst>
          </p:cNvPr>
          <p:cNvSpPr txBox="1"/>
          <p:nvPr/>
        </p:nvSpPr>
        <p:spPr>
          <a:xfrm>
            <a:off x="526956" y="2473343"/>
            <a:ext cx="4373989" cy="461665"/>
          </a:xfrm>
          <a:prstGeom prst="rect">
            <a:avLst/>
          </a:prstGeom>
          <a:noFill/>
        </p:spPr>
        <p:txBody>
          <a:bodyPr wrap="square">
            <a:spAutoFit/>
          </a:bodyPr>
          <a:lstStyle/>
          <a:p>
            <a:r>
              <a:rPr lang="tr-TR" sz="2400" b="1" i="0" u="none" strike="noStrike" baseline="0" dirty="0">
                <a:solidFill>
                  <a:srgbClr val="FF0000"/>
                </a:solidFill>
              </a:rPr>
              <a:t>Küresel İklim Değişikliği</a:t>
            </a:r>
            <a:endParaRPr lang="tr-TR" sz="2400" dirty="0">
              <a:solidFill>
                <a:srgbClr val="FF0000"/>
              </a:solidFill>
            </a:endParaRPr>
          </a:p>
        </p:txBody>
      </p:sp>
      <p:sp>
        <p:nvSpPr>
          <p:cNvPr id="12" name="Metin kutusu 11">
            <a:extLst>
              <a:ext uri="{FF2B5EF4-FFF2-40B4-BE49-F238E27FC236}">
                <a16:creationId xmlns:a16="http://schemas.microsoft.com/office/drawing/2014/main" id="{A8D38C5E-520F-40CB-BF6D-FE6605090823}"/>
              </a:ext>
            </a:extLst>
          </p:cNvPr>
          <p:cNvSpPr txBox="1"/>
          <p:nvPr/>
        </p:nvSpPr>
        <p:spPr>
          <a:xfrm>
            <a:off x="526956" y="2851295"/>
            <a:ext cx="11370976" cy="3785652"/>
          </a:xfrm>
          <a:prstGeom prst="rect">
            <a:avLst/>
          </a:prstGeom>
          <a:noFill/>
        </p:spPr>
        <p:txBody>
          <a:bodyPr wrap="square">
            <a:spAutoFit/>
          </a:bodyPr>
          <a:lstStyle/>
          <a:p>
            <a:pPr algn="l"/>
            <a:r>
              <a:rPr lang="tr-TR" sz="2400" b="0" i="0" u="none" strike="noStrike" baseline="0" dirty="0"/>
              <a:t>Sera gibi çalışan atmosfer, sera gazı olarak da nitelendirilen karbondioksit, metan, su buharı, ozon, azot oksit vb. gazlar sayesinde yeryüzünden yansıyan güneş ışınlarının bir kısmını tekrar yeryüzüne gönderir. Bir battaniye işlevi gören sera gazları sayesinde yeryüzündeki ortalama sıcaklık, insanların, hayvanların ve bitkilerin hayatını sürdürmesine</a:t>
            </a:r>
          </a:p>
          <a:p>
            <a:pPr algn="l"/>
            <a:r>
              <a:rPr lang="tr-TR" sz="2400" b="0" i="0" u="none" strike="noStrike" baseline="0" dirty="0"/>
              <a:t>uygun ısı düzeyini, 15 dereceyi yakalar. Sera gazları olmasaydı yeryüzünün ortalama sıcaklığı -18°C civarında olurdu. Bu da yaşamaya pek elverişli bir ısı olmasa gerek. Kuraklık, seller, şiddetli kasırgalar gibi hava olaylarının sıklığı ve etkisinde artış, okyanus ve deniz suyu seviyelerinde yükselme, okyanusların asit oranlarında artış ve buzulların erimesi</a:t>
            </a:r>
          </a:p>
          <a:p>
            <a:pPr algn="l"/>
            <a:r>
              <a:rPr lang="tr-TR" sz="2400" b="0" i="0" u="none" strike="noStrike" baseline="0" dirty="0"/>
              <a:t>sonucunda bitkiler, hayvanlar ve insanlar ciddi risk altında kalır. Bilim dünyası, iklim değişikliğinin yıkıcı etkilerini azaltmak için ortalama sıcaklıklardaki artışın 2°C ile</a:t>
            </a:r>
            <a:endParaRPr lang="tr-TR" sz="1800" b="0" i="0" u="none" strike="noStrike" baseline="0" dirty="0"/>
          </a:p>
        </p:txBody>
      </p:sp>
    </p:spTree>
    <p:extLst>
      <p:ext uri="{BB962C8B-B14F-4D97-AF65-F5344CB8AC3E}">
        <p14:creationId xmlns:p14="http://schemas.microsoft.com/office/powerpoint/2010/main" val="3837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DD83BD68-69D5-4AF1-95FE-629FE188D7B8}"/>
              </a:ext>
            </a:extLst>
          </p:cNvPr>
          <p:cNvSpPr/>
          <p:nvPr/>
        </p:nvSpPr>
        <p:spPr>
          <a:xfrm>
            <a:off x="0" y="0"/>
            <a:ext cx="12192000" cy="624625"/>
          </a:xfrm>
          <a:prstGeom prst="rect">
            <a:avLst/>
          </a:prstGeom>
          <a:gradFill flip="none" rotWithShape="1">
            <a:gsLst>
              <a:gs pos="0">
                <a:srgbClr val="FFE285">
                  <a:shade val="30000"/>
                  <a:satMod val="115000"/>
                </a:srgbClr>
              </a:gs>
              <a:gs pos="50000">
                <a:srgbClr val="FFE285">
                  <a:shade val="67500"/>
                  <a:satMod val="115000"/>
                </a:srgbClr>
              </a:gs>
              <a:gs pos="100000">
                <a:srgbClr val="FFE28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DÜNYAYI BİZ KURTARACAĞIZ</a:t>
            </a:r>
          </a:p>
        </p:txBody>
      </p:sp>
      <p:sp>
        <p:nvSpPr>
          <p:cNvPr id="3" name="Dikdörtgen: Köşeleri Yuvarlatılmış 2">
            <a:extLst>
              <a:ext uri="{FF2B5EF4-FFF2-40B4-BE49-F238E27FC236}">
                <a16:creationId xmlns:a16="http://schemas.microsoft.com/office/drawing/2014/main" id="{60C528B1-D4D6-476E-BB23-C1A0D40975C0}"/>
              </a:ext>
            </a:extLst>
          </p:cNvPr>
          <p:cNvSpPr/>
          <p:nvPr/>
        </p:nvSpPr>
        <p:spPr>
          <a:xfrm>
            <a:off x="294067" y="1558344"/>
            <a:ext cx="11603865" cy="5138670"/>
          </a:xfrm>
          <a:prstGeom prst="roundRect">
            <a:avLst>
              <a:gd name="adj" fmla="val 14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a:extLst>
              <a:ext uri="{FF2B5EF4-FFF2-40B4-BE49-F238E27FC236}">
                <a16:creationId xmlns:a16="http://schemas.microsoft.com/office/drawing/2014/main" id="{D535B45A-D0B4-4D49-997C-90ED4BC3E886}"/>
              </a:ext>
            </a:extLst>
          </p:cNvPr>
          <p:cNvPicPr>
            <a:picLocks noChangeAspect="1"/>
          </p:cNvPicPr>
          <p:nvPr/>
        </p:nvPicPr>
        <p:blipFill>
          <a:blip r:embed="rId2"/>
          <a:stretch>
            <a:fillRect/>
          </a:stretch>
        </p:blipFill>
        <p:spPr>
          <a:xfrm>
            <a:off x="4625124" y="694862"/>
            <a:ext cx="2941750" cy="1726964"/>
          </a:xfrm>
          <a:prstGeom prst="rect">
            <a:avLst/>
          </a:prstGeom>
        </p:spPr>
      </p:pic>
      <p:sp>
        <p:nvSpPr>
          <p:cNvPr id="10" name="Metin kutusu 9">
            <a:extLst>
              <a:ext uri="{FF2B5EF4-FFF2-40B4-BE49-F238E27FC236}">
                <a16:creationId xmlns:a16="http://schemas.microsoft.com/office/drawing/2014/main" id="{1FC82771-7C88-475C-890E-46BBF180A8EF}"/>
              </a:ext>
            </a:extLst>
          </p:cNvPr>
          <p:cNvSpPr txBox="1"/>
          <p:nvPr/>
        </p:nvSpPr>
        <p:spPr>
          <a:xfrm>
            <a:off x="526956" y="2473343"/>
            <a:ext cx="4373989" cy="461665"/>
          </a:xfrm>
          <a:prstGeom prst="rect">
            <a:avLst/>
          </a:prstGeom>
          <a:noFill/>
        </p:spPr>
        <p:txBody>
          <a:bodyPr wrap="square">
            <a:spAutoFit/>
          </a:bodyPr>
          <a:lstStyle/>
          <a:p>
            <a:r>
              <a:rPr lang="tr-TR" sz="2400" b="1" i="0" u="none" strike="noStrike" baseline="0" dirty="0">
                <a:solidFill>
                  <a:srgbClr val="FF0000"/>
                </a:solidFill>
              </a:rPr>
              <a:t>Küresel İklim Değişikliği</a:t>
            </a:r>
            <a:endParaRPr lang="tr-TR" sz="2400" dirty="0">
              <a:solidFill>
                <a:srgbClr val="FF0000"/>
              </a:solidFill>
            </a:endParaRPr>
          </a:p>
        </p:txBody>
      </p:sp>
      <p:sp>
        <p:nvSpPr>
          <p:cNvPr id="12" name="Metin kutusu 11">
            <a:extLst>
              <a:ext uri="{FF2B5EF4-FFF2-40B4-BE49-F238E27FC236}">
                <a16:creationId xmlns:a16="http://schemas.microsoft.com/office/drawing/2014/main" id="{A8D38C5E-520F-40CB-BF6D-FE6605090823}"/>
              </a:ext>
            </a:extLst>
          </p:cNvPr>
          <p:cNvSpPr txBox="1"/>
          <p:nvPr/>
        </p:nvSpPr>
        <p:spPr>
          <a:xfrm>
            <a:off x="526956" y="2935008"/>
            <a:ext cx="11289410" cy="2677656"/>
          </a:xfrm>
          <a:prstGeom prst="rect">
            <a:avLst/>
          </a:prstGeom>
          <a:noFill/>
        </p:spPr>
        <p:txBody>
          <a:bodyPr wrap="square">
            <a:spAutoFit/>
          </a:bodyPr>
          <a:lstStyle/>
          <a:p>
            <a:pPr algn="l"/>
            <a:r>
              <a:rPr lang="tr-TR" sz="2400" b="0" i="0" u="none" strike="noStrike" baseline="0" dirty="0"/>
              <a:t>Sınırlanması gerektiğini ancak mevcut uygulamalarla bu artışın devam edeceğini öngörüyor. Karbondioksit salınımı şu andaki artış hızıyla devam ederse 2060 yılında ortalama sıcaklıklardaki artışın 4°C’yi bulacağını, bu etkilerin özellikle yoksul kesimlerce hissedileceğini belirtiyor. Gerek ekonomik gerekse çevreyle ilgili alınacak ilk önlem enerji talebini yönetmek. Karbon salınımını azaltmanın en çabuk ve masrafsız yolu enerji verimliliğine yönelik önlemleri almaktan geçiyor. Orman kaybını durdurmak ve tersine hareket ettirmek, bütün olumlu iklim enerji senaryolarının başlıca unsurlarından biridir.</a:t>
            </a:r>
          </a:p>
        </p:txBody>
      </p:sp>
    </p:spTree>
    <p:extLst>
      <p:ext uri="{BB962C8B-B14F-4D97-AF65-F5344CB8AC3E}">
        <p14:creationId xmlns:p14="http://schemas.microsoft.com/office/powerpoint/2010/main" val="4302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5953</TotalTime>
  <Words>1828</Words>
  <Application>Microsoft Office PowerPoint</Application>
  <PresentationFormat>Geniş ekran</PresentationFormat>
  <Paragraphs>98</Paragraphs>
  <Slides>23</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23</vt:i4>
      </vt:variant>
    </vt:vector>
  </HeadingPairs>
  <TitlesOfParts>
    <vt:vector size="32" baseType="lpstr">
      <vt:lpstr>Arial</vt:lpstr>
      <vt:lpstr>Arial Black</vt:lpstr>
      <vt:lpstr>Calibri</vt:lpstr>
      <vt:lpstr>Calibri Light</vt:lpstr>
      <vt:lpstr>Cambria</vt:lpstr>
      <vt:lpstr>CaslonPro-Regular</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181</cp:revision>
  <dcterms:created xsi:type="dcterms:W3CDTF">2021-09-28T19:59:59Z</dcterms:created>
  <dcterms:modified xsi:type="dcterms:W3CDTF">2022-05-04T09:33:07Z</dcterms:modified>
</cp:coreProperties>
</file>