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08" r:id="rId3"/>
    <p:sldId id="422" r:id="rId4"/>
    <p:sldId id="423" r:id="rId5"/>
    <p:sldId id="424" r:id="rId6"/>
    <p:sldId id="425" r:id="rId7"/>
    <p:sldId id="426" r:id="rId8"/>
    <p:sldId id="427" r:id="rId9"/>
    <p:sldId id="433" r:id="rId10"/>
    <p:sldId id="365" r:id="rId11"/>
    <p:sldId id="428" r:id="rId12"/>
    <p:sldId id="434" r:id="rId13"/>
    <p:sldId id="429" r:id="rId14"/>
    <p:sldId id="430" r:id="rId15"/>
    <p:sldId id="449" r:id="rId16"/>
    <p:sldId id="431" r:id="rId17"/>
    <p:sldId id="432" r:id="rId18"/>
    <p:sldId id="435" r:id="rId19"/>
    <p:sldId id="436" r:id="rId20"/>
    <p:sldId id="437" r:id="rId21"/>
    <p:sldId id="438" r:id="rId22"/>
    <p:sldId id="439" r:id="rId23"/>
    <p:sldId id="440" r:id="rId24"/>
    <p:sldId id="441" r:id="rId25"/>
    <p:sldId id="450" r:id="rId26"/>
    <p:sldId id="451" r:id="rId27"/>
    <p:sldId id="452" r:id="rId28"/>
    <p:sldId id="453" r:id="rId29"/>
    <p:sldId id="442" r:id="rId30"/>
    <p:sldId id="443" r:id="rId31"/>
    <p:sldId id="454" r:id="rId32"/>
    <p:sldId id="444" r:id="rId33"/>
    <p:sldId id="447" r:id="rId34"/>
    <p:sldId id="448" r:id="rId35"/>
    <p:sldId id="404" r:id="rId36"/>
    <p:sldId id="340"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00FF"/>
    <a:srgbClr val="ABE9FF"/>
    <a:srgbClr val="FFFFD5"/>
    <a:srgbClr val="FFFFA7"/>
    <a:srgbClr val="FFFF05"/>
    <a:srgbClr val="CCCC00"/>
    <a:srgbClr val="F0FFE1"/>
    <a:srgbClr val="CCFFCC"/>
    <a:srgbClr val="F8F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19.02.2022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19.02.2022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19.02.2022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1467856" y="3296852"/>
            <a:ext cx="9256284" cy="646331"/>
          </a:xfrm>
          <a:prstGeom prst="rect">
            <a:avLst/>
          </a:prstGeom>
          <a:noFill/>
        </p:spPr>
        <p:txBody>
          <a:bodyPr wrap="square">
            <a:spAutoFit/>
          </a:bodyPr>
          <a:lstStyle/>
          <a:p>
            <a:pPr algn="ctr"/>
            <a:r>
              <a:rPr lang="tr-TR" sz="3600" b="1" dirty="0">
                <a:solidFill>
                  <a:srgbClr val="C00000"/>
                </a:solidFill>
              </a:rPr>
              <a:t>GEÇMİŞTEN GÜNÜMÜZE BİLGİNİN SERÜVENİ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853145D-E7DA-45F8-BFAF-9523F3227393}"/>
              </a:ext>
            </a:extLst>
          </p:cNvPr>
          <p:cNvSpPr txBox="1"/>
          <p:nvPr/>
        </p:nvSpPr>
        <p:spPr>
          <a:xfrm>
            <a:off x="0" y="57954"/>
            <a:ext cx="12192000" cy="584775"/>
          </a:xfrm>
          <a:prstGeom prst="rect">
            <a:avLst/>
          </a:prstGeom>
          <a:solidFill>
            <a:schemeClr val="accent4">
              <a:lumMod val="20000"/>
              <a:lumOff val="80000"/>
            </a:schemeClr>
          </a:solidFill>
        </p:spPr>
        <p:txBody>
          <a:bodyPr wrap="square" rtlCol="0">
            <a:spAutoFit/>
          </a:bodyPr>
          <a:lstStyle/>
          <a:p>
            <a:pPr algn="ctr"/>
            <a:r>
              <a:rPr lang="tr-TR" sz="3200" dirty="0">
                <a:latin typeface="Arial Black" panose="020B0A04020102020204" pitchFamily="34" charset="0"/>
              </a:rPr>
              <a:t>YAZININ ORTAYA ÇIKIŞI</a:t>
            </a:r>
            <a:endParaRPr lang="tr-TR" b="1" dirty="0"/>
          </a:p>
        </p:txBody>
      </p:sp>
      <p:sp>
        <p:nvSpPr>
          <p:cNvPr id="5" name="Dikdörtgen 4">
            <a:extLst>
              <a:ext uri="{FF2B5EF4-FFF2-40B4-BE49-F238E27FC236}">
                <a16:creationId xmlns:a16="http://schemas.microsoft.com/office/drawing/2014/main" id="{FE37D0B3-4D28-43CC-8963-04BB0189B59B}"/>
              </a:ext>
            </a:extLst>
          </p:cNvPr>
          <p:cNvSpPr/>
          <p:nvPr/>
        </p:nvSpPr>
        <p:spPr>
          <a:xfrm>
            <a:off x="59632" y="788506"/>
            <a:ext cx="4611759" cy="914400"/>
          </a:xfrm>
          <a:prstGeom prst="rect">
            <a:avLst/>
          </a:prstGeom>
          <a:solidFill>
            <a:srgbClr val="FD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Mısır Medeniyeti hiyeroglif yani resim yazısını kullanmaya başladı.</a:t>
            </a:r>
          </a:p>
        </p:txBody>
      </p:sp>
      <p:sp>
        <p:nvSpPr>
          <p:cNvPr id="6" name="Ok: Sağ 5">
            <a:extLst>
              <a:ext uri="{FF2B5EF4-FFF2-40B4-BE49-F238E27FC236}">
                <a16:creationId xmlns:a16="http://schemas.microsoft.com/office/drawing/2014/main" id="{AFDCDBE5-C795-4F9F-99B9-C5A5E84EC5A2}"/>
              </a:ext>
            </a:extLst>
          </p:cNvPr>
          <p:cNvSpPr/>
          <p:nvPr/>
        </p:nvSpPr>
        <p:spPr>
          <a:xfrm>
            <a:off x="4803913" y="953318"/>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13FD82AE-2C17-42E1-A182-49A5A2001BDD}"/>
              </a:ext>
            </a:extLst>
          </p:cNvPr>
          <p:cNvSpPr/>
          <p:nvPr/>
        </p:nvSpPr>
        <p:spPr>
          <a:xfrm>
            <a:off x="5711684" y="788506"/>
            <a:ext cx="5791203" cy="914400"/>
          </a:xfrm>
          <a:prstGeom prst="rect">
            <a:avLst/>
          </a:prstGeom>
          <a:solidFill>
            <a:srgbClr val="FD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Misal:</a:t>
            </a:r>
            <a:r>
              <a:rPr lang="tr-TR" sz="2400" dirty="0">
                <a:solidFill>
                  <a:schemeClr val="tx1"/>
                </a:solidFill>
              </a:rPr>
              <a:t>                         (Ben kuşları seviyorum.) </a:t>
            </a:r>
          </a:p>
        </p:txBody>
      </p:sp>
      <p:pic>
        <p:nvPicPr>
          <p:cNvPr id="9" name="Grafik 8" descr="Serçe">
            <a:extLst>
              <a:ext uri="{FF2B5EF4-FFF2-40B4-BE49-F238E27FC236}">
                <a16:creationId xmlns:a16="http://schemas.microsoft.com/office/drawing/2014/main" id="{2316616F-E8D1-4ABB-AA3A-23B730223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0335" y="1013791"/>
            <a:ext cx="437323" cy="437323"/>
          </a:xfrm>
          <a:prstGeom prst="rect">
            <a:avLst/>
          </a:prstGeom>
        </p:spPr>
      </p:pic>
      <p:pic>
        <p:nvPicPr>
          <p:cNvPr id="11" name="Grafik 10" descr="Kullanıcı">
            <a:extLst>
              <a:ext uri="{FF2B5EF4-FFF2-40B4-BE49-F238E27FC236}">
                <a16:creationId xmlns:a16="http://schemas.microsoft.com/office/drawing/2014/main" id="{E75E77B9-DAEA-4C71-9F4E-21F4F0C91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9338" y="1029518"/>
            <a:ext cx="361123" cy="361123"/>
          </a:xfrm>
          <a:prstGeom prst="rect">
            <a:avLst/>
          </a:prstGeom>
        </p:spPr>
      </p:pic>
      <p:pic>
        <p:nvPicPr>
          <p:cNvPr id="12" name="Grafik 11" descr="Serçe">
            <a:extLst>
              <a:ext uri="{FF2B5EF4-FFF2-40B4-BE49-F238E27FC236}">
                <a16:creationId xmlns:a16="http://schemas.microsoft.com/office/drawing/2014/main" id="{404468ED-E0E4-47B2-B2A9-01C3FF3C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7900" y="1022892"/>
            <a:ext cx="437323" cy="437323"/>
          </a:xfrm>
          <a:prstGeom prst="rect">
            <a:avLst/>
          </a:prstGeom>
        </p:spPr>
      </p:pic>
      <p:pic>
        <p:nvPicPr>
          <p:cNvPr id="14" name="Grafik 13" descr="Kalp">
            <a:extLst>
              <a:ext uri="{FF2B5EF4-FFF2-40B4-BE49-F238E27FC236}">
                <a16:creationId xmlns:a16="http://schemas.microsoft.com/office/drawing/2014/main" id="{5250CDB8-1A04-4C42-A9EC-A4299B509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38655" y="1029518"/>
            <a:ext cx="367751" cy="367751"/>
          </a:xfrm>
          <a:prstGeom prst="rect">
            <a:avLst/>
          </a:prstGeom>
        </p:spPr>
      </p:pic>
      <p:sp>
        <p:nvSpPr>
          <p:cNvPr id="15" name="Ok: Sağ 14">
            <a:extLst>
              <a:ext uri="{FF2B5EF4-FFF2-40B4-BE49-F238E27FC236}">
                <a16:creationId xmlns:a16="http://schemas.microsoft.com/office/drawing/2014/main" id="{33694EC0-E79D-4DD1-9211-32369040E852}"/>
              </a:ext>
            </a:extLst>
          </p:cNvPr>
          <p:cNvSpPr/>
          <p:nvPr/>
        </p:nvSpPr>
        <p:spPr>
          <a:xfrm rot="5400000">
            <a:off x="8272667" y="1841213"/>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2EDE2B4B-E853-4472-9D46-F2AE6F8C331F}"/>
              </a:ext>
            </a:extLst>
          </p:cNvPr>
          <p:cNvSpPr/>
          <p:nvPr/>
        </p:nvSpPr>
        <p:spPr>
          <a:xfrm>
            <a:off x="6586331" y="2584178"/>
            <a:ext cx="5347252" cy="768622"/>
          </a:xfrm>
          <a:prstGeom prst="rect">
            <a:avLst/>
          </a:prstGeom>
          <a:solidFill>
            <a:srgbClr val="FD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Hiyeroglif yazı çok kullanışlı değildir ve derin düşünceleri anlatmakta yetersizdir.</a:t>
            </a:r>
          </a:p>
        </p:txBody>
      </p:sp>
      <p:sp>
        <p:nvSpPr>
          <p:cNvPr id="17" name="Ok: Sağ 16">
            <a:extLst>
              <a:ext uri="{FF2B5EF4-FFF2-40B4-BE49-F238E27FC236}">
                <a16:creationId xmlns:a16="http://schemas.microsoft.com/office/drawing/2014/main" id="{7566760A-4CED-4633-B32E-4A973738B9A7}"/>
              </a:ext>
            </a:extLst>
          </p:cNvPr>
          <p:cNvSpPr/>
          <p:nvPr/>
        </p:nvSpPr>
        <p:spPr>
          <a:xfrm rot="10800000">
            <a:off x="5761382" y="2676101"/>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a:extLst>
              <a:ext uri="{FF2B5EF4-FFF2-40B4-BE49-F238E27FC236}">
                <a16:creationId xmlns:a16="http://schemas.microsoft.com/office/drawing/2014/main" id="{932635EE-A94A-4C9B-BC5D-98FBD347FF2A}"/>
              </a:ext>
            </a:extLst>
          </p:cNvPr>
          <p:cNvSpPr/>
          <p:nvPr/>
        </p:nvSpPr>
        <p:spPr>
          <a:xfrm>
            <a:off x="125896" y="2136077"/>
            <a:ext cx="5347252" cy="129292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Sümerler her nesne ve durum için bir resim oluşturmak yerine her ses için bir şekil oluşturmayı tercih ettiler.</a:t>
            </a:r>
          </a:p>
        </p:txBody>
      </p:sp>
      <p:pic>
        <p:nvPicPr>
          <p:cNvPr id="20" name="Resim 19">
            <a:extLst>
              <a:ext uri="{FF2B5EF4-FFF2-40B4-BE49-F238E27FC236}">
                <a16:creationId xmlns:a16="http://schemas.microsoft.com/office/drawing/2014/main" id="{F0878401-B566-495E-ABAE-1A92E7C7CF4B}"/>
              </a:ext>
            </a:extLst>
          </p:cNvPr>
          <p:cNvPicPr>
            <a:picLocks noChangeAspect="1"/>
          </p:cNvPicPr>
          <p:nvPr/>
        </p:nvPicPr>
        <p:blipFill rotWithShape="1">
          <a:blip r:embed="rId8">
            <a:extLst>
              <a:ext uri="{28A0092B-C50C-407E-A947-70E740481C1C}">
                <a14:useLocalDpi xmlns:a14="http://schemas.microsoft.com/office/drawing/2010/main" val="0"/>
              </a:ext>
            </a:extLst>
          </a:blip>
          <a:srcRect l="22318" t="6758" r="21123" b="77565"/>
          <a:stretch/>
        </p:blipFill>
        <p:spPr>
          <a:xfrm>
            <a:off x="258415" y="4359965"/>
            <a:ext cx="4777481" cy="808389"/>
          </a:xfrm>
          <a:prstGeom prst="rect">
            <a:avLst/>
          </a:prstGeom>
          <a:effectLst>
            <a:glow rad="139700">
              <a:schemeClr val="accent4">
                <a:satMod val="175000"/>
                <a:alpha val="40000"/>
              </a:schemeClr>
            </a:glow>
          </a:effectLst>
        </p:spPr>
      </p:pic>
      <p:sp>
        <p:nvSpPr>
          <p:cNvPr id="21" name="Ok: Sağ 20">
            <a:extLst>
              <a:ext uri="{FF2B5EF4-FFF2-40B4-BE49-F238E27FC236}">
                <a16:creationId xmlns:a16="http://schemas.microsoft.com/office/drawing/2014/main" id="{2259067B-BB2C-41BD-A60B-50E8555B5902}"/>
              </a:ext>
            </a:extLst>
          </p:cNvPr>
          <p:cNvSpPr/>
          <p:nvPr/>
        </p:nvSpPr>
        <p:spPr>
          <a:xfrm rot="5400000">
            <a:off x="2323281" y="3569783"/>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Sağ 21">
            <a:extLst>
              <a:ext uri="{FF2B5EF4-FFF2-40B4-BE49-F238E27FC236}">
                <a16:creationId xmlns:a16="http://schemas.microsoft.com/office/drawing/2014/main" id="{472E713D-A713-456C-8116-A98989640684}"/>
              </a:ext>
            </a:extLst>
          </p:cNvPr>
          <p:cNvSpPr/>
          <p:nvPr/>
        </p:nvSpPr>
        <p:spPr>
          <a:xfrm rot="3356792">
            <a:off x="4997142" y="5292464"/>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a:extLst>
              <a:ext uri="{FF2B5EF4-FFF2-40B4-BE49-F238E27FC236}">
                <a16:creationId xmlns:a16="http://schemas.microsoft.com/office/drawing/2014/main" id="{0492C8CA-D717-419F-B80C-851231007C9A}"/>
              </a:ext>
            </a:extLst>
          </p:cNvPr>
          <p:cNvSpPr/>
          <p:nvPr/>
        </p:nvSpPr>
        <p:spPr>
          <a:xfrm>
            <a:off x="253444" y="5952273"/>
            <a:ext cx="10600086" cy="5847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Sümerlilerin oluşturduğu bu alfabe ile konuşulan her şey yazıya da dökülebiliyordu.</a:t>
            </a:r>
          </a:p>
        </p:txBody>
      </p:sp>
      <p:sp>
        <p:nvSpPr>
          <p:cNvPr id="24" name="Ok: Sağ 23">
            <a:extLst>
              <a:ext uri="{FF2B5EF4-FFF2-40B4-BE49-F238E27FC236}">
                <a16:creationId xmlns:a16="http://schemas.microsoft.com/office/drawing/2014/main" id="{5B1D5EEE-27CE-4D27-9D06-515C5605B924}"/>
              </a:ext>
            </a:extLst>
          </p:cNvPr>
          <p:cNvSpPr/>
          <p:nvPr/>
        </p:nvSpPr>
        <p:spPr>
          <a:xfrm rot="16200000">
            <a:off x="9778099" y="5288830"/>
            <a:ext cx="669235" cy="584775"/>
          </a:xfrm>
          <a:prstGeom prst="rightArrow">
            <a:avLst>
              <a:gd name="adj1" fmla="val 22806"/>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a:extLst>
              <a:ext uri="{FF2B5EF4-FFF2-40B4-BE49-F238E27FC236}">
                <a16:creationId xmlns:a16="http://schemas.microsoft.com/office/drawing/2014/main" id="{B82F95AE-7242-4D27-B6EE-C503037CCCD9}"/>
              </a:ext>
            </a:extLst>
          </p:cNvPr>
          <p:cNvSpPr/>
          <p:nvPr/>
        </p:nvSpPr>
        <p:spPr>
          <a:xfrm>
            <a:off x="5711685" y="3596706"/>
            <a:ext cx="6221898" cy="16077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Fenikeliler Sümerlerdeki gibi sese dayalı yeni ve daha basit çizimli bir alfabe oluşturdu, bu alfabe Yunanlılar tarafından da kullanıldı. Romalılar da bu alfabeyi Yunanlardan alıp değiştirip günümüz Latin </a:t>
            </a:r>
            <a:r>
              <a:rPr lang="tr-TR" sz="2000" dirty="0" err="1">
                <a:solidFill>
                  <a:schemeClr val="tx1"/>
                </a:solidFill>
              </a:rPr>
              <a:t>Alfabesi’ni</a:t>
            </a:r>
            <a:r>
              <a:rPr lang="tr-TR" sz="2000" dirty="0">
                <a:solidFill>
                  <a:schemeClr val="tx1"/>
                </a:solidFill>
              </a:rPr>
              <a:t> oluşturdular.</a:t>
            </a:r>
          </a:p>
        </p:txBody>
      </p:sp>
    </p:spTree>
    <p:extLst>
      <p:ext uri="{BB962C8B-B14F-4D97-AF65-F5344CB8AC3E}">
        <p14:creationId xmlns:p14="http://schemas.microsoft.com/office/powerpoint/2010/main" val="27553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1500" fill="hold"/>
                                        <p:tgtEl>
                                          <p:spTgt spid="17"/>
                                        </p:tgtEl>
                                        <p:attrNameLst>
                                          <p:attrName>ppt_x</p:attrName>
                                        </p:attrNameLst>
                                      </p:cBhvr>
                                      <p:tavLst>
                                        <p:tav tm="0">
                                          <p:val>
                                            <p:strVal val="1+#ppt_w/2"/>
                                          </p:val>
                                        </p:tav>
                                        <p:tav tm="100000">
                                          <p:val>
                                            <p:strVal val="#ppt_x"/>
                                          </p:val>
                                        </p:tav>
                                      </p:tavLst>
                                    </p:anim>
                                    <p:anim calcmode="lin" valueType="num">
                                      <p:cBhvr additive="base">
                                        <p:cTn id="53"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1500" fill="hold"/>
                                        <p:tgtEl>
                                          <p:spTgt spid="22"/>
                                        </p:tgtEl>
                                        <p:attrNameLst>
                                          <p:attrName>ppt_x</p:attrName>
                                        </p:attrNameLst>
                                      </p:cBhvr>
                                      <p:tavLst>
                                        <p:tav tm="0">
                                          <p:val>
                                            <p:strVal val="0-#ppt_w/2"/>
                                          </p:val>
                                        </p:tav>
                                        <p:tav tm="100000">
                                          <p:val>
                                            <p:strVal val="#ppt_x"/>
                                          </p:val>
                                        </p:tav>
                                      </p:tavLst>
                                    </p:anim>
                                    <p:anim calcmode="lin" valueType="num">
                                      <p:cBhvr additive="base">
                                        <p:cTn id="76" dur="1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5" grpId="0" animBg="1"/>
      <p:bldP spid="16" grpId="0" animBg="1"/>
      <p:bldP spid="17" grpId="0" animBg="1"/>
      <p:bldP spid="18"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8" name="Resim 7">
            <a:extLst>
              <a:ext uri="{FF2B5EF4-FFF2-40B4-BE49-F238E27FC236}">
                <a16:creationId xmlns:a16="http://schemas.microsoft.com/office/drawing/2014/main" id="{21C4C530-A687-40A6-8C4C-643E47DCAC22}"/>
              </a:ext>
            </a:extLst>
          </p:cNvPr>
          <p:cNvPicPr>
            <a:picLocks noChangeAspect="1"/>
          </p:cNvPicPr>
          <p:nvPr/>
        </p:nvPicPr>
        <p:blipFill>
          <a:blip r:embed="rId2"/>
          <a:stretch>
            <a:fillRect/>
          </a:stretch>
        </p:blipFill>
        <p:spPr>
          <a:xfrm>
            <a:off x="327782" y="1128163"/>
            <a:ext cx="5069883" cy="4688519"/>
          </a:xfrm>
          <a:prstGeom prst="rect">
            <a:avLst/>
          </a:prstGeom>
        </p:spPr>
      </p:pic>
      <p:sp>
        <p:nvSpPr>
          <p:cNvPr id="9" name="Dikdörtgen 8">
            <a:extLst>
              <a:ext uri="{FF2B5EF4-FFF2-40B4-BE49-F238E27FC236}">
                <a16:creationId xmlns:a16="http://schemas.microsoft.com/office/drawing/2014/main" id="{618A7A91-41D0-4489-A95F-9A13E4B302F5}"/>
              </a:ext>
            </a:extLst>
          </p:cNvPr>
          <p:cNvSpPr/>
          <p:nvPr/>
        </p:nvSpPr>
        <p:spPr>
          <a:xfrm>
            <a:off x="327782" y="5816682"/>
            <a:ext cx="5069884" cy="798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Papirüs üzerine yazılmış</a:t>
            </a:r>
          </a:p>
          <a:p>
            <a:pPr algn="ctr"/>
            <a:r>
              <a:rPr lang="tr-TR" sz="2400" b="0" u="none" strike="noStrike" baseline="0" dirty="0">
                <a:solidFill>
                  <a:schemeClr val="tx1"/>
                </a:solidFill>
              </a:rPr>
              <a:t>Mısır hiyeroglifi</a:t>
            </a:r>
            <a:endParaRPr lang="tr-TR" sz="3200" dirty="0">
              <a:solidFill>
                <a:schemeClr val="tx1"/>
              </a:solidFill>
            </a:endParaRPr>
          </a:p>
        </p:txBody>
      </p:sp>
      <p:sp>
        <p:nvSpPr>
          <p:cNvPr id="11" name="Metin kutusu 10">
            <a:extLst>
              <a:ext uri="{FF2B5EF4-FFF2-40B4-BE49-F238E27FC236}">
                <a16:creationId xmlns:a16="http://schemas.microsoft.com/office/drawing/2014/main" id="{EAAFD684-11B2-4ADD-8084-DBA9B84AEF30}"/>
              </a:ext>
            </a:extLst>
          </p:cNvPr>
          <p:cNvSpPr txBox="1"/>
          <p:nvPr/>
        </p:nvSpPr>
        <p:spPr>
          <a:xfrm>
            <a:off x="5525036" y="1082924"/>
            <a:ext cx="6593983" cy="5632311"/>
          </a:xfrm>
          <a:prstGeom prst="rect">
            <a:avLst/>
          </a:prstGeom>
          <a:noFill/>
        </p:spPr>
        <p:txBody>
          <a:bodyPr wrap="square">
            <a:spAutoFit/>
          </a:bodyPr>
          <a:lstStyle/>
          <a:p>
            <a:pPr algn="l"/>
            <a:r>
              <a:rPr lang="tr-TR" sz="2400" b="0" i="0" u="none" strike="noStrike" baseline="0" dirty="0"/>
              <a:t>MÖ 3000’lerde Mısır medeniyetinde hiyeroglif adı verilen resim yazısı kullanılmaya başlandı. Hiyeroglifteki semboller bazen nesneyi temsil ettiği gibi bazen de bir sesi temsil ediyordu. Örneğin, bir çift bacak, gitmek; bir çift göz, görmek anlamına geliyordu. Hiyeroglifte yazılar sağdan sola, soldan sağa ya da yukarıdan aşağıya doğru yazılıyordu. Sümerlerin ağır kil tabletlerine karşın Mısırlılar papirüs bitkisinden elde ettikleri ve papirüs adını verdikleri bir tür kâğıt kullanıyorlardı. Papirüsler üzerine farklı renkte mürekkepler kullanarak fırça ve tüylerle yazı yazıyorlardı. Papirüsleri rulo hâline getirerek kolayca saklıyorlardı. Mısır’da okuma yazma bilen kâtiplere büyük saygı duyuluyordu. Kâtip olabilmek için ise okula gitmek gerekiyordu.</a:t>
            </a:r>
            <a:endParaRPr lang="tr-TR" sz="2400" dirty="0"/>
          </a:p>
        </p:txBody>
      </p:sp>
    </p:spTree>
    <p:extLst>
      <p:ext uri="{BB962C8B-B14F-4D97-AF65-F5344CB8AC3E}">
        <p14:creationId xmlns:p14="http://schemas.microsoft.com/office/powerpoint/2010/main" val="9613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8" name="Resim 7">
            <a:extLst>
              <a:ext uri="{FF2B5EF4-FFF2-40B4-BE49-F238E27FC236}">
                <a16:creationId xmlns:a16="http://schemas.microsoft.com/office/drawing/2014/main" id="{21C4C530-A687-40A6-8C4C-643E47DCAC22}"/>
              </a:ext>
            </a:extLst>
          </p:cNvPr>
          <p:cNvPicPr>
            <a:picLocks noChangeAspect="1"/>
          </p:cNvPicPr>
          <p:nvPr/>
        </p:nvPicPr>
        <p:blipFill>
          <a:blip r:embed="rId2"/>
          <a:stretch>
            <a:fillRect/>
          </a:stretch>
        </p:blipFill>
        <p:spPr>
          <a:xfrm>
            <a:off x="327782" y="1128163"/>
            <a:ext cx="5069883" cy="4688519"/>
          </a:xfrm>
          <a:prstGeom prst="rect">
            <a:avLst/>
          </a:prstGeom>
        </p:spPr>
      </p:pic>
      <p:sp>
        <p:nvSpPr>
          <p:cNvPr id="9" name="Dikdörtgen 8">
            <a:extLst>
              <a:ext uri="{FF2B5EF4-FFF2-40B4-BE49-F238E27FC236}">
                <a16:creationId xmlns:a16="http://schemas.microsoft.com/office/drawing/2014/main" id="{618A7A91-41D0-4489-A95F-9A13E4B302F5}"/>
              </a:ext>
            </a:extLst>
          </p:cNvPr>
          <p:cNvSpPr/>
          <p:nvPr/>
        </p:nvSpPr>
        <p:spPr>
          <a:xfrm>
            <a:off x="327782" y="5816682"/>
            <a:ext cx="5069884" cy="798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Papirüs üzerine yazılmış</a:t>
            </a:r>
          </a:p>
          <a:p>
            <a:pPr algn="ctr"/>
            <a:r>
              <a:rPr lang="tr-TR" sz="2400" b="0" u="none" strike="noStrike" baseline="0" dirty="0">
                <a:solidFill>
                  <a:schemeClr val="tx1"/>
                </a:solidFill>
              </a:rPr>
              <a:t>Mısır hiyeroglifi</a:t>
            </a:r>
            <a:endParaRPr lang="tr-TR" sz="3200" dirty="0">
              <a:solidFill>
                <a:schemeClr val="tx1"/>
              </a:solidFill>
            </a:endParaRPr>
          </a:p>
        </p:txBody>
      </p:sp>
      <p:sp>
        <p:nvSpPr>
          <p:cNvPr id="11" name="Metin kutusu 10">
            <a:extLst>
              <a:ext uri="{FF2B5EF4-FFF2-40B4-BE49-F238E27FC236}">
                <a16:creationId xmlns:a16="http://schemas.microsoft.com/office/drawing/2014/main" id="{EAAFD684-11B2-4ADD-8084-DBA9B84AEF30}"/>
              </a:ext>
            </a:extLst>
          </p:cNvPr>
          <p:cNvSpPr txBox="1"/>
          <p:nvPr/>
        </p:nvSpPr>
        <p:spPr>
          <a:xfrm>
            <a:off x="5525036" y="1128163"/>
            <a:ext cx="6593983" cy="4893647"/>
          </a:xfrm>
          <a:prstGeom prst="rect">
            <a:avLst/>
          </a:prstGeom>
          <a:noFill/>
        </p:spPr>
        <p:txBody>
          <a:bodyPr wrap="square">
            <a:spAutoFit/>
          </a:bodyPr>
          <a:lstStyle/>
          <a:p>
            <a:pPr algn="l"/>
            <a:r>
              <a:rPr lang="tr-TR" sz="2400" b="0" i="0" u="none" strike="noStrike" baseline="0" dirty="0"/>
              <a:t>Kâtipler devletin resmî işleri yanında kütüphanelerdeki papirüsleri çoğaltıyorlardı. Bu kütüphanelerden biri de MÖ 300’lerde kurulan İskenderiye Kütüphanesi’ydi. Çok sayıda el yazmasının olduğu kütüphanede dönemin önemli bilim insanları çalışıyordu. Mısır’a giren her kitabın mutlaka bir örneği burada çoğaltılıp</a:t>
            </a:r>
          </a:p>
          <a:p>
            <a:pPr algn="l"/>
            <a:r>
              <a:rPr lang="tr-TR" sz="2400" b="0" i="0" u="none" strike="noStrike" baseline="0" dirty="0"/>
              <a:t>sahibine veriliyor, kitabın aslı ise kütüphanede kalıyordu. Yurt dışından da kitaplar satın alınıp getiriliyordu. Böylece, o zamana kadar dağınık hâlde ve kaybolmak üzere olan birçok eser burada toplandı. Ancak bu kütüphane Roma İmparatorluğu Dönemi’nde yakıldı.</a:t>
            </a:r>
            <a:endParaRPr lang="tr-TR" sz="3200" dirty="0"/>
          </a:p>
        </p:txBody>
      </p:sp>
    </p:spTree>
    <p:extLst>
      <p:ext uri="{BB962C8B-B14F-4D97-AF65-F5344CB8AC3E}">
        <p14:creationId xmlns:p14="http://schemas.microsoft.com/office/powerpoint/2010/main" val="21357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3" name="Resim 2">
            <a:extLst>
              <a:ext uri="{FF2B5EF4-FFF2-40B4-BE49-F238E27FC236}">
                <a16:creationId xmlns:a16="http://schemas.microsoft.com/office/drawing/2014/main" id="{E3FCB6D4-B0C5-4E9A-B3A7-6B701214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22" y="941634"/>
            <a:ext cx="7350884" cy="3675442"/>
          </a:xfrm>
          <a:prstGeom prst="rect">
            <a:avLst/>
          </a:prstGeom>
        </p:spPr>
      </p:pic>
      <p:sp>
        <p:nvSpPr>
          <p:cNvPr id="6" name="Metin kutusu 5">
            <a:extLst>
              <a:ext uri="{FF2B5EF4-FFF2-40B4-BE49-F238E27FC236}">
                <a16:creationId xmlns:a16="http://schemas.microsoft.com/office/drawing/2014/main" id="{2553E45F-48D1-4A35-92D4-74D38BE4E70A}"/>
              </a:ext>
            </a:extLst>
          </p:cNvPr>
          <p:cNvSpPr txBox="1"/>
          <p:nvPr/>
        </p:nvSpPr>
        <p:spPr>
          <a:xfrm>
            <a:off x="7688688" y="941634"/>
            <a:ext cx="4378815" cy="3785652"/>
          </a:xfrm>
          <a:prstGeom prst="rect">
            <a:avLst/>
          </a:prstGeom>
          <a:noFill/>
        </p:spPr>
        <p:txBody>
          <a:bodyPr wrap="square">
            <a:spAutoFit/>
          </a:bodyPr>
          <a:lstStyle/>
          <a:p>
            <a:pPr algn="l"/>
            <a:r>
              <a:rPr lang="tr-TR" sz="2400" b="0" i="0" u="none" strike="noStrike" baseline="0" dirty="0">
                <a:latin typeface="CaslonPro-Regular"/>
              </a:rPr>
              <a:t>Günümüzde İzmir ilinde yer alan Bergama antik kenti Bergama Krallığı’nın merkeziydi. İlk Çağ’ın en büyük kütüphanelerden biri</a:t>
            </a:r>
          </a:p>
          <a:p>
            <a:pPr algn="l"/>
            <a:r>
              <a:rPr lang="tr-TR" sz="2400" b="0" i="0" u="none" strike="noStrike" baseline="0" dirty="0">
                <a:latin typeface="CaslonPro-Regular"/>
              </a:rPr>
              <a:t>buradaydı. Bergama Kütüphanesi, Mısır’daki İskenderiye Kütüphanesi’yle rekabet hâlindeydi. Mısır, Bergama’daki kütüphanenin kendi kütüphanesinin önüne geçmesini</a:t>
            </a:r>
            <a:endParaRPr lang="tr-TR" sz="2400" dirty="0"/>
          </a:p>
        </p:txBody>
      </p:sp>
      <p:sp>
        <p:nvSpPr>
          <p:cNvPr id="8" name="Metin kutusu 7">
            <a:extLst>
              <a:ext uri="{FF2B5EF4-FFF2-40B4-BE49-F238E27FC236}">
                <a16:creationId xmlns:a16="http://schemas.microsoft.com/office/drawing/2014/main" id="{8496B239-44E6-439B-AFB2-19012874711F}"/>
              </a:ext>
            </a:extLst>
          </p:cNvPr>
          <p:cNvSpPr txBox="1"/>
          <p:nvPr/>
        </p:nvSpPr>
        <p:spPr>
          <a:xfrm>
            <a:off x="191840" y="5223834"/>
            <a:ext cx="11875663" cy="1200329"/>
          </a:xfrm>
          <a:prstGeom prst="rect">
            <a:avLst/>
          </a:prstGeom>
          <a:noFill/>
        </p:spPr>
        <p:txBody>
          <a:bodyPr wrap="square">
            <a:spAutoFit/>
          </a:bodyPr>
          <a:lstStyle/>
          <a:p>
            <a:pPr algn="l"/>
            <a:r>
              <a:rPr lang="tr-TR" sz="2400" b="0" i="0" u="none" strike="noStrike" baseline="0" dirty="0"/>
              <a:t>engellemek amacıyla papirüs satışını yasakladı. Bunun üzerine Bergamalılar yeni kitaplar yazılmasını sağlamak için hayvan derilerini işleyerek günümüzde parşömen olarak bildiğimiz kâğıt türünü kullanmaya başladılar.</a:t>
            </a:r>
            <a:endParaRPr lang="tr-TR" sz="2400" dirty="0"/>
          </a:p>
        </p:txBody>
      </p:sp>
      <p:sp>
        <p:nvSpPr>
          <p:cNvPr id="9" name="Dikdörtgen 8">
            <a:extLst>
              <a:ext uri="{FF2B5EF4-FFF2-40B4-BE49-F238E27FC236}">
                <a16:creationId xmlns:a16="http://schemas.microsoft.com/office/drawing/2014/main" id="{D8B9E809-D03C-4D12-AD80-F6B2F8528197}"/>
              </a:ext>
            </a:extLst>
          </p:cNvPr>
          <p:cNvSpPr/>
          <p:nvPr/>
        </p:nvSpPr>
        <p:spPr>
          <a:xfrm>
            <a:off x="264822" y="4623670"/>
            <a:ext cx="7350884" cy="509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Bergama Antik Kenti</a:t>
            </a:r>
            <a:endParaRPr lang="tr-TR" sz="3200" dirty="0">
              <a:solidFill>
                <a:schemeClr val="tx1"/>
              </a:solidFill>
            </a:endParaRPr>
          </a:p>
        </p:txBody>
      </p:sp>
    </p:spTree>
    <p:extLst>
      <p:ext uri="{BB962C8B-B14F-4D97-AF65-F5344CB8AC3E}">
        <p14:creationId xmlns:p14="http://schemas.microsoft.com/office/powerpoint/2010/main" val="364411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3" name="Resim 2">
            <a:extLst>
              <a:ext uri="{FF2B5EF4-FFF2-40B4-BE49-F238E27FC236}">
                <a16:creationId xmlns:a16="http://schemas.microsoft.com/office/drawing/2014/main" id="{CAEAE326-1A79-49EA-A8AF-9D85BB4562C0}"/>
              </a:ext>
            </a:extLst>
          </p:cNvPr>
          <p:cNvPicPr>
            <a:picLocks noChangeAspect="1"/>
          </p:cNvPicPr>
          <p:nvPr/>
        </p:nvPicPr>
        <p:blipFill>
          <a:blip r:embed="rId2"/>
          <a:stretch>
            <a:fillRect/>
          </a:stretch>
        </p:blipFill>
        <p:spPr>
          <a:xfrm>
            <a:off x="291655" y="968396"/>
            <a:ext cx="5111888" cy="4704747"/>
          </a:xfrm>
          <a:prstGeom prst="rect">
            <a:avLst/>
          </a:prstGeom>
        </p:spPr>
      </p:pic>
      <p:sp>
        <p:nvSpPr>
          <p:cNvPr id="5" name="Dikdörtgen 4">
            <a:extLst>
              <a:ext uri="{FF2B5EF4-FFF2-40B4-BE49-F238E27FC236}">
                <a16:creationId xmlns:a16="http://schemas.microsoft.com/office/drawing/2014/main" id="{4E138B9F-C2AE-42C4-8141-0EE0EFFBFCF8}"/>
              </a:ext>
            </a:extLst>
          </p:cNvPr>
          <p:cNvSpPr/>
          <p:nvPr/>
        </p:nvSpPr>
        <p:spPr>
          <a:xfrm>
            <a:off x="291655" y="5673143"/>
            <a:ext cx="5111888" cy="509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Taş üzerine yazılmış Fenike yazısı</a:t>
            </a:r>
            <a:endParaRPr lang="tr-TR" sz="4000" dirty="0">
              <a:solidFill>
                <a:schemeClr val="tx1"/>
              </a:solidFill>
            </a:endParaRPr>
          </a:p>
        </p:txBody>
      </p:sp>
      <p:sp>
        <p:nvSpPr>
          <p:cNvPr id="7" name="Metin kutusu 6">
            <a:extLst>
              <a:ext uri="{FF2B5EF4-FFF2-40B4-BE49-F238E27FC236}">
                <a16:creationId xmlns:a16="http://schemas.microsoft.com/office/drawing/2014/main" id="{0DF98E85-8D34-4481-9D5D-600C6AE5CAFD}"/>
              </a:ext>
            </a:extLst>
          </p:cNvPr>
          <p:cNvSpPr txBox="1"/>
          <p:nvPr/>
        </p:nvSpPr>
        <p:spPr>
          <a:xfrm>
            <a:off x="5621628" y="964437"/>
            <a:ext cx="6278717" cy="5262979"/>
          </a:xfrm>
          <a:prstGeom prst="rect">
            <a:avLst/>
          </a:prstGeom>
          <a:noFill/>
        </p:spPr>
        <p:txBody>
          <a:bodyPr wrap="square">
            <a:spAutoFit/>
          </a:bodyPr>
          <a:lstStyle/>
          <a:p>
            <a:pPr algn="l"/>
            <a:r>
              <a:rPr lang="tr-TR" sz="2400" b="0" i="0" u="none" strike="noStrike" baseline="0" dirty="0"/>
              <a:t>MÖ 1000’lerde Fenike medeniyetinde öğrenilmesi güç olan çivi yazısı ve hiyeroglifin yerine geçecek bir alfabe icat edildi. Fenike alfabesinde harfler belirli sesleri ifade ediyordu. 22 sessiz harften oluşan bu alfabe günümüzde kullandığımız alfabenin de kökenini oluşturuyordu. Akdeniz’de ticaretle uğraşan Fenikelilerle alışveriş yapan Yunanlar, bu alfabeyi kendi dillerine uyarlayarak Yunan alfabesini geliştirdiler. Yunan alfabesinden </a:t>
            </a:r>
            <a:r>
              <a:rPr lang="da-DK" sz="2400" b="0" i="0" u="none" strike="noStrike" baseline="0" dirty="0"/>
              <a:t>esinlenen Romalılar da bazı harfleri değiştirerek Latin alfabesini</a:t>
            </a:r>
            <a:r>
              <a:rPr lang="tr-TR" sz="2400" b="0" i="0" u="none" strike="noStrike" baseline="0" dirty="0"/>
              <a:t> oluşturdular. Günümüzde ülkemizde kullandığımız alfabe, 1928’de Latin alfabesinden uyarlanmıştır.</a:t>
            </a:r>
            <a:endParaRPr lang="tr-TR" sz="2400" dirty="0"/>
          </a:p>
        </p:txBody>
      </p:sp>
    </p:spTree>
    <p:extLst>
      <p:ext uri="{BB962C8B-B14F-4D97-AF65-F5344CB8AC3E}">
        <p14:creationId xmlns:p14="http://schemas.microsoft.com/office/powerpoint/2010/main" val="11828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1CB173-271F-40C4-B614-2CCDF3A491D8}"/>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7136FBE0-6BEC-434B-8DB8-7F520AD166D5}"/>
              </a:ext>
            </a:extLst>
          </p:cNvPr>
          <p:cNvPicPr>
            <a:picLocks noChangeAspect="1"/>
          </p:cNvPicPr>
          <p:nvPr/>
        </p:nvPicPr>
        <p:blipFill rotWithShape="1">
          <a:blip r:embed="rId2"/>
          <a:srcRect l="25661" t="33235" b="22584"/>
          <a:stretch/>
        </p:blipFill>
        <p:spPr>
          <a:xfrm>
            <a:off x="974844" y="643943"/>
            <a:ext cx="10242312" cy="5602310"/>
          </a:xfrm>
          <a:prstGeom prst="rect">
            <a:avLst/>
          </a:prstGeom>
        </p:spPr>
      </p:pic>
      <p:sp>
        <p:nvSpPr>
          <p:cNvPr id="6" name="Dikdörtgen 5">
            <a:extLst>
              <a:ext uri="{FF2B5EF4-FFF2-40B4-BE49-F238E27FC236}">
                <a16:creationId xmlns:a16="http://schemas.microsoft.com/office/drawing/2014/main" id="{7DD30D98-C636-4A55-AE45-0BD228B0D778}"/>
              </a:ext>
            </a:extLst>
          </p:cNvPr>
          <p:cNvSpPr/>
          <p:nvPr/>
        </p:nvSpPr>
        <p:spPr>
          <a:xfrm>
            <a:off x="984112" y="6246253"/>
            <a:ext cx="10242312" cy="509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none" strike="noStrike" baseline="0" dirty="0">
                <a:solidFill>
                  <a:schemeClr val="tx1"/>
                </a:solidFill>
              </a:rPr>
              <a:t>Fenike yazısı (yakınlaştırılmış)</a:t>
            </a:r>
            <a:endParaRPr lang="tr-TR" sz="4000" b="1" dirty="0">
              <a:solidFill>
                <a:schemeClr val="tx1"/>
              </a:solidFill>
            </a:endParaRPr>
          </a:p>
        </p:txBody>
      </p:sp>
    </p:spTree>
    <p:extLst>
      <p:ext uri="{BB962C8B-B14F-4D97-AF65-F5344CB8AC3E}">
        <p14:creationId xmlns:p14="http://schemas.microsoft.com/office/powerpoint/2010/main" val="36439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7D59EFF0-5D88-4837-99D0-AB820B905EB3}"/>
              </a:ext>
            </a:extLst>
          </p:cNvPr>
          <p:cNvPicPr>
            <a:picLocks noChangeAspect="1"/>
          </p:cNvPicPr>
          <p:nvPr/>
        </p:nvPicPr>
        <p:blipFill rotWithShape="1">
          <a:blip r:embed="rId2">
            <a:extLst>
              <a:ext uri="{28A0092B-C50C-407E-A947-70E740481C1C}">
                <a14:useLocalDpi xmlns:a14="http://schemas.microsoft.com/office/drawing/2010/main" val="0"/>
              </a:ext>
            </a:extLst>
          </a:blip>
          <a:srcRect l="1076" r="1297"/>
          <a:stretch/>
        </p:blipFill>
        <p:spPr>
          <a:xfrm>
            <a:off x="160986" y="798490"/>
            <a:ext cx="5331854" cy="5682431"/>
          </a:xfrm>
          <a:prstGeom prst="rect">
            <a:avLst/>
          </a:prstGeom>
        </p:spPr>
      </p:pic>
      <p:sp>
        <p:nvSpPr>
          <p:cNvPr id="8" name="Metin kutusu 7">
            <a:extLst>
              <a:ext uri="{FF2B5EF4-FFF2-40B4-BE49-F238E27FC236}">
                <a16:creationId xmlns:a16="http://schemas.microsoft.com/office/drawing/2014/main" id="{687AAEAD-740C-4F16-937E-A628C3D8BAC8}"/>
              </a:ext>
            </a:extLst>
          </p:cNvPr>
          <p:cNvSpPr txBox="1"/>
          <p:nvPr/>
        </p:nvSpPr>
        <p:spPr>
          <a:xfrm>
            <a:off x="5769735" y="856357"/>
            <a:ext cx="6422266" cy="6001643"/>
          </a:xfrm>
          <a:prstGeom prst="rect">
            <a:avLst/>
          </a:prstGeom>
          <a:noFill/>
        </p:spPr>
        <p:txBody>
          <a:bodyPr wrap="square">
            <a:spAutoFit/>
          </a:bodyPr>
          <a:lstStyle/>
          <a:p>
            <a:pPr algn="l"/>
            <a:r>
              <a:rPr lang="tr-TR" sz="2400" b="0" i="0" u="none" strike="noStrike" baseline="0" dirty="0"/>
              <a:t>MS 100’lerde Çin medeniyetinde kâğıt kullanılmaya başlandı. </a:t>
            </a:r>
            <a:r>
              <a:rPr lang="tr-TR" sz="2400" b="0" i="0" u="none" strike="noStrike" baseline="0" dirty="0" err="1"/>
              <a:t>Tsai</a:t>
            </a:r>
            <a:r>
              <a:rPr lang="tr-TR" sz="2400" dirty="0"/>
              <a:t> </a:t>
            </a:r>
            <a:r>
              <a:rPr lang="tr-TR" sz="2400" b="0" i="0" u="none" strike="noStrike" baseline="0" dirty="0" err="1"/>
              <a:t>Lun</a:t>
            </a:r>
            <a:r>
              <a:rPr lang="tr-TR" sz="2400" b="0" i="0" u="none" strike="noStrike" baseline="0" dirty="0"/>
              <a:t> (Say Yun) adında bir devlet görevlisi dut ağacı kabuğu, kenevir ve paçavraları suyla karıştırarak ince tabakalar şeklinde hamur hâline getirdi. Daha sonra bu hamuru kurutarak kâğıdı icat etti. Böylece yazının korunması ve yaygınlaştırılmasında önemli bir kolaylık sağlandı. Kâğıt imal etmeyi öğrenen Uygur Türkleri kendi kitaplarını yazdılar. Çinlilerden kâğıt yapımını öğrenen Müslümanlar da bu icadın Orta Doğu’ya yayılmasını sağladılar. Haçlı Seferleri ile Avrupalılar Müslümanlardan öğrendikleri bu buluşu ülkelerine taşıdılar. Zaman içinde kâğıt yapımında yeni yöntemler keşfedildi. Böylece kâğıdın üretimi kolaylaştı, ucuzladı ve yaygınlaştı. Bu sayede kitap sayısı da arttı.</a:t>
            </a:r>
            <a:endParaRPr lang="tr-TR" sz="2400" dirty="0"/>
          </a:p>
        </p:txBody>
      </p:sp>
    </p:spTree>
    <p:extLst>
      <p:ext uri="{BB962C8B-B14F-4D97-AF65-F5344CB8AC3E}">
        <p14:creationId xmlns:p14="http://schemas.microsoft.com/office/powerpoint/2010/main" val="8325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4" name="Metin kutusu 3">
            <a:extLst>
              <a:ext uri="{FF2B5EF4-FFF2-40B4-BE49-F238E27FC236}">
                <a16:creationId xmlns:a16="http://schemas.microsoft.com/office/drawing/2014/main" id="{7AA619DD-D550-479B-8BB6-10368E4CA40E}"/>
              </a:ext>
            </a:extLst>
          </p:cNvPr>
          <p:cNvSpPr txBox="1"/>
          <p:nvPr/>
        </p:nvSpPr>
        <p:spPr>
          <a:xfrm>
            <a:off x="104104" y="2828835"/>
            <a:ext cx="11983792" cy="1200329"/>
          </a:xfrm>
          <a:prstGeom prst="rect">
            <a:avLst/>
          </a:prstGeom>
          <a:noFill/>
        </p:spPr>
        <p:txBody>
          <a:bodyPr wrap="square">
            <a:spAutoFit/>
          </a:bodyPr>
          <a:lstStyle/>
          <a:p>
            <a:pPr algn="ctr"/>
            <a:r>
              <a:rPr lang="tr-TR" sz="2400" b="0" i="0" u="none" strike="noStrike" baseline="0" dirty="0"/>
              <a:t>Bilginin korunması ve aktarılmasında önemli yeri olan yazı ve yazı yazmakta kullanılan gereçlerin gelişimini öğrendik. Şimdi teknolojik gelişmelerle birlikte 15. yüzyıldan günümüze bilginin korunması, yaygınlaştırılması ve aktarılmasında ne gibi değişiklikler olduğunu öğrenelim.</a:t>
            </a:r>
            <a:endParaRPr lang="tr-TR" sz="2400" dirty="0"/>
          </a:p>
        </p:txBody>
      </p:sp>
    </p:spTree>
    <p:extLst>
      <p:ext uri="{BB962C8B-B14F-4D97-AF65-F5344CB8AC3E}">
        <p14:creationId xmlns:p14="http://schemas.microsoft.com/office/powerpoint/2010/main" val="24430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a:extLst>
              <a:ext uri="{FF2B5EF4-FFF2-40B4-BE49-F238E27FC236}">
                <a16:creationId xmlns:a16="http://schemas.microsoft.com/office/drawing/2014/main" id="{177A927B-CF4E-49E3-90A4-417E48CF9713}"/>
              </a:ext>
            </a:extLst>
          </p:cNvPr>
          <p:cNvCxnSpPr>
            <a:cxnSpLocks/>
            <a:endCxn id="4" idx="1"/>
          </p:cNvCxnSpPr>
          <p:nvPr/>
        </p:nvCxnSpPr>
        <p:spPr>
          <a:xfrm>
            <a:off x="2485623" y="3765140"/>
            <a:ext cx="1410237" cy="2"/>
          </a:xfrm>
          <a:prstGeom prst="line">
            <a:avLst/>
          </a:prstGeom>
          <a:ln w="38100">
            <a:solidFill>
              <a:schemeClr val="accent1">
                <a:lumMod val="20000"/>
                <a:lumOff val="80000"/>
              </a:schemeClr>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3" name="Resim 2">
            <a:extLst>
              <a:ext uri="{FF2B5EF4-FFF2-40B4-BE49-F238E27FC236}">
                <a16:creationId xmlns:a16="http://schemas.microsoft.com/office/drawing/2014/main" id="{06048B4E-423D-4BE6-8506-9B8554016708}"/>
              </a:ext>
            </a:extLst>
          </p:cNvPr>
          <p:cNvPicPr>
            <a:picLocks noChangeAspect="1"/>
          </p:cNvPicPr>
          <p:nvPr/>
        </p:nvPicPr>
        <p:blipFill>
          <a:blip r:embed="rId2"/>
          <a:stretch>
            <a:fillRect/>
          </a:stretch>
        </p:blipFill>
        <p:spPr>
          <a:xfrm>
            <a:off x="305840" y="2720663"/>
            <a:ext cx="2179783" cy="2088959"/>
          </a:xfrm>
          <a:prstGeom prst="rect">
            <a:avLst/>
          </a:prstGeom>
          <a:effectLst>
            <a:glow rad="228600">
              <a:schemeClr val="accent1">
                <a:satMod val="175000"/>
                <a:alpha val="40000"/>
              </a:schemeClr>
            </a:glow>
          </a:effectLst>
        </p:spPr>
      </p:pic>
      <p:sp>
        <p:nvSpPr>
          <p:cNvPr id="4" name="Dikdörtgen: Köşeleri Yuvarlatılmış 3">
            <a:extLst>
              <a:ext uri="{FF2B5EF4-FFF2-40B4-BE49-F238E27FC236}">
                <a16:creationId xmlns:a16="http://schemas.microsoft.com/office/drawing/2014/main" id="{516E2014-A704-4BEC-84A9-6042CB4F861B}"/>
              </a:ext>
            </a:extLst>
          </p:cNvPr>
          <p:cNvSpPr/>
          <p:nvPr/>
        </p:nvSpPr>
        <p:spPr>
          <a:xfrm>
            <a:off x="3895860" y="867395"/>
            <a:ext cx="8113690" cy="5795493"/>
          </a:xfrm>
          <a:prstGeom prst="roundRect">
            <a:avLst>
              <a:gd name="adj" fmla="val 1304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1455’te </a:t>
            </a:r>
            <a:r>
              <a:rPr lang="tr-TR" sz="2400" b="0" i="0" u="none" strike="noStrike" baseline="0" dirty="0" err="1">
                <a:solidFill>
                  <a:schemeClr val="tx1"/>
                </a:solidFill>
              </a:rPr>
              <a:t>Johannes</a:t>
            </a:r>
            <a:r>
              <a:rPr lang="tr-TR" sz="2400" b="0" i="0" u="none" strike="noStrike" baseline="0" dirty="0">
                <a:solidFill>
                  <a:schemeClr val="tx1"/>
                </a:solidFill>
              </a:rPr>
              <a:t> Gutenberg (</a:t>
            </a:r>
            <a:r>
              <a:rPr lang="tr-TR" sz="2400" b="0" i="0" u="none" strike="noStrike" baseline="0" dirty="0" err="1">
                <a:solidFill>
                  <a:schemeClr val="tx1"/>
                </a:solidFill>
              </a:rPr>
              <a:t>Yohan</a:t>
            </a:r>
            <a:r>
              <a:rPr lang="tr-TR" sz="2400" b="0" i="0" u="none" strike="noStrike" baseline="0" dirty="0">
                <a:solidFill>
                  <a:schemeClr val="tx1"/>
                </a:solidFill>
              </a:rPr>
              <a:t> </a:t>
            </a:r>
            <a:r>
              <a:rPr lang="tr-TR" sz="2400" b="0" i="0" u="none" strike="noStrike" baseline="0" dirty="0" err="1">
                <a:solidFill>
                  <a:schemeClr val="tx1"/>
                </a:solidFill>
              </a:rPr>
              <a:t>Gutenberk</a:t>
            </a:r>
            <a:r>
              <a:rPr lang="tr-TR" sz="2400" b="0" i="0" u="none" strike="noStrike" baseline="0" dirty="0">
                <a:solidFill>
                  <a:schemeClr val="tx1"/>
                </a:solidFill>
              </a:rPr>
              <a:t>) ayrı ayrı hazırlanmış kurşun harfleri yan yana dizerek baskı yapan matbaayı icat etti. Aslında matbaa ilk olarak 6.yüzyılda Çin’de kullanılmaya başlandı. Çinliler tahtaların üzerini oyarak harf ve resimleri mürekkep yardımıyla kâğıda basıyorlardı. Çinlilerin bu icadı 9. yüzyılda Uygur Türkleri tarafından da kullanılmaya başlandı. Böylece ilk Türkçe kitaplar basıldı. Bu dönemde Müslümanlar tarafından da kullanılmaya başlanan matbaa Haçlı Seferleri sonrasında Avrupalılar tarafından öğrenildi ve geliştirildi. Böylece kitapların elle yazılarak çoğaltılması Giderek azaldı ve çok sayıda kitap hızlı bir şekilde basılmaya başlandı.</a:t>
            </a:r>
            <a:endParaRPr lang="tr-TR" sz="2400" dirty="0">
              <a:solidFill>
                <a:schemeClr val="tx1"/>
              </a:solidFill>
            </a:endParaRPr>
          </a:p>
        </p:txBody>
      </p:sp>
      <p:sp>
        <p:nvSpPr>
          <p:cNvPr id="7" name="Metin kutusu 6">
            <a:extLst>
              <a:ext uri="{FF2B5EF4-FFF2-40B4-BE49-F238E27FC236}">
                <a16:creationId xmlns:a16="http://schemas.microsoft.com/office/drawing/2014/main" id="{D7924DDD-1B72-4D96-A3E4-CD9015698004}"/>
              </a:ext>
            </a:extLst>
          </p:cNvPr>
          <p:cNvSpPr txBox="1"/>
          <p:nvPr/>
        </p:nvSpPr>
        <p:spPr>
          <a:xfrm>
            <a:off x="111617" y="4977919"/>
            <a:ext cx="2438401" cy="707886"/>
          </a:xfrm>
          <a:prstGeom prst="rect">
            <a:avLst/>
          </a:prstGeom>
          <a:noFill/>
        </p:spPr>
        <p:txBody>
          <a:bodyPr wrap="square">
            <a:spAutoFit/>
          </a:bodyPr>
          <a:lstStyle/>
          <a:p>
            <a:pPr algn="r"/>
            <a:r>
              <a:rPr lang="tr-TR" sz="2000" b="0" u="none" strike="noStrike" baseline="0" dirty="0" err="1"/>
              <a:t>Johannes</a:t>
            </a:r>
            <a:r>
              <a:rPr lang="tr-TR" sz="2000" b="0" u="none" strike="noStrike" baseline="0" dirty="0"/>
              <a:t> Gutenberg ve matbaası (Temsilî)</a:t>
            </a:r>
            <a:endParaRPr lang="tr-TR" sz="2000" dirty="0"/>
          </a:p>
        </p:txBody>
      </p:sp>
    </p:spTree>
    <p:extLst>
      <p:ext uri="{BB962C8B-B14F-4D97-AF65-F5344CB8AC3E}">
        <p14:creationId xmlns:p14="http://schemas.microsoft.com/office/powerpoint/2010/main" val="12553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5D532C5F-9C8B-4339-84A5-FBC1BB0E621F}"/>
              </a:ext>
            </a:extLst>
          </p:cNvPr>
          <p:cNvPicPr>
            <a:picLocks noChangeAspect="1"/>
          </p:cNvPicPr>
          <p:nvPr/>
        </p:nvPicPr>
        <p:blipFill>
          <a:blip r:embed="rId2"/>
          <a:stretch>
            <a:fillRect/>
          </a:stretch>
        </p:blipFill>
        <p:spPr>
          <a:xfrm>
            <a:off x="235004" y="2721300"/>
            <a:ext cx="2083191" cy="2087680"/>
          </a:xfrm>
          <a:prstGeom prst="rect">
            <a:avLst/>
          </a:prstGeom>
          <a:effectLst>
            <a:glow rad="228600">
              <a:schemeClr val="accent2">
                <a:satMod val="175000"/>
                <a:alpha val="40000"/>
              </a:schemeClr>
            </a:glow>
          </a:effectLst>
        </p:spPr>
      </p:pic>
      <p:cxnSp>
        <p:nvCxnSpPr>
          <p:cNvPr id="6" name="Düz Bağlayıcı 5">
            <a:extLst>
              <a:ext uri="{FF2B5EF4-FFF2-40B4-BE49-F238E27FC236}">
                <a16:creationId xmlns:a16="http://schemas.microsoft.com/office/drawing/2014/main" id="{FEF4A589-1983-4744-9E74-862A46252DAA}"/>
              </a:ext>
            </a:extLst>
          </p:cNvPr>
          <p:cNvCxnSpPr>
            <a:cxnSpLocks/>
            <a:endCxn id="7" idx="1"/>
          </p:cNvCxnSpPr>
          <p:nvPr/>
        </p:nvCxnSpPr>
        <p:spPr>
          <a:xfrm>
            <a:off x="2485623" y="3765140"/>
            <a:ext cx="1410237" cy="2"/>
          </a:xfrm>
          <a:prstGeom prst="line">
            <a:avLst/>
          </a:prstGeom>
          <a:ln w="38100">
            <a:solidFill>
              <a:schemeClr val="accent2">
                <a:lumMod val="20000"/>
                <a:lumOff val="80000"/>
              </a:schemeClr>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A5253D78-532A-46A2-BB91-4183308CD36A}"/>
              </a:ext>
            </a:extLst>
          </p:cNvPr>
          <p:cNvSpPr/>
          <p:nvPr/>
        </p:nvSpPr>
        <p:spPr>
          <a:xfrm>
            <a:off x="3895860" y="867395"/>
            <a:ext cx="8113690" cy="5795493"/>
          </a:xfrm>
          <a:prstGeom prst="roundRect">
            <a:avLst>
              <a:gd name="adj" fmla="val 13047"/>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1877’de Thomas Edison (</a:t>
            </a:r>
            <a:r>
              <a:rPr lang="tr-TR" sz="2400" b="0" i="0" u="none" strike="noStrike" baseline="0" dirty="0" err="1">
                <a:solidFill>
                  <a:schemeClr val="tx1"/>
                </a:solidFill>
              </a:rPr>
              <a:t>Tamıs</a:t>
            </a:r>
            <a:r>
              <a:rPr lang="tr-TR" sz="2400" b="0" i="0" u="none" strike="noStrike" baseline="0" dirty="0">
                <a:solidFill>
                  <a:schemeClr val="tx1"/>
                </a:solidFill>
              </a:rPr>
              <a:t> </a:t>
            </a:r>
            <a:r>
              <a:rPr lang="tr-TR" sz="2400" b="0" i="0" u="none" strike="noStrike" baseline="0" dirty="0" err="1">
                <a:solidFill>
                  <a:schemeClr val="tx1"/>
                </a:solidFill>
              </a:rPr>
              <a:t>Edisın</a:t>
            </a:r>
            <a:r>
              <a:rPr lang="tr-TR" sz="2400" b="0" i="0" u="none" strike="noStrike" baseline="0" dirty="0">
                <a:solidFill>
                  <a:schemeClr val="tx1"/>
                </a:solidFill>
              </a:rPr>
              <a:t>) gramofonun öncüsü</a:t>
            </a:r>
          </a:p>
          <a:p>
            <a:pPr algn="ctr"/>
            <a:r>
              <a:rPr lang="tr-TR" sz="2400" b="0" i="0" u="none" strike="noStrike" baseline="0" dirty="0">
                <a:solidFill>
                  <a:schemeClr val="tx1"/>
                </a:solidFill>
              </a:rPr>
              <a:t>olan fonografı icat etti. Bu icatla sesleri kaydettikten sonra dinlemek mümkün oldu. Günümüzde ses kaydı yapmak ve kaydedilen sesleri dinlemek için ses kayıt cihazları, cep telefonları gibi çok daha küçük aletleri kullanmaktayız.</a:t>
            </a:r>
            <a:endParaRPr lang="tr-TR" sz="3200" dirty="0">
              <a:solidFill>
                <a:schemeClr val="tx1"/>
              </a:solidFill>
            </a:endParaRPr>
          </a:p>
        </p:txBody>
      </p:sp>
      <p:sp>
        <p:nvSpPr>
          <p:cNvPr id="9" name="Metin kutusu 8">
            <a:extLst>
              <a:ext uri="{FF2B5EF4-FFF2-40B4-BE49-F238E27FC236}">
                <a16:creationId xmlns:a16="http://schemas.microsoft.com/office/drawing/2014/main" id="{F7128E4D-37A5-43E5-9D31-54634D98FE3B}"/>
              </a:ext>
            </a:extLst>
          </p:cNvPr>
          <p:cNvSpPr txBox="1"/>
          <p:nvPr/>
        </p:nvSpPr>
        <p:spPr>
          <a:xfrm>
            <a:off x="112691" y="5013960"/>
            <a:ext cx="2372932" cy="400110"/>
          </a:xfrm>
          <a:prstGeom prst="rect">
            <a:avLst/>
          </a:prstGeom>
          <a:noFill/>
        </p:spPr>
        <p:txBody>
          <a:bodyPr wrap="square">
            <a:spAutoFit/>
          </a:bodyPr>
          <a:lstStyle/>
          <a:p>
            <a:pPr algn="ctr"/>
            <a:r>
              <a:rPr lang="tr-TR" sz="2000" b="0" u="none" strike="noStrike" baseline="0" dirty="0"/>
              <a:t>Thomas Edison</a:t>
            </a:r>
            <a:endParaRPr lang="tr-TR" sz="2000" dirty="0"/>
          </a:p>
        </p:txBody>
      </p:sp>
    </p:spTree>
    <p:extLst>
      <p:ext uri="{BB962C8B-B14F-4D97-AF65-F5344CB8AC3E}">
        <p14:creationId xmlns:p14="http://schemas.microsoft.com/office/powerpoint/2010/main" val="17282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6" name="Dikdörtgen 5">
            <a:extLst>
              <a:ext uri="{FF2B5EF4-FFF2-40B4-BE49-F238E27FC236}">
                <a16:creationId xmlns:a16="http://schemas.microsoft.com/office/drawing/2014/main" id="{2258EC9C-1E67-45D7-A6E3-37FACC4D3D22}"/>
              </a:ext>
            </a:extLst>
          </p:cNvPr>
          <p:cNvSpPr/>
          <p:nvPr/>
        </p:nvSpPr>
        <p:spPr>
          <a:xfrm>
            <a:off x="624626" y="2482007"/>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SÜMERLER</a:t>
            </a:r>
          </a:p>
        </p:txBody>
      </p:sp>
      <p:sp>
        <p:nvSpPr>
          <p:cNvPr id="8" name="Dikdörtgen 7">
            <a:extLst>
              <a:ext uri="{FF2B5EF4-FFF2-40B4-BE49-F238E27FC236}">
                <a16:creationId xmlns:a16="http://schemas.microsoft.com/office/drawing/2014/main" id="{9AA6CEE7-9065-4DB8-B81C-6038E03694DF}"/>
              </a:ext>
            </a:extLst>
          </p:cNvPr>
          <p:cNvSpPr/>
          <p:nvPr/>
        </p:nvSpPr>
        <p:spPr>
          <a:xfrm>
            <a:off x="6321380" y="2482007"/>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KİL TABLET</a:t>
            </a:r>
          </a:p>
        </p:txBody>
      </p:sp>
      <p:sp>
        <p:nvSpPr>
          <p:cNvPr id="9" name="Dikdörtgen 8">
            <a:extLst>
              <a:ext uri="{FF2B5EF4-FFF2-40B4-BE49-F238E27FC236}">
                <a16:creationId xmlns:a16="http://schemas.microsoft.com/office/drawing/2014/main" id="{17E8CB73-6FA7-41CA-8FAB-62D7D778E53D}"/>
              </a:ext>
            </a:extLst>
          </p:cNvPr>
          <p:cNvSpPr/>
          <p:nvPr/>
        </p:nvSpPr>
        <p:spPr>
          <a:xfrm>
            <a:off x="9167611" y="2482007"/>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ÇİVİ YAZISI</a:t>
            </a:r>
          </a:p>
        </p:txBody>
      </p:sp>
      <p:sp>
        <p:nvSpPr>
          <p:cNvPr id="21" name="Dikdörtgen 20">
            <a:extLst>
              <a:ext uri="{FF2B5EF4-FFF2-40B4-BE49-F238E27FC236}">
                <a16:creationId xmlns:a16="http://schemas.microsoft.com/office/drawing/2014/main" id="{74C0B702-C098-4BCD-8B9A-7EA2F181F606}"/>
              </a:ext>
            </a:extLst>
          </p:cNvPr>
          <p:cNvSpPr/>
          <p:nvPr/>
        </p:nvSpPr>
        <p:spPr>
          <a:xfrm>
            <a:off x="3475149" y="2482007"/>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İCAT</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10" name="Dikdörtgen 9">
            <a:extLst>
              <a:ext uri="{FF2B5EF4-FFF2-40B4-BE49-F238E27FC236}">
                <a16:creationId xmlns:a16="http://schemas.microsoft.com/office/drawing/2014/main" id="{611126EE-8B8D-403A-848C-B9BAC0E0A784}"/>
              </a:ext>
            </a:extLst>
          </p:cNvPr>
          <p:cNvSpPr/>
          <p:nvPr/>
        </p:nvSpPr>
        <p:spPr>
          <a:xfrm>
            <a:off x="624626" y="3729111"/>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MÖ</a:t>
            </a:r>
          </a:p>
        </p:txBody>
      </p:sp>
      <p:sp>
        <p:nvSpPr>
          <p:cNvPr id="11" name="Dikdörtgen 10">
            <a:extLst>
              <a:ext uri="{FF2B5EF4-FFF2-40B4-BE49-F238E27FC236}">
                <a16:creationId xmlns:a16="http://schemas.microsoft.com/office/drawing/2014/main" id="{2A67D033-B16F-44B8-BE8A-7E330B56036A}"/>
              </a:ext>
            </a:extLst>
          </p:cNvPr>
          <p:cNvSpPr/>
          <p:nvPr/>
        </p:nvSpPr>
        <p:spPr>
          <a:xfrm>
            <a:off x="3475149" y="3729111"/>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MS</a:t>
            </a:r>
          </a:p>
        </p:txBody>
      </p:sp>
      <p:sp>
        <p:nvSpPr>
          <p:cNvPr id="13" name="Dikdörtgen 12">
            <a:extLst>
              <a:ext uri="{FF2B5EF4-FFF2-40B4-BE49-F238E27FC236}">
                <a16:creationId xmlns:a16="http://schemas.microsoft.com/office/drawing/2014/main" id="{00D7E3E2-D279-4835-AB99-9BB684E0394B}"/>
              </a:ext>
            </a:extLst>
          </p:cNvPr>
          <p:cNvSpPr/>
          <p:nvPr/>
        </p:nvSpPr>
        <p:spPr>
          <a:xfrm>
            <a:off x="6321380" y="3729111"/>
            <a:ext cx="2331076" cy="523064"/>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MEZOPOTAMYA</a:t>
            </a:r>
          </a:p>
        </p:txBody>
      </p:sp>
      <p:sp>
        <p:nvSpPr>
          <p:cNvPr id="14" name="Dikdörtgen 13">
            <a:extLst>
              <a:ext uri="{FF2B5EF4-FFF2-40B4-BE49-F238E27FC236}">
                <a16:creationId xmlns:a16="http://schemas.microsoft.com/office/drawing/2014/main" id="{3FB26F06-E5A6-4093-8A22-1E6E964F5C75}"/>
              </a:ext>
            </a:extLst>
          </p:cNvPr>
          <p:cNvSpPr/>
          <p:nvPr/>
        </p:nvSpPr>
        <p:spPr>
          <a:xfrm>
            <a:off x="9167611" y="3728955"/>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PAPİRÜS</a:t>
            </a:r>
          </a:p>
        </p:txBody>
      </p:sp>
      <p:sp>
        <p:nvSpPr>
          <p:cNvPr id="15" name="Dikdörtgen 14">
            <a:extLst>
              <a:ext uri="{FF2B5EF4-FFF2-40B4-BE49-F238E27FC236}">
                <a16:creationId xmlns:a16="http://schemas.microsoft.com/office/drawing/2014/main" id="{BC2632E8-1D2C-4909-981D-3F27718D0380}"/>
              </a:ext>
            </a:extLst>
          </p:cNvPr>
          <p:cNvSpPr/>
          <p:nvPr/>
        </p:nvSpPr>
        <p:spPr>
          <a:xfrm>
            <a:off x="3470857" y="4975903"/>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PARŞÖMEN</a:t>
            </a:r>
          </a:p>
        </p:txBody>
      </p:sp>
      <p:sp>
        <p:nvSpPr>
          <p:cNvPr id="16" name="Dikdörtgen 15">
            <a:extLst>
              <a:ext uri="{FF2B5EF4-FFF2-40B4-BE49-F238E27FC236}">
                <a16:creationId xmlns:a16="http://schemas.microsoft.com/office/drawing/2014/main" id="{F6AF1A76-7A17-4FAE-9A5F-43C8C7115E5A}"/>
              </a:ext>
            </a:extLst>
          </p:cNvPr>
          <p:cNvSpPr/>
          <p:nvPr/>
        </p:nvSpPr>
        <p:spPr>
          <a:xfrm>
            <a:off x="6317088" y="4975903"/>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ENİAC</a:t>
            </a:r>
          </a:p>
        </p:txBody>
      </p:sp>
      <p:sp>
        <p:nvSpPr>
          <p:cNvPr id="17" name="Dikdörtgen 16">
            <a:extLst>
              <a:ext uri="{FF2B5EF4-FFF2-40B4-BE49-F238E27FC236}">
                <a16:creationId xmlns:a16="http://schemas.microsoft.com/office/drawing/2014/main" id="{43C7D212-C890-46AC-A90D-7C70E47D9BC7}"/>
              </a:ext>
            </a:extLst>
          </p:cNvPr>
          <p:cNvSpPr/>
          <p:nvPr/>
        </p:nvSpPr>
        <p:spPr>
          <a:xfrm>
            <a:off x="624626" y="4975903"/>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HİYEROGLİF</a:t>
            </a:r>
          </a:p>
        </p:txBody>
      </p:sp>
      <p:sp>
        <p:nvSpPr>
          <p:cNvPr id="18" name="Dikdörtgen 17">
            <a:extLst>
              <a:ext uri="{FF2B5EF4-FFF2-40B4-BE49-F238E27FC236}">
                <a16:creationId xmlns:a16="http://schemas.microsoft.com/office/drawing/2014/main" id="{E059F24D-4439-480A-8DB7-285F71495A02}"/>
              </a:ext>
            </a:extLst>
          </p:cNvPr>
          <p:cNvSpPr/>
          <p:nvPr/>
        </p:nvSpPr>
        <p:spPr>
          <a:xfrm>
            <a:off x="9163319" y="4975903"/>
            <a:ext cx="2331076" cy="523220"/>
          </a:xfrm>
          <a:prstGeom prst="rect">
            <a:avLst/>
          </a:prstGeom>
          <a:solidFill>
            <a:srgbClr val="FF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ARPANET</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anim calcmode="lin" valueType="num">
                                      <p:cBhvr>
                                        <p:cTn id="37" dur="2000" fill="hold"/>
                                        <p:tgtEl>
                                          <p:spTgt spid="21"/>
                                        </p:tgtEl>
                                        <p:attrNameLst>
                                          <p:attrName>ppt_w</p:attrName>
                                        </p:attrNameLst>
                                      </p:cBhvr>
                                      <p:tavLst>
                                        <p:tav tm="0" fmla="#ppt_w*sin(2.5*pi*$)">
                                          <p:val>
                                            <p:fltVal val="0"/>
                                          </p:val>
                                        </p:tav>
                                        <p:tav tm="100000">
                                          <p:val>
                                            <p:fltVal val="1"/>
                                          </p:val>
                                        </p:tav>
                                      </p:tavLst>
                                    </p:anim>
                                    <p:anim calcmode="lin" valueType="num">
                                      <p:cBhvr>
                                        <p:cTn id="38" dur="2000" fill="hold"/>
                                        <p:tgtEl>
                                          <p:spTgt spid="21"/>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anim calcmode="lin" valueType="num">
                                      <p:cBhvr>
                                        <p:cTn id="52" dur="2000" fill="hold"/>
                                        <p:tgtEl>
                                          <p:spTgt spid="13"/>
                                        </p:tgtEl>
                                        <p:attrNameLst>
                                          <p:attrName>ppt_w</p:attrName>
                                        </p:attrNameLst>
                                      </p:cBhvr>
                                      <p:tavLst>
                                        <p:tav tm="0" fmla="#ppt_w*sin(2.5*pi*$)">
                                          <p:val>
                                            <p:fltVal val="0"/>
                                          </p:val>
                                        </p:tav>
                                        <p:tav tm="100000">
                                          <p:val>
                                            <p:fltVal val="1"/>
                                          </p:val>
                                        </p:tav>
                                      </p:tavLst>
                                    </p:anim>
                                    <p:anim calcmode="lin" valueType="num">
                                      <p:cBhvr>
                                        <p:cTn id="53" dur="2000" fill="hold"/>
                                        <p:tgtEl>
                                          <p:spTgt spid="13"/>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anim calcmode="lin" valueType="num">
                                      <p:cBhvr>
                                        <p:cTn id="57" dur="2000" fill="hold"/>
                                        <p:tgtEl>
                                          <p:spTgt spid="14"/>
                                        </p:tgtEl>
                                        <p:attrNameLst>
                                          <p:attrName>ppt_w</p:attrName>
                                        </p:attrNameLst>
                                      </p:cBhvr>
                                      <p:tavLst>
                                        <p:tav tm="0" fmla="#ppt_w*sin(2.5*pi*$)">
                                          <p:val>
                                            <p:fltVal val="0"/>
                                          </p:val>
                                        </p:tav>
                                        <p:tav tm="100000">
                                          <p:val>
                                            <p:fltVal val="1"/>
                                          </p:val>
                                        </p:tav>
                                      </p:tavLst>
                                    </p:anim>
                                    <p:anim calcmode="lin" valueType="num">
                                      <p:cBhvr>
                                        <p:cTn id="58" dur="2000" fill="hold"/>
                                        <p:tgtEl>
                                          <p:spTgt spid="14"/>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ppt_w</p:attrName>
                                        </p:attrNameLst>
                                      </p:cBhvr>
                                      <p:tavLst>
                                        <p:tav tm="0" fmla="#ppt_w*sin(2.5*pi*$)">
                                          <p:val>
                                            <p:fltVal val="0"/>
                                          </p:val>
                                        </p:tav>
                                        <p:tav tm="100000">
                                          <p:val>
                                            <p:fltVal val="1"/>
                                          </p:val>
                                        </p:tav>
                                      </p:tavLst>
                                    </p:anim>
                                    <p:anim calcmode="lin" valueType="num">
                                      <p:cBhvr>
                                        <p:cTn id="63" dur="2000" fill="hold"/>
                                        <p:tgtEl>
                                          <p:spTgt spid="15"/>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anim calcmode="lin" valueType="num">
                                      <p:cBhvr>
                                        <p:cTn id="67" dur="2000" fill="hold"/>
                                        <p:tgtEl>
                                          <p:spTgt spid="16"/>
                                        </p:tgtEl>
                                        <p:attrNameLst>
                                          <p:attrName>ppt_w</p:attrName>
                                        </p:attrNameLst>
                                      </p:cBhvr>
                                      <p:tavLst>
                                        <p:tav tm="0" fmla="#ppt_w*sin(2.5*pi*$)">
                                          <p:val>
                                            <p:fltVal val="0"/>
                                          </p:val>
                                        </p:tav>
                                        <p:tav tm="100000">
                                          <p:val>
                                            <p:fltVal val="1"/>
                                          </p:val>
                                        </p:tav>
                                      </p:tavLst>
                                    </p:anim>
                                    <p:anim calcmode="lin" valueType="num">
                                      <p:cBhvr>
                                        <p:cTn id="68" dur="2000" fill="hold"/>
                                        <p:tgtEl>
                                          <p:spTgt spid="16"/>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000"/>
                                        <p:tgtEl>
                                          <p:spTgt spid="17"/>
                                        </p:tgtEl>
                                      </p:cBhvr>
                                    </p:animEffect>
                                    <p:anim calcmode="lin" valueType="num">
                                      <p:cBhvr>
                                        <p:cTn id="72" dur="2000" fill="hold"/>
                                        <p:tgtEl>
                                          <p:spTgt spid="17"/>
                                        </p:tgtEl>
                                        <p:attrNameLst>
                                          <p:attrName>ppt_w</p:attrName>
                                        </p:attrNameLst>
                                      </p:cBhvr>
                                      <p:tavLst>
                                        <p:tav tm="0" fmla="#ppt_w*sin(2.5*pi*$)">
                                          <p:val>
                                            <p:fltVal val="0"/>
                                          </p:val>
                                        </p:tav>
                                        <p:tav tm="100000">
                                          <p:val>
                                            <p:fltVal val="1"/>
                                          </p:val>
                                        </p:tav>
                                      </p:tavLst>
                                    </p:anim>
                                    <p:anim calcmode="lin" valueType="num">
                                      <p:cBhvr>
                                        <p:cTn id="73" dur="2000" fill="hold"/>
                                        <p:tgtEl>
                                          <p:spTgt spid="17"/>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2000"/>
                                        <p:tgtEl>
                                          <p:spTgt spid="18"/>
                                        </p:tgtEl>
                                      </p:cBhvr>
                                    </p:animEffect>
                                    <p:anim calcmode="lin" valueType="num">
                                      <p:cBhvr>
                                        <p:cTn id="77" dur="2000" fill="hold"/>
                                        <p:tgtEl>
                                          <p:spTgt spid="18"/>
                                        </p:tgtEl>
                                        <p:attrNameLst>
                                          <p:attrName>ppt_w</p:attrName>
                                        </p:attrNameLst>
                                      </p:cBhvr>
                                      <p:tavLst>
                                        <p:tav tm="0" fmla="#ppt_w*sin(2.5*pi*$)">
                                          <p:val>
                                            <p:fltVal val="0"/>
                                          </p:val>
                                        </p:tav>
                                        <p:tav tm="100000">
                                          <p:val>
                                            <p:fltVal val="1"/>
                                          </p:val>
                                        </p:tav>
                                      </p:tavLst>
                                    </p:anim>
                                    <p:anim calcmode="lin" valueType="num">
                                      <p:cBhvr>
                                        <p:cTn id="7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21" grpId="0" animBg="1"/>
      <p:bldP spid="28"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8A636844-F5D9-41FD-81D2-989E8D26D766}"/>
              </a:ext>
            </a:extLst>
          </p:cNvPr>
          <p:cNvPicPr>
            <a:picLocks noChangeAspect="1"/>
          </p:cNvPicPr>
          <p:nvPr/>
        </p:nvPicPr>
        <p:blipFill>
          <a:blip r:embed="rId2"/>
          <a:stretch>
            <a:fillRect/>
          </a:stretch>
        </p:blipFill>
        <p:spPr>
          <a:xfrm>
            <a:off x="235004" y="2741350"/>
            <a:ext cx="2083191" cy="2047580"/>
          </a:xfrm>
          <a:prstGeom prst="rect">
            <a:avLst/>
          </a:prstGeom>
          <a:effectLst>
            <a:glow rad="228600">
              <a:schemeClr val="accent6">
                <a:satMod val="175000"/>
                <a:alpha val="40000"/>
              </a:schemeClr>
            </a:glow>
          </a:effectLst>
        </p:spPr>
      </p:pic>
      <p:cxnSp>
        <p:nvCxnSpPr>
          <p:cNvPr id="6" name="Düz Bağlayıcı 5">
            <a:extLst>
              <a:ext uri="{FF2B5EF4-FFF2-40B4-BE49-F238E27FC236}">
                <a16:creationId xmlns:a16="http://schemas.microsoft.com/office/drawing/2014/main" id="{378C3D3C-4664-4B45-B198-E4E8D699FADC}"/>
              </a:ext>
            </a:extLst>
          </p:cNvPr>
          <p:cNvCxnSpPr>
            <a:cxnSpLocks/>
            <a:endCxn id="7" idx="1"/>
          </p:cNvCxnSpPr>
          <p:nvPr/>
        </p:nvCxnSpPr>
        <p:spPr>
          <a:xfrm>
            <a:off x="2485623" y="3765140"/>
            <a:ext cx="1410237" cy="2"/>
          </a:xfrm>
          <a:prstGeom prst="line">
            <a:avLst/>
          </a:prstGeom>
          <a:ln w="38100">
            <a:solidFill>
              <a:schemeClr val="accent6">
                <a:lumMod val="40000"/>
                <a:lumOff val="60000"/>
              </a:schemeClr>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FD44E12F-77D3-4578-BD43-4528125C08AA}"/>
              </a:ext>
            </a:extLst>
          </p:cNvPr>
          <p:cNvSpPr/>
          <p:nvPr/>
        </p:nvSpPr>
        <p:spPr>
          <a:xfrm>
            <a:off x="3895860" y="867395"/>
            <a:ext cx="8113690" cy="5795493"/>
          </a:xfrm>
          <a:prstGeom prst="roundRect">
            <a:avLst>
              <a:gd name="adj" fmla="val 13047"/>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1894’te </a:t>
            </a:r>
            <a:r>
              <a:rPr lang="tr-TR" sz="2400" b="0" i="0" u="none" strike="noStrike" baseline="0" dirty="0" err="1">
                <a:solidFill>
                  <a:schemeClr val="tx1"/>
                </a:solidFill>
              </a:rPr>
              <a:t>Guglielmo</a:t>
            </a:r>
            <a:r>
              <a:rPr lang="tr-TR" sz="2400" b="0" i="0" u="none" strike="noStrike" baseline="0" dirty="0">
                <a:solidFill>
                  <a:schemeClr val="tx1"/>
                </a:solidFill>
              </a:rPr>
              <a:t> </a:t>
            </a:r>
            <a:r>
              <a:rPr lang="tr-TR" sz="2400" b="0" i="0" u="none" strike="noStrike" baseline="0" dirty="0" err="1">
                <a:solidFill>
                  <a:schemeClr val="tx1"/>
                </a:solidFill>
              </a:rPr>
              <a:t>Marconi</a:t>
            </a:r>
            <a:r>
              <a:rPr lang="tr-TR" sz="2400" b="0" i="0" u="none" strike="noStrike" baseline="0" dirty="0">
                <a:solidFill>
                  <a:schemeClr val="tx1"/>
                </a:solidFill>
              </a:rPr>
              <a:t> (</a:t>
            </a:r>
            <a:r>
              <a:rPr lang="tr-TR" sz="2400" b="0" i="0" u="none" strike="noStrike" baseline="0" dirty="0" err="1">
                <a:solidFill>
                  <a:schemeClr val="tx1"/>
                </a:solidFill>
              </a:rPr>
              <a:t>Gulyelmo</a:t>
            </a:r>
            <a:r>
              <a:rPr lang="tr-TR" sz="2400" b="0" i="0" u="none" strike="noStrike" baseline="0" dirty="0">
                <a:solidFill>
                  <a:schemeClr val="tx1"/>
                </a:solidFill>
              </a:rPr>
              <a:t> </a:t>
            </a:r>
            <a:r>
              <a:rPr lang="tr-TR" sz="2400" b="0" i="0" u="none" strike="noStrike" baseline="0" dirty="0" err="1">
                <a:solidFill>
                  <a:schemeClr val="tx1"/>
                </a:solidFill>
              </a:rPr>
              <a:t>Markoni</a:t>
            </a:r>
            <a:r>
              <a:rPr lang="tr-TR" sz="2400" b="0" i="0" u="none" strike="noStrike" baseline="0" dirty="0">
                <a:solidFill>
                  <a:schemeClr val="tx1"/>
                </a:solidFill>
              </a:rPr>
              <a:t>) radyo dalgalarıyla deneyler yaparak radyonun geliştirilmesine öncülük etti. 1921’de radyo programları yayımlayan radyo istasyonları kurulmaya başlandı. Günümüzde daha çok haber ve müzik dinlediğimiz radyolar, televizyonların yaygınlaşmasından önce insanların ülkeleri ve dünya ile ilgili bilgi aldıkları başlıca araçtı.</a:t>
            </a:r>
            <a:endParaRPr lang="tr-TR" sz="3200" dirty="0">
              <a:solidFill>
                <a:schemeClr val="tx1"/>
              </a:solidFill>
            </a:endParaRPr>
          </a:p>
        </p:txBody>
      </p:sp>
      <p:sp>
        <p:nvSpPr>
          <p:cNvPr id="9" name="Metin kutusu 8">
            <a:extLst>
              <a:ext uri="{FF2B5EF4-FFF2-40B4-BE49-F238E27FC236}">
                <a16:creationId xmlns:a16="http://schemas.microsoft.com/office/drawing/2014/main" id="{61D251CD-9AC3-4026-A1DD-63B457A07736}"/>
              </a:ext>
            </a:extLst>
          </p:cNvPr>
          <p:cNvSpPr txBox="1"/>
          <p:nvPr/>
        </p:nvSpPr>
        <p:spPr>
          <a:xfrm>
            <a:off x="104621" y="5002300"/>
            <a:ext cx="2381001" cy="400110"/>
          </a:xfrm>
          <a:prstGeom prst="rect">
            <a:avLst/>
          </a:prstGeom>
          <a:noFill/>
        </p:spPr>
        <p:txBody>
          <a:bodyPr wrap="square">
            <a:spAutoFit/>
          </a:bodyPr>
          <a:lstStyle/>
          <a:p>
            <a:pPr algn="ctr"/>
            <a:r>
              <a:rPr lang="tr-TR" sz="2000" b="0" u="none" strike="noStrike" baseline="0" dirty="0" err="1"/>
              <a:t>Guglielmo</a:t>
            </a:r>
            <a:r>
              <a:rPr lang="tr-TR" sz="2000" b="0" u="none" strike="noStrike" baseline="0" dirty="0"/>
              <a:t> </a:t>
            </a:r>
            <a:r>
              <a:rPr lang="tr-TR" sz="2000" b="0" u="none" strike="noStrike" baseline="0" dirty="0" err="1"/>
              <a:t>Marconi</a:t>
            </a:r>
            <a:endParaRPr lang="tr-TR" sz="2000" dirty="0"/>
          </a:p>
        </p:txBody>
      </p:sp>
    </p:spTree>
    <p:extLst>
      <p:ext uri="{BB962C8B-B14F-4D97-AF65-F5344CB8AC3E}">
        <p14:creationId xmlns:p14="http://schemas.microsoft.com/office/powerpoint/2010/main" val="17016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333E468A-DFEF-4456-8711-33B1B442B1FD}"/>
              </a:ext>
            </a:extLst>
          </p:cNvPr>
          <p:cNvPicPr>
            <a:picLocks noChangeAspect="1"/>
          </p:cNvPicPr>
          <p:nvPr/>
        </p:nvPicPr>
        <p:blipFill>
          <a:blip r:embed="rId2"/>
          <a:stretch>
            <a:fillRect/>
          </a:stretch>
        </p:blipFill>
        <p:spPr>
          <a:xfrm>
            <a:off x="222125" y="2728471"/>
            <a:ext cx="2083191" cy="2052031"/>
          </a:xfrm>
          <a:prstGeom prst="rect">
            <a:avLst/>
          </a:prstGeom>
          <a:effectLst>
            <a:glow rad="228600">
              <a:schemeClr val="accent4">
                <a:satMod val="175000"/>
                <a:alpha val="40000"/>
              </a:schemeClr>
            </a:glow>
          </a:effectLst>
        </p:spPr>
      </p:pic>
      <p:cxnSp>
        <p:nvCxnSpPr>
          <p:cNvPr id="6" name="Düz Bağlayıcı 5">
            <a:extLst>
              <a:ext uri="{FF2B5EF4-FFF2-40B4-BE49-F238E27FC236}">
                <a16:creationId xmlns:a16="http://schemas.microsoft.com/office/drawing/2014/main" id="{D3B0E129-C0F8-4EF8-8B89-5285B7B08DFD}"/>
              </a:ext>
            </a:extLst>
          </p:cNvPr>
          <p:cNvCxnSpPr>
            <a:cxnSpLocks/>
            <a:endCxn id="7" idx="1"/>
          </p:cNvCxnSpPr>
          <p:nvPr/>
        </p:nvCxnSpPr>
        <p:spPr>
          <a:xfrm>
            <a:off x="2485623" y="3765140"/>
            <a:ext cx="1410237" cy="2"/>
          </a:xfrm>
          <a:prstGeom prst="line">
            <a:avLst/>
          </a:prstGeom>
          <a:ln w="38100">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26142EB2-6BB8-4E75-9DDD-EDCC44556E7B}"/>
              </a:ext>
            </a:extLst>
          </p:cNvPr>
          <p:cNvSpPr/>
          <p:nvPr/>
        </p:nvSpPr>
        <p:spPr>
          <a:xfrm>
            <a:off x="3895860" y="867395"/>
            <a:ext cx="8113690" cy="5795493"/>
          </a:xfrm>
          <a:prstGeom prst="roundRect">
            <a:avLst>
              <a:gd name="adj" fmla="val 13047"/>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1925’te John </a:t>
            </a:r>
            <a:r>
              <a:rPr lang="tr-TR" sz="2400" b="0" i="0" u="none" strike="noStrike" baseline="0" dirty="0" err="1">
                <a:solidFill>
                  <a:schemeClr val="tx1"/>
                </a:solidFill>
              </a:rPr>
              <a:t>Logie</a:t>
            </a:r>
            <a:r>
              <a:rPr lang="tr-TR" sz="2400" b="0" i="0" u="none" strike="noStrike" baseline="0" dirty="0">
                <a:solidFill>
                  <a:schemeClr val="tx1"/>
                </a:solidFill>
              </a:rPr>
              <a:t> </a:t>
            </a:r>
            <a:r>
              <a:rPr lang="tr-TR" sz="2400" b="0" i="0" u="none" strike="noStrike" baseline="0" dirty="0" err="1">
                <a:solidFill>
                  <a:schemeClr val="tx1"/>
                </a:solidFill>
              </a:rPr>
              <a:t>Baird</a:t>
            </a:r>
            <a:r>
              <a:rPr lang="tr-TR" sz="2400" b="0" i="0" u="none" strike="noStrike" baseline="0" dirty="0">
                <a:solidFill>
                  <a:schemeClr val="tx1"/>
                </a:solidFill>
              </a:rPr>
              <a:t> (</a:t>
            </a:r>
            <a:r>
              <a:rPr lang="tr-TR" sz="2400" b="0" i="0" u="none" strike="noStrike" baseline="0" dirty="0" err="1">
                <a:solidFill>
                  <a:schemeClr val="tx1"/>
                </a:solidFill>
              </a:rPr>
              <a:t>Con</a:t>
            </a:r>
            <a:r>
              <a:rPr lang="tr-TR" sz="2400" b="0" i="0" u="none" strike="noStrike" baseline="0" dirty="0">
                <a:solidFill>
                  <a:schemeClr val="tx1"/>
                </a:solidFill>
              </a:rPr>
              <a:t> </a:t>
            </a:r>
            <a:r>
              <a:rPr lang="tr-TR" sz="2400" b="0" i="0" u="none" strike="noStrike" baseline="0" dirty="0" err="1">
                <a:solidFill>
                  <a:schemeClr val="tx1"/>
                </a:solidFill>
              </a:rPr>
              <a:t>Logi</a:t>
            </a:r>
            <a:r>
              <a:rPr lang="tr-TR" sz="2400" b="0" i="0" u="none" strike="noStrike" baseline="0" dirty="0">
                <a:solidFill>
                  <a:schemeClr val="tx1"/>
                </a:solidFill>
              </a:rPr>
              <a:t> </a:t>
            </a:r>
            <a:r>
              <a:rPr lang="tr-TR" sz="2400" b="0" i="0" u="none" strike="noStrike" baseline="0" dirty="0" err="1">
                <a:solidFill>
                  <a:schemeClr val="tx1"/>
                </a:solidFill>
              </a:rPr>
              <a:t>Biırt</a:t>
            </a:r>
            <a:r>
              <a:rPr lang="tr-TR" sz="2400" b="0" i="0" u="none" strike="noStrike" baseline="0" dirty="0">
                <a:solidFill>
                  <a:schemeClr val="tx1"/>
                </a:solidFill>
              </a:rPr>
              <a:t>) mekanik televizyonu icat etti. Televizyonun geliştirilmesinde farklı bilim insanlarının katkıları oldu. İcat edildiği dönemdekinin aksine günümüzde televizyonlar renkli ve çok daha net görüntülerle yayın yapmaktadır.</a:t>
            </a:r>
            <a:endParaRPr lang="tr-TR" sz="4000" dirty="0">
              <a:solidFill>
                <a:schemeClr val="tx1"/>
              </a:solidFill>
            </a:endParaRPr>
          </a:p>
        </p:txBody>
      </p:sp>
      <p:sp>
        <p:nvSpPr>
          <p:cNvPr id="9" name="Metin kutusu 8">
            <a:extLst>
              <a:ext uri="{FF2B5EF4-FFF2-40B4-BE49-F238E27FC236}">
                <a16:creationId xmlns:a16="http://schemas.microsoft.com/office/drawing/2014/main" id="{F0EEF0B2-FB81-4EA8-8B56-3B7D4B305BE2}"/>
              </a:ext>
            </a:extLst>
          </p:cNvPr>
          <p:cNvSpPr txBox="1"/>
          <p:nvPr/>
        </p:nvSpPr>
        <p:spPr>
          <a:xfrm>
            <a:off x="127160" y="5017610"/>
            <a:ext cx="2273119" cy="400110"/>
          </a:xfrm>
          <a:prstGeom prst="rect">
            <a:avLst/>
          </a:prstGeom>
          <a:noFill/>
        </p:spPr>
        <p:txBody>
          <a:bodyPr wrap="square">
            <a:spAutoFit/>
          </a:bodyPr>
          <a:lstStyle/>
          <a:p>
            <a:pPr algn="ctr"/>
            <a:r>
              <a:rPr lang="tr-TR" sz="2000" b="0" u="none" strike="noStrike" baseline="0" dirty="0">
                <a:latin typeface="CaslonPro-Italic"/>
              </a:rPr>
              <a:t>John </a:t>
            </a:r>
            <a:r>
              <a:rPr lang="tr-TR" sz="2000" b="0" u="none" strike="noStrike" baseline="0" dirty="0" err="1">
                <a:latin typeface="CaslonPro-Italic"/>
              </a:rPr>
              <a:t>Logie</a:t>
            </a:r>
            <a:r>
              <a:rPr lang="tr-TR" sz="2000" b="0" u="none" strike="noStrike" baseline="0" dirty="0">
                <a:latin typeface="CaslonPro-Italic"/>
              </a:rPr>
              <a:t> </a:t>
            </a:r>
            <a:r>
              <a:rPr lang="tr-TR" sz="2000" b="0" u="none" strike="noStrike" baseline="0" dirty="0" err="1">
                <a:latin typeface="CaslonPro-Italic"/>
              </a:rPr>
              <a:t>Baird</a:t>
            </a:r>
            <a:endParaRPr lang="tr-TR" sz="2000" dirty="0"/>
          </a:p>
        </p:txBody>
      </p:sp>
    </p:spTree>
    <p:extLst>
      <p:ext uri="{BB962C8B-B14F-4D97-AF65-F5344CB8AC3E}">
        <p14:creationId xmlns:p14="http://schemas.microsoft.com/office/powerpoint/2010/main" val="39488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F122765B-0A33-4B62-97DE-7FF15ECCAE18}"/>
              </a:ext>
            </a:extLst>
          </p:cNvPr>
          <p:cNvPicPr>
            <a:picLocks noChangeAspect="1"/>
          </p:cNvPicPr>
          <p:nvPr/>
        </p:nvPicPr>
        <p:blipFill>
          <a:blip r:embed="rId2"/>
          <a:stretch>
            <a:fillRect/>
          </a:stretch>
        </p:blipFill>
        <p:spPr>
          <a:xfrm>
            <a:off x="222125" y="2728470"/>
            <a:ext cx="2083191" cy="2069837"/>
          </a:xfrm>
          <a:prstGeom prst="rect">
            <a:avLst/>
          </a:prstGeom>
          <a:effectLst>
            <a:glow rad="228600">
              <a:srgbClr val="C00000">
                <a:alpha val="60000"/>
              </a:srgbClr>
            </a:glow>
          </a:effectLst>
        </p:spPr>
      </p:pic>
      <p:cxnSp>
        <p:nvCxnSpPr>
          <p:cNvPr id="6" name="Düz Bağlayıcı 5">
            <a:extLst>
              <a:ext uri="{FF2B5EF4-FFF2-40B4-BE49-F238E27FC236}">
                <a16:creationId xmlns:a16="http://schemas.microsoft.com/office/drawing/2014/main" id="{5626D861-5C9F-4666-A257-EF2021D4DF03}"/>
              </a:ext>
            </a:extLst>
          </p:cNvPr>
          <p:cNvCxnSpPr>
            <a:cxnSpLocks/>
          </p:cNvCxnSpPr>
          <p:nvPr/>
        </p:nvCxnSpPr>
        <p:spPr>
          <a:xfrm>
            <a:off x="2485623" y="3763388"/>
            <a:ext cx="1410237" cy="2"/>
          </a:xfrm>
          <a:prstGeom prst="line">
            <a:avLst/>
          </a:prstGeom>
          <a:ln w="38100">
            <a:solidFill>
              <a:srgbClr val="FF0000"/>
            </a:solidFill>
          </a:ln>
          <a:effectLst>
            <a:glow rad="228600">
              <a:srgbClr val="C00000">
                <a:alpha val="40000"/>
              </a:srgb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E4420D75-6100-4D9B-93EC-B95EA605B99E}"/>
              </a:ext>
            </a:extLst>
          </p:cNvPr>
          <p:cNvSpPr/>
          <p:nvPr/>
        </p:nvSpPr>
        <p:spPr>
          <a:xfrm>
            <a:off x="3895860" y="867395"/>
            <a:ext cx="8113690" cy="5795493"/>
          </a:xfrm>
          <a:prstGeom prst="roundRect">
            <a:avLst>
              <a:gd name="adj" fmla="val 1304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1925’te </a:t>
            </a:r>
            <a:r>
              <a:rPr lang="tr-TR" sz="2400" b="0" i="0" u="none" strike="noStrike" baseline="0" dirty="0" err="1">
                <a:solidFill>
                  <a:schemeClr val="tx1"/>
                </a:solidFill>
              </a:rPr>
              <a:t>Edouard</a:t>
            </a:r>
            <a:r>
              <a:rPr lang="tr-TR" sz="2400" b="0" i="0" u="none" strike="noStrike" baseline="0" dirty="0">
                <a:solidFill>
                  <a:schemeClr val="tx1"/>
                </a:solidFill>
              </a:rPr>
              <a:t> Belin (</a:t>
            </a:r>
            <a:r>
              <a:rPr lang="tr-TR" sz="2400" b="0" i="0" u="none" strike="noStrike" baseline="0" dirty="0" err="1">
                <a:solidFill>
                  <a:schemeClr val="tx1"/>
                </a:solidFill>
              </a:rPr>
              <a:t>Edvart</a:t>
            </a:r>
            <a:r>
              <a:rPr lang="tr-TR" sz="2400" b="0" i="0" u="none" strike="noStrike" baseline="0" dirty="0">
                <a:solidFill>
                  <a:schemeClr val="tx1"/>
                </a:solidFill>
              </a:rPr>
              <a:t> </a:t>
            </a:r>
            <a:r>
              <a:rPr lang="tr-TR" sz="2400" b="0" i="0" u="none" strike="noStrike" baseline="0" dirty="0" err="1">
                <a:solidFill>
                  <a:schemeClr val="tx1"/>
                </a:solidFill>
              </a:rPr>
              <a:t>Bilın</a:t>
            </a:r>
            <a:r>
              <a:rPr lang="tr-TR" sz="2400" b="0" i="0" u="none" strike="noStrike" baseline="0" dirty="0">
                <a:solidFill>
                  <a:schemeClr val="tx1"/>
                </a:solidFill>
              </a:rPr>
              <a:t>) faks makinesini icat etti.</a:t>
            </a:r>
          </a:p>
          <a:p>
            <a:pPr algn="ctr"/>
            <a:r>
              <a:rPr lang="tr-TR" sz="2400" b="0" i="0" u="none" strike="noStrike" baseline="0" dirty="0">
                <a:solidFill>
                  <a:schemeClr val="tx1"/>
                </a:solidFill>
              </a:rPr>
              <a:t>Faks makinesi farklı bilim insanlarının katkılarıyla geliştirildi. Faks makinesi ile telefon hatları aracılığıyla belgeleri gönderebilmek mümkün oldu. Ancak günümüzde genel ağın yaygınlaşmasıyla faks makinelerinin yerini elektronik postalar (e-posta) almaya başladı.</a:t>
            </a:r>
            <a:endParaRPr lang="tr-TR" sz="4800" dirty="0">
              <a:solidFill>
                <a:schemeClr val="tx1"/>
              </a:solidFill>
            </a:endParaRPr>
          </a:p>
        </p:txBody>
      </p:sp>
      <p:sp>
        <p:nvSpPr>
          <p:cNvPr id="9" name="Metin kutusu 8">
            <a:extLst>
              <a:ext uri="{FF2B5EF4-FFF2-40B4-BE49-F238E27FC236}">
                <a16:creationId xmlns:a16="http://schemas.microsoft.com/office/drawing/2014/main" id="{8FE00BFF-CB8F-4F43-9464-109B69952486}"/>
              </a:ext>
            </a:extLst>
          </p:cNvPr>
          <p:cNvSpPr txBox="1"/>
          <p:nvPr/>
        </p:nvSpPr>
        <p:spPr>
          <a:xfrm>
            <a:off x="112692" y="5029349"/>
            <a:ext cx="2372931" cy="400110"/>
          </a:xfrm>
          <a:prstGeom prst="rect">
            <a:avLst/>
          </a:prstGeom>
          <a:noFill/>
        </p:spPr>
        <p:txBody>
          <a:bodyPr wrap="square">
            <a:spAutoFit/>
          </a:bodyPr>
          <a:lstStyle/>
          <a:p>
            <a:pPr algn="ctr"/>
            <a:r>
              <a:rPr lang="tr-TR" sz="2000" b="0" u="none" strike="noStrike" baseline="0" dirty="0" err="1">
                <a:latin typeface="CaslonPro-Italic"/>
              </a:rPr>
              <a:t>Edouard</a:t>
            </a:r>
            <a:r>
              <a:rPr lang="tr-TR" sz="2000" b="0" u="none" strike="noStrike" baseline="0" dirty="0">
                <a:latin typeface="CaslonPro-Italic"/>
              </a:rPr>
              <a:t> Belin</a:t>
            </a:r>
            <a:endParaRPr lang="tr-TR" sz="2000" dirty="0"/>
          </a:p>
        </p:txBody>
      </p:sp>
    </p:spTree>
    <p:extLst>
      <p:ext uri="{BB962C8B-B14F-4D97-AF65-F5344CB8AC3E}">
        <p14:creationId xmlns:p14="http://schemas.microsoft.com/office/powerpoint/2010/main" val="31410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E6CAE0BC-2A46-4282-84AD-DB67103D377C}"/>
              </a:ext>
            </a:extLst>
          </p:cNvPr>
          <p:cNvPicPr>
            <a:picLocks noChangeAspect="1"/>
          </p:cNvPicPr>
          <p:nvPr/>
        </p:nvPicPr>
        <p:blipFill>
          <a:blip r:embed="rId2"/>
          <a:stretch>
            <a:fillRect/>
          </a:stretch>
        </p:blipFill>
        <p:spPr>
          <a:xfrm>
            <a:off x="222125" y="2728470"/>
            <a:ext cx="2083191" cy="2047580"/>
          </a:xfrm>
          <a:prstGeom prst="rect">
            <a:avLst/>
          </a:prstGeom>
          <a:effectLst>
            <a:glow rad="228600">
              <a:srgbClr val="ABE9FF">
                <a:alpha val="60000"/>
              </a:srgbClr>
            </a:glow>
          </a:effectLst>
        </p:spPr>
      </p:pic>
      <p:cxnSp>
        <p:nvCxnSpPr>
          <p:cNvPr id="6" name="Düz Bağlayıcı 5">
            <a:extLst>
              <a:ext uri="{FF2B5EF4-FFF2-40B4-BE49-F238E27FC236}">
                <a16:creationId xmlns:a16="http://schemas.microsoft.com/office/drawing/2014/main" id="{ECCC6581-2BD1-47A9-AA83-DDDADFB5D61A}"/>
              </a:ext>
            </a:extLst>
          </p:cNvPr>
          <p:cNvCxnSpPr>
            <a:cxnSpLocks/>
          </p:cNvCxnSpPr>
          <p:nvPr/>
        </p:nvCxnSpPr>
        <p:spPr>
          <a:xfrm>
            <a:off x="2485623" y="3763388"/>
            <a:ext cx="1410237" cy="2"/>
          </a:xfrm>
          <a:prstGeom prst="line">
            <a:avLst/>
          </a:prstGeom>
          <a:ln w="38100">
            <a:solidFill>
              <a:srgbClr val="ABE9FF"/>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0F8FD25D-DAD8-4B81-B0BC-55D7E998E620}"/>
              </a:ext>
            </a:extLst>
          </p:cNvPr>
          <p:cNvSpPr/>
          <p:nvPr/>
        </p:nvSpPr>
        <p:spPr>
          <a:xfrm>
            <a:off x="3895860" y="867395"/>
            <a:ext cx="8113690" cy="5795493"/>
          </a:xfrm>
          <a:prstGeom prst="roundRect">
            <a:avLst>
              <a:gd name="adj" fmla="val 13047"/>
            </a:avLst>
          </a:prstGeom>
          <a:noFill/>
          <a:ln w="57150">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1938’de </a:t>
            </a:r>
            <a:r>
              <a:rPr lang="tr-TR" sz="2400" b="0" i="0" u="none" strike="noStrike" baseline="0" dirty="0" err="1">
                <a:solidFill>
                  <a:schemeClr val="tx1"/>
                </a:solidFill>
              </a:rPr>
              <a:t>Chester</a:t>
            </a:r>
            <a:r>
              <a:rPr lang="tr-TR" sz="2400" b="0" i="0" u="none" strike="noStrike" baseline="0" dirty="0">
                <a:solidFill>
                  <a:schemeClr val="tx1"/>
                </a:solidFill>
              </a:rPr>
              <a:t> </a:t>
            </a:r>
            <a:r>
              <a:rPr lang="tr-TR" sz="2400" b="0" i="0" u="none" strike="noStrike" baseline="0" dirty="0" err="1">
                <a:solidFill>
                  <a:schemeClr val="tx1"/>
                </a:solidFill>
              </a:rPr>
              <a:t>Carlson</a:t>
            </a:r>
            <a:r>
              <a:rPr lang="tr-TR" sz="2400" b="0" i="0" u="none" strike="noStrike" baseline="0" dirty="0">
                <a:solidFill>
                  <a:schemeClr val="tx1"/>
                </a:solidFill>
              </a:rPr>
              <a:t> (</a:t>
            </a:r>
            <a:r>
              <a:rPr lang="tr-TR" sz="2400" b="0" i="0" u="none" strike="noStrike" baseline="0" dirty="0" err="1">
                <a:solidFill>
                  <a:schemeClr val="tx1"/>
                </a:solidFill>
              </a:rPr>
              <a:t>Çestır</a:t>
            </a:r>
            <a:r>
              <a:rPr lang="tr-TR" sz="2400" b="0" i="0" u="none" strike="noStrike" baseline="0" dirty="0">
                <a:solidFill>
                  <a:schemeClr val="tx1"/>
                </a:solidFill>
              </a:rPr>
              <a:t> </a:t>
            </a:r>
            <a:r>
              <a:rPr lang="tr-TR" sz="2400" b="0" i="0" u="none" strike="noStrike" baseline="0" dirty="0" err="1">
                <a:solidFill>
                  <a:schemeClr val="tx1"/>
                </a:solidFill>
              </a:rPr>
              <a:t>Karlsın</a:t>
            </a:r>
            <a:r>
              <a:rPr lang="tr-TR" sz="2400" b="0" i="0" u="none" strike="noStrike" baseline="0" dirty="0">
                <a:solidFill>
                  <a:schemeClr val="tx1"/>
                </a:solidFill>
              </a:rPr>
              <a:t>), fotokopi makinesini</a:t>
            </a:r>
          </a:p>
          <a:p>
            <a:pPr algn="ctr"/>
            <a:r>
              <a:rPr lang="tr-TR" sz="2400" b="0" i="0" u="none" strike="noStrike" baseline="0" dirty="0">
                <a:solidFill>
                  <a:schemeClr val="tx1"/>
                </a:solidFill>
              </a:rPr>
              <a:t>icat etti. Fotokopi makinesinin icadından önce belge ve resimler fotoğrafları çekilerek kopyalanmaktaydı. Bu fotoğrafların basılması ise epey zaman almaktaydı. Fotokopi makineleri günümüzde çok daha hızlı basım yapmakta ve renkli kopya da verebilmektedir.</a:t>
            </a:r>
            <a:endParaRPr lang="tr-TR" sz="6000" dirty="0">
              <a:solidFill>
                <a:schemeClr val="tx1"/>
              </a:solidFill>
            </a:endParaRPr>
          </a:p>
        </p:txBody>
      </p:sp>
      <p:sp>
        <p:nvSpPr>
          <p:cNvPr id="10" name="Metin kutusu 9">
            <a:extLst>
              <a:ext uri="{FF2B5EF4-FFF2-40B4-BE49-F238E27FC236}">
                <a16:creationId xmlns:a16="http://schemas.microsoft.com/office/drawing/2014/main" id="{A37320BA-9841-45CE-8464-F2C30D601557}"/>
              </a:ext>
            </a:extLst>
          </p:cNvPr>
          <p:cNvSpPr txBox="1"/>
          <p:nvPr/>
        </p:nvSpPr>
        <p:spPr>
          <a:xfrm>
            <a:off x="112691" y="5018820"/>
            <a:ext cx="2372932" cy="400110"/>
          </a:xfrm>
          <a:prstGeom prst="rect">
            <a:avLst/>
          </a:prstGeom>
          <a:noFill/>
        </p:spPr>
        <p:txBody>
          <a:bodyPr wrap="square">
            <a:spAutoFit/>
          </a:bodyPr>
          <a:lstStyle/>
          <a:p>
            <a:pPr algn="ctr"/>
            <a:r>
              <a:rPr lang="tr-TR" sz="2000" b="0" u="none" strike="noStrike" baseline="0" dirty="0" err="1"/>
              <a:t>Chester</a:t>
            </a:r>
            <a:r>
              <a:rPr lang="tr-TR" sz="2000" b="0" u="none" strike="noStrike" baseline="0" dirty="0"/>
              <a:t> </a:t>
            </a:r>
            <a:r>
              <a:rPr lang="tr-TR" sz="2000" b="0" u="none" strike="noStrike" baseline="0" dirty="0" err="1"/>
              <a:t>Carlson</a:t>
            </a:r>
            <a:endParaRPr lang="tr-TR" sz="2000" dirty="0"/>
          </a:p>
        </p:txBody>
      </p:sp>
    </p:spTree>
    <p:extLst>
      <p:ext uri="{BB962C8B-B14F-4D97-AF65-F5344CB8AC3E}">
        <p14:creationId xmlns:p14="http://schemas.microsoft.com/office/powerpoint/2010/main" val="6051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C47C1F58-C717-44A3-AACB-D1D5089511C8}"/>
              </a:ext>
            </a:extLst>
          </p:cNvPr>
          <p:cNvPicPr>
            <a:picLocks noChangeAspect="1"/>
          </p:cNvPicPr>
          <p:nvPr/>
        </p:nvPicPr>
        <p:blipFill>
          <a:blip r:embed="rId2"/>
          <a:stretch>
            <a:fillRect/>
          </a:stretch>
        </p:blipFill>
        <p:spPr>
          <a:xfrm>
            <a:off x="222125" y="2728469"/>
            <a:ext cx="2083191" cy="2069837"/>
          </a:xfrm>
          <a:prstGeom prst="rect">
            <a:avLst/>
          </a:prstGeom>
          <a:effectLst>
            <a:glow rad="228600">
              <a:srgbClr val="FF00FF">
                <a:alpha val="60000"/>
              </a:srgbClr>
            </a:glow>
          </a:effectLst>
        </p:spPr>
      </p:pic>
      <p:cxnSp>
        <p:nvCxnSpPr>
          <p:cNvPr id="6" name="Düz Bağlayıcı 5">
            <a:extLst>
              <a:ext uri="{FF2B5EF4-FFF2-40B4-BE49-F238E27FC236}">
                <a16:creationId xmlns:a16="http://schemas.microsoft.com/office/drawing/2014/main" id="{1E31005C-4C2A-4AC4-A86F-6C911AB8E9CA}"/>
              </a:ext>
            </a:extLst>
          </p:cNvPr>
          <p:cNvCxnSpPr>
            <a:cxnSpLocks/>
          </p:cNvCxnSpPr>
          <p:nvPr/>
        </p:nvCxnSpPr>
        <p:spPr>
          <a:xfrm>
            <a:off x="2485623" y="3763388"/>
            <a:ext cx="1410237" cy="2"/>
          </a:xfrm>
          <a:prstGeom prst="line">
            <a:avLst/>
          </a:prstGeom>
          <a:ln w="38100">
            <a:solidFill>
              <a:srgbClr val="FF00FF"/>
            </a:solidFill>
          </a:ln>
          <a:effectLst>
            <a:glow rad="228600">
              <a:srgbClr val="FF00FF">
                <a:alpha val="40000"/>
              </a:srgb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E8EC83A9-D338-40A0-9A74-26A0BEFAAE25}"/>
              </a:ext>
            </a:extLst>
          </p:cNvPr>
          <p:cNvSpPr/>
          <p:nvPr/>
        </p:nvSpPr>
        <p:spPr>
          <a:xfrm>
            <a:off x="3895860" y="867395"/>
            <a:ext cx="8113690" cy="5795493"/>
          </a:xfrm>
          <a:prstGeom prst="roundRect">
            <a:avLst>
              <a:gd name="adj" fmla="val 13047"/>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latin typeface="CaslonPro-Regular"/>
              </a:rPr>
              <a:t>1945’te ABD’de ENİAC (</a:t>
            </a:r>
            <a:r>
              <a:rPr lang="tr-TR" sz="2400" b="0" i="0" u="none" strike="noStrike" baseline="0" dirty="0" err="1">
                <a:solidFill>
                  <a:schemeClr val="tx1"/>
                </a:solidFill>
                <a:latin typeface="CaslonPro-Regular"/>
              </a:rPr>
              <a:t>Eniyak</a:t>
            </a:r>
            <a:r>
              <a:rPr lang="tr-TR" sz="2400" b="0" i="0" u="none" strike="noStrike" baseline="0" dirty="0">
                <a:solidFill>
                  <a:schemeClr val="tx1"/>
                </a:solidFill>
                <a:latin typeface="CaslonPro-Regular"/>
              </a:rPr>
              <a:t>) adıyla ilk bilgisayarlardan biri</a:t>
            </a:r>
          </a:p>
          <a:p>
            <a:pPr algn="ctr"/>
            <a:r>
              <a:rPr lang="tr-TR" sz="2400" b="0" i="0" u="none" strike="noStrike" baseline="0" dirty="0">
                <a:solidFill>
                  <a:schemeClr val="tx1"/>
                </a:solidFill>
                <a:latin typeface="CaslonPro-Regular"/>
              </a:rPr>
              <a:t>üretildi. Oda büyüklüğünde olan ilk bilgisayarlar, yıllar içinde farklı bilim insanlarının katkılarıyla geliştirildi, zamanla boyutları küçüldü ve daha fazla işlem yapabilir hâle geldi. Günümüzde üretilen bilgisayarlar dünyadaki tüm kitaplarda yer alan bilgiyi depolayacak ve genel ağ aracılığıyla aktarabilecek kadar gelişmiştir.</a:t>
            </a:r>
            <a:endParaRPr lang="tr-TR" sz="7200" dirty="0">
              <a:solidFill>
                <a:schemeClr val="tx1"/>
              </a:solidFill>
            </a:endParaRPr>
          </a:p>
        </p:txBody>
      </p:sp>
      <p:sp>
        <p:nvSpPr>
          <p:cNvPr id="9" name="Metin kutusu 8">
            <a:extLst>
              <a:ext uri="{FF2B5EF4-FFF2-40B4-BE49-F238E27FC236}">
                <a16:creationId xmlns:a16="http://schemas.microsoft.com/office/drawing/2014/main" id="{FA2339D0-B8DA-469B-A487-833E72A70D7C}"/>
              </a:ext>
            </a:extLst>
          </p:cNvPr>
          <p:cNvSpPr txBox="1"/>
          <p:nvPr/>
        </p:nvSpPr>
        <p:spPr>
          <a:xfrm>
            <a:off x="112691" y="5028473"/>
            <a:ext cx="2372932" cy="400110"/>
          </a:xfrm>
          <a:prstGeom prst="rect">
            <a:avLst/>
          </a:prstGeom>
          <a:noFill/>
        </p:spPr>
        <p:txBody>
          <a:bodyPr wrap="square">
            <a:spAutoFit/>
          </a:bodyPr>
          <a:lstStyle/>
          <a:p>
            <a:pPr algn="ctr"/>
            <a:r>
              <a:rPr lang="tr-TR" sz="2000" b="0" u="none" strike="noStrike" baseline="0" dirty="0"/>
              <a:t>ENİAC</a:t>
            </a:r>
            <a:endParaRPr lang="tr-TR" sz="2000" dirty="0"/>
          </a:p>
        </p:txBody>
      </p:sp>
    </p:spTree>
    <p:extLst>
      <p:ext uri="{BB962C8B-B14F-4D97-AF65-F5344CB8AC3E}">
        <p14:creationId xmlns:p14="http://schemas.microsoft.com/office/powerpoint/2010/main" val="5604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7C605E3-D731-49A9-A6B6-AB1D15947D4F}"/>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6" name="Resim 5">
            <a:extLst>
              <a:ext uri="{FF2B5EF4-FFF2-40B4-BE49-F238E27FC236}">
                <a16:creationId xmlns:a16="http://schemas.microsoft.com/office/drawing/2014/main" id="{490F4814-E841-49A8-926A-C534F3452244}"/>
              </a:ext>
            </a:extLst>
          </p:cNvPr>
          <p:cNvPicPr>
            <a:picLocks noChangeAspect="1"/>
          </p:cNvPicPr>
          <p:nvPr/>
        </p:nvPicPr>
        <p:blipFill rotWithShape="1">
          <a:blip r:embed="rId2">
            <a:extLst>
              <a:ext uri="{28A0092B-C50C-407E-A947-70E740481C1C}">
                <a14:useLocalDpi xmlns:a14="http://schemas.microsoft.com/office/drawing/2010/main" val="0"/>
              </a:ext>
            </a:extLst>
          </a:blip>
          <a:srcRect t="16131"/>
          <a:stretch/>
        </p:blipFill>
        <p:spPr>
          <a:xfrm>
            <a:off x="197911" y="1571222"/>
            <a:ext cx="6737362" cy="4317365"/>
          </a:xfrm>
          <a:prstGeom prst="rect">
            <a:avLst/>
          </a:prstGeom>
        </p:spPr>
      </p:pic>
      <p:sp>
        <p:nvSpPr>
          <p:cNvPr id="8" name="Metin kutusu 7">
            <a:extLst>
              <a:ext uri="{FF2B5EF4-FFF2-40B4-BE49-F238E27FC236}">
                <a16:creationId xmlns:a16="http://schemas.microsoft.com/office/drawing/2014/main" id="{67A3D47A-226B-44F4-A413-B1278DE1CA80}"/>
              </a:ext>
            </a:extLst>
          </p:cNvPr>
          <p:cNvSpPr txBox="1"/>
          <p:nvPr/>
        </p:nvSpPr>
        <p:spPr>
          <a:xfrm>
            <a:off x="7138755" y="1571222"/>
            <a:ext cx="4980358" cy="3785652"/>
          </a:xfrm>
          <a:prstGeom prst="rect">
            <a:avLst/>
          </a:prstGeom>
          <a:noFill/>
        </p:spPr>
        <p:txBody>
          <a:bodyPr wrap="square">
            <a:spAutoFit/>
          </a:bodyPr>
          <a:lstStyle/>
          <a:p>
            <a:pPr algn="l"/>
            <a:r>
              <a:rPr lang="tr-TR" sz="2400" b="0" i="0" dirty="0">
                <a:solidFill>
                  <a:srgbClr val="202122"/>
                </a:solidFill>
                <a:effectLst/>
              </a:rPr>
              <a:t>ENIAC bir sayının görüntüsünü ayırabiliyor, eşitlikleri karşılaştırabiliyor, çarpabiliyor, bölebiliyor, toplayabiliyor, çıkartabiliyor ve kare kökleri hesaplayabiliyordu. </a:t>
            </a:r>
            <a:r>
              <a:rPr lang="tr-TR" sz="2400" b="0" i="0" dirty="0" err="1">
                <a:solidFill>
                  <a:srgbClr val="202122"/>
                </a:solidFill>
                <a:effectLst/>
              </a:rPr>
              <a:t>ENIAC'ın</a:t>
            </a:r>
            <a:r>
              <a:rPr lang="tr-TR" sz="2400" b="0" i="0" dirty="0">
                <a:solidFill>
                  <a:srgbClr val="202122"/>
                </a:solidFill>
                <a:effectLst/>
              </a:rPr>
              <a:t> akümülatörleri (ön kayıt bölgeleri) hem toplama hem de hafıza işlevi görüyordu. </a:t>
            </a:r>
            <a:r>
              <a:rPr lang="tr-TR" sz="2400" b="0" i="0" dirty="0" err="1">
                <a:solidFill>
                  <a:srgbClr val="202122"/>
                </a:solidFill>
                <a:effectLst/>
              </a:rPr>
              <a:t>ENIAC'a</a:t>
            </a:r>
            <a:r>
              <a:rPr lang="tr-TR" sz="2400" b="0" i="0" dirty="0">
                <a:solidFill>
                  <a:srgbClr val="202122"/>
                </a:solidFill>
                <a:effectLst/>
              </a:rPr>
              <a:t> veriler bir IBM kart okuyucusu aracılığı ile veriliyordu. </a:t>
            </a:r>
          </a:p>
        </p:txBody>
      </p:sp>
      <p:sp>
        <p:nvSpPr>
          <p:cNvPr id="11" name="Metin kutusu 10">
            <a:extLst>
              <a:ext uri="{FF2B5EF4-FFF2-40B4-BE49-F238E27FC236}">
                <a16:creationId xmlns:a16="http://schemas.microsoft.com/office/drawing/2014/main" id="{72123A66-C79F-403B-AFB9-093D44EB5AD6}"/>
              </a:ext>
            </a:extLst>
          </p:cNvPr>
          <p:cNvSpPr txBox="1"/>
          <p:nvPr/>
        </p:nvSpPr>
        <p:spPr>
          <a:xfrm>
            <a:off x="230778" y="803578"/>
            <a:ext cx="1434945"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ENİAC</a:t>
            </a:r>
          </a:p>
        </p:txBody>
      </p:sp>
    </p:spTree>
    <p:extLst>
      <p:ext uri="{BB962C8B-B14F-4D97-AF65-F5344CB8AC3E}">
        <p14:creationId xmlns:p14="http://schemas.microsoft.com/office/powerpoint/2010/main" val="25999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7C605E3-D731-49A9-A6B6-AB1D15947D4F}"/>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6" name="Resim 5">
            <a:extLst>
              <a:ext uri="{FF2B5EF4-FFF2-40B4-BE49-F238E27FC236}">
                <a16:creationId xmlns:a16="http://schemas.microsoft.com/office/drawing/2014/main" id="{490F4814-E841-49A8-926A-C534F3452244}"/>
              </a:ext>
            </a:extLst>
          </p:cNvPr>
          <p:cNvPicPr>
            <a:picLocks noChangeAspect="1"/>
          </p:cNvPicPr>
          <p:nvPr/>
        </p:nvPicPr>
        <p:blipFill rotWithShape="1">
          <a:blip r:embed="rId2">
            <a:extLst>
              <a:ext uri="{28A0092B-C50C-407E-A947-70E740481C1C}">
                <a14:useLocalDpi xmlns:a14="http://schemas.microsoft.com/office/drawing/2010/main" val="0"/>
              </a:ext>
            </a:extLst>
          </a:blip>
          <a:srcRect t="16131"/>
          <a:stretch/>
        </p:blipFill>
        <p:spPr>
          <a:xfrm>
            <a:off x="197911" y="1571222"/>
            <a:ext cx="6737362" cy="4317365"/>
          </a:xfrm>
          <a:prstGeom prst="rect">
            <a:avLst/>
          </a:prstGeom>
        </p:spPr>
      </p:pic>
      <p:sp>
        <p:nvSpPr>
          <p:cNvPr id="10" name="Metin kutusu 9">
            <a:extLst>
              <a:ext uri="{FF2B5EF4-FFF2-40B4-BE49-F238E27FC236}">
                <a16:creationId xmlns:a16="http://schemas.microsoft.com/office/drawing/2014/main" id="{1A176107-19E0-4F07-92C5-E2EC0BE97199}"/>
              </a:ext>
            </a:extLst>
          </p:cNvPr>
          <p:cNvSpPr txBox="1"/>
          <p:nvPr/>
        </p:nvSpPr>
        <p:spPr>
          <a:xfrm>
            <a:off x="7112257" y="1571222"/>
            <a:ext cx="4881832" cy="4893647"/>
          </a:xfrm>
          <a:prstGeom prst="rect">
            <a:avLst/>
          </a:prstGeom>
          <a:noFill/>
        </p:spPr>
        <p:txBody>
          <a:bodyPr wrap="square">
            <a:spAutoFit/>
          </a:bodyPr>
          <a:lstStyle/>
          <a:p>
            <a:r>
              <a:rPr lang="tr-TR" sz="2400" b="0" i="0" dirty="0">
                <a:solidFill>
                  <a:srgbClr val="202122"/>
                </a:solidFill>
                <a:effectLst/>
              </a:rPr>
              <a:t>İşlenmiş veriler ise yine bir </a:t>
            </a:r>
            <a:r>
              <a:rPr lang="tr-TR" sz="2400" b="0" i="0" u="none" strike="noStrike" dirty="0">
                <a:solidFill>
                  <a:srgbClr val="0645AD"/>
                </a:solidFill>
                <a:effectLst/>
              </a:rPr>
              <a:t>IBM</a:t>
            </a:r>
            <a:r>
              <a:rPr lang="tr-TR" sz="2400" b="0" i="0" dirty="0">
                <a:solidFill>
                  <a:srgbClr val="202122"/>
                </a:solidFill>
                <a:effectLst/>
              </a:rPr>
              <a:t> </a:t>
            </a:r>
            <a:r>
              <a:rPr lang="tr-TR" sz="2400" b="0" i="0" u="none" strike="noStrike" dirty="0">
                <a:solidFill>
                  <a:srgbClr val="0645AD"/>
                </a:solidFill>
                <a:effectLst/>
              </a:rPr>
              <a:t>delikli kart</a:t>
            </a:r>
            <a:r>
              <a:rPr lang="tr-TR" sz="2400" b="0" i="0" dirty="0">
                <a:solidFill>
                  <a:srgbClr val="202122"/>
                </a:solidFill>
                <a:effectLst/>
              </a:rPr>
              <a:t> makinesi sayesinde alınıyordu ve bu kartlar yine IBM’in üretmiş olduğu bir delikli kart okuyucu tarafından (buna benzer bir örnek </a:t>
            </a:r>
            <a:r>
              <a:rPr lang="tr-TR" sz="2400" b="0" i="0" u="none" strike="noStrike" dirty="0">
                <a:solidFill>
                  <a:srgbClr val="DD3333"/>
                </a:solidFill>
                <a:effectLst/>
              </a:rPr>
              <a:t>IBM 405</a:t>
            </a:r>
            <a:r>
              <a:rPr lang="tr-TR" sz="2400" b="0" i="0" dirty="0">
                <a:solidFill>
                  <a:srgbClr val="202122"/>
                </a:solidFill>
                <a:effectLst/>
              </a:rPr>
              <a:t> olabilir) deşifre ediliyordu. O günlerde 60 saniye yol alan bir topun rotasının hesaplanması için, yaklaşık 20 saatlik çalışma gerekiyordu. ENIAC bu hesaplama süresini 15 saniyeye indirdi. Bir saniyede yapabildiği toplama işlemi akümülatör başına 5.000 adetti (toplam 100.000 adet). </a:t>
            </a:r>
            <a:endParaRPr lang="tr-TR" sz="2400" dirty="0"/>
          </a:p>
        </p:txBody>
      </p:sp>
      <p:sp>
        <p:nvSpPr>
          <p:cNvPr id="9" name="Metin kutusu 8">
            <a:extLst>
              <a:ext uri="{FF2B5EF4-FFF2-40B4-BE49-F238E27FC236}">
                <a16:creationId xmlns:a16="http://schemas.microsoft.com/office/drawing/2014/main" id="{D0D65C94-7439-49E7-AD93-5FEBD0CB8B6E}"/>
              </a:ext>
            </a:extLst>
          </p:cNvPr>
          <p:cNvSpPr txBox="1"/>
          <p:nvPr/>
        </p:nvSpPr>
        <p:spPr>
          <a:xfrm>
            <a:off x="230778" y="803578"/>
            <a:ext cx="1434945"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ENİAC</a:t>
            </a:r>
          </a:p>
        </p:txBody>
      </p:sp>
    </p:spTree>
    <p:extLst>
      <p:ext uri="{BB962C8B-B14F-4D97-AF65-F5344CB8AC3E}">
        <p14:creationId xmlns:p14="http://schemas.microsoft.com/office/powerpoint/2010/main" val="3043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7C605E3-D731-49A9-A6B6-AB1D15947D4F}"/>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6" name="Resim 5">
            <a:extLst>
              <a:ext uri="{FF2B5EF4-FFF2-40B4-BE49-F238E27FC236}">
                <a16:creationId xmlns:a16="http://schemas.microsoft.com/office/drawing/2014/main" id="{490F4814-E841-49A8-926A-C534F3452244}"/>
              </a:ext>
            </a:extLst>
          </p:cNvPr>
          <p:cNvPicPr>
            <a:picLocks noChangeAspect="1"/>
          </p:cNvPicPr>
          <p:nvPr/>
        </p:nvPicPr>
        <p:blipFill rotWithShape="1">
          <a:blip r:embed="rId2">
            <a:extLst>
              <a:ext uri="{28A0092B-C50C-407E-A947-70E740481C1C}">
                <a14:useLocalDpi xmlns:a14="http://schemas.microsoft.com/office/drawing/2010/main" val="0"/>
              </a:ext>
            </a:extLst>
          </a:blip>
          <a:srcRect t="16131"/>
          <a:stretch/>
        </p:blipFill>
        <p:spPr>
          <a:xfrm>
            <a:off x="197911" y="1571222"/>
            <a:ext cx="6737362" cy="4317365"/>
          </a:xfrm>
          <a:prstGeom prst="rect">
            <a:avLst/>
          </a:prstGeom>
        </p:spPr>
      </p:pic>
      <p:sp>
        <p:nvSpPr>
          <p:cNvPr id="5" name="Metin kutusu 4">
            <a:extLst>
              <a:ext uri="{FF2B5EF4-FFF2-40B4-BE49-F238E27FC236}">
                <a16:creationId xmlns:a16="http://schemas.microsoft.com/office/drawing/2014/main" id="{788B140A-60E4-4C16-868E-ED85E552E1B7}"/>
              </a:ext>
            </a:extLst>
          </p:cNvPr>
          <p:cNvSpPr txBox="1"/>
          <p:nvPr/>
        </p:nvSpPr>
        <p:spPr>
          <a:xfrm>
            <a:off x="7088256" y="1571222"/>
            <a:ext cx="4905833" cy="1569660"/>
          </a:xfrm>
          <a:prstGeom prst="rect">
            <a:avLst/>
          </a:prstGeom>
          <a:noFill/>
        </p:spPr>
        <p:txBody>
          <a:bodyPr wrap="square">
            <a:spAutoFit/>
          </a:bodyPr>
          <a:lstStyle/>
          <a:p>
            <a:r>
              <a:rPr lang="tr-TR" sz="2400" b="0" i="0" dirty="0">
                <a:solidFill>
                  <a:srgbClr val="202122"/>
                </a:solidFill>
                <a:effectLst/>
              </a:rPr>
              <a:t>Saniyede yapabildiği çarpım işlemi 385, bölme veya karekök alma işlemi ise 38 adetti. Geçici hafızasında sadece 200 sayıyı saklayabiliyordu.</a:t>
            </a:r>
            <a:endParaRPr lang="tr-TR" sz="2400" dirty="0"/>
          </a:p>
        </p:txBody>
      </p:sp>
      <p:sp>
        <p:nvSpPr>
          <p:cNvPr id="7" name="Metin kutusu 6">
            <a:extLst>
              <a:ext uri="{FF2B5EF4-FFF2-40B4-BE49-F238E27FC236}">
                <a16:creationId xmlns:a16="http://schemas.microsoft.com/office/drawing/2014/main" id="{C2AC3FA1-1EBA-441A-BDBF-9B28D823DBC8}"/>
              </a:ext>
            </a:extLst>
          </p:cNvPr>
          <p:cNvSpPr txBox="1"/>
          <p:nvPr/>
        </p:nvSpPr>
        <p:spPr>
          <a:xfrm>
            <a:off x="230778" y="803578"/>
            <a:ext cx="1434945"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ENİAC</a:t>
            </a:r>
          </a:p>
        </p:txBody>
      </p:sp>
    </p:spTree>
    <p:extLst>
      <p:ext uri="{BB962C8B-B14F-4D97-AF65-F5344CB8AC3E}">
        <p14:creationId xmlns:p14="http://schemas.microsoft.com/office/powerpoint/2010/main" val="30147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F5A688-0709-4165-9E37-DCEB68B9C9C2}"/>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6" name="Resim 5">
            <a:extLst>
              <a:ext uri="{FF2B5EF4-FFF2-40B4-BE49-F238E27FC236}">
                <a16:creationId xmlns:a16="http://schemas.microsoft.com/office/drawing/2014/main" id="{7F763FFA-6037-4D5B-8413-B1147927C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34" y="743397"/>
            <a:ext cx="9093201" cy="5995830"/>
          </a:xfrm>
          <a:prstGeom prst="rect">
            <a:avLst/>
          </a:prstGeom>
        </p:spPr>
      </p:pic>
      <p:pic>
        <p:nvPicPr>
          <p:cNvPr id="10" name="Resim 9">
            <a:extLst>
              <a:ext uri="{FF2B5EF4-FFF2-40B4-BE49-F238E27FC236}">
                <a16:creationId xmlns:a16="http://schemas.microsoft.com/office/drawing/2014/main" id="{3C1CF478-5B27-4767-BF9E-8E47DF7FD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706727"/>
            <a:ext cx="9468476" cy="6067862"/>
          </a:xfrm>
          <a:prstGeom prst="rect">
            <a:avLst/>
          </a:prstGeom>
        </p:spPr>
      </p:pic>
      <p:pic>
        <p:nvPicPr>
          <p:cNvPr id="8" name="Resim 7">
            <a:extLst>
              <a:ext uri="{FF2B5EF4-FFF2-40B4-BE49-F238E27FC236}">
                <a16:creationId xmlns:a16="http://schemas.microsoft.com/office/drawing/2014/main" id="{FC5DE100-886B-44A1-8508-EA8470A02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736" y="661295"/>
            <a:ext cx="9829718" cy="6191666"/>
          </a:xfrm>
          <a:prstGeom prst="rect">
            <a:avLst/>
          </a:prstGeom>
        </p:spPr>
      </p:pic>
      <p:pic>
        <p:nvPicPr>
          <p:cNvPr id="12" name="Resim 11">
            <a:extLst>
              <a:ext uri="{FF2B5EF4-FFF2-40B4-BE49-F238E27FC236}">
                <a16:creationId xmlns:a16="http://schemas.microsoft.com/office/drawing/2014/main" id="{E04AC39B-104A-44A4-BAE9-F5B1D39F4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822" y="624624"/>
            <a:ext cx="10080223" cy="6233375"/>
          </a:xfrm>
          <a:prstGeom prst="rect">
            <a:avLst/>
          </a:prstGeom>
        </p:spPr>
      </p:pic>
    </p:spTree>
    <p:extLst>
      <p:ext uri="{BB962C8B-B14F-4D97-AF65-F5344CB8AC3E}">
        <p14:creationId xmlns:p14="http://schemas.microsoft.com/office/powerpoint/2010/main" val="7638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cxnSp>
        <p:nvCxnSpPr>
          <p:cNvPr id="3" name="Düz Bağlayıcı 2">
            <a:extLst>
              <a:ext uri="{FF2B5EF4-FFF2-40B4-BE49-F238E27FC236}">
                <a16:creationId xmlns:a16="http://schemas.microsoft.com/office/drawing/2014/main" id="{62F71D53-0225-43AA-8EA0-F7A3674915F1}"/>
              </a:ext>
            </a:extLst>
          </p:cNvPr>
          <p:cNvCxnSpPr>
            <a:cxnSpLocks/>
          </p:cNvCxnSpPr>
          <p:nvPr/>
        </p:nvCxnSpPr>
        <p:spPr>
          <a:xfrm>
            <a:off x="2422740" y="3763387"/>
            <a:ext cx="1410237" cy="2"/>
          </a:xfrm>
          <a:prstGeom prst="line">
            <a:avLst/>
          </a:prstGeom>
          <a:ln w="38100">
            <a:solidFill>
              <a:srgbClr val="66FFCC"/>
            </a:solidFill>
          </a:ln>
          <a:effectLst>
            <a:glow rad="228600">
              <a:srgbClr val="66FFCC">
                <a:alpha val="40000"/>
              </a:srgbClr>
            </a:glow>
          </a:effectLst>
        </p:spPr>
        <p:style>
          <a:lnRef idx="1">
            <a:schemeClr val="accent1"/>
          </a:lnRef>
          <a:fillRef idx="0">
            <a:schemeClr val="accent1"/>
          </a:fillRef>
          <a:effectRef idx="0">
            <a:schemeClr val="accent1"/>
          </a:effectRef>
          <a:fontRef idx="minor">
            <a:schemeClr val="tx1"/>
          </a:fontRef>
        </p:style>
      </p:cxnSp>
      <p:sp>
        <p:nvSpPr>
          <p:cNvPr id="4" name="Dikdörtgen: Köşeleri Yuvarlatılmış 3">
            <a:extLst>
              <a:ext uri="{FF2B5EF4-FFF2-40B4-BE49-F238E27FC236}">
                <a16:creationId xmlns:a16="http://schemas.microsoft.com/office/drawing/2014/main" id="{38066F36-4C5D-4B92-9ACA-E92D5618DE06}"/>
              </a:ext>
            </a:extLst>
          </p:cNvPr>
          <p:cNvSpPr/>
          <p:nvPr/>
        </p:nvSpPr>
        <p:spPr>
          <a:xfrm>
            <a:off x="3895860" y="867395"/>
            <a:ext cx="8113690" cy="5795493"/>
          </a:xfrm>
          <a:prstGeom prst="roundRect">
            <a:avLst>
              <a:gd name="adj" fmla="val 13047"/>
            </a:avLst>
          </a:prstGeom>
          <a:noFill/>
          <a:ln w="5715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1965’te James </a:t>
            </a:r>
            <a:r>
              <a:rPr lang="tr-TR" sz="2400" b="0" i="0" u="none" strike="noStrike" baseline="0" dirty="0" err="1">
                <a:solidFill>
                  <a:schemeClr val="tx1"/>
                </a:solidFill>
              </a:rPr>
              <a:t>Russell</a:t>
            </a:r>
            <a:r>
              <a:rPr lang="tr-TR" sz="2400" b="0" i="0" u="none" strike="noStrike" baseline="0" dirty="0">
                <a:solidFill>
                  <a:schemeClr val="tx1"/>
                </a:solidFill>
              </a:rPr>
              <a:t> (</a:t>
            </a:r>
            <a:r>
              <a:rPr lang="tr-TR" sz="2400" b="0" i="0" u="none" strike="noStrike" baseline="0" dirty="0" err="1">
                <a:solidFill>
                  <a:schemeClr val="tx1"/>
                </a:solidFill>
              </a:rPr>
              <a:t>Ceyms</a:t>
            </a:r>
            <a:r>
              <a:rPr lang="tr-TR" sz="2400" b="0" i="0" u="none" strike="noStrike" baseline="0" dirty="0">
                <a:solidFill>
                  <a:schemeClr val="tx1"/>
                </a:solidFill>
              </a:rPr>
              <a:t> </a:t>
            </a:r>
            <a:r>
              <a:rPr lang="tr-TR" sz="2400" b="0" i="0" u="none" strike="noStrike" baseline="0" dirty="0" err="1">
                <a:solidFill>
                  <a:schemeClr val="tx1"/>
                </a:solidFill>
              </a:rPr>
              <a:t>Rassıl</a:t>
            </a:r>
            <a:r>
              <a:rPr lang="tr-TR" sz="2400" b="0" i="0" u="none" strike="noStrike" baseline="0" dirty="0">
                <a:solidFill>
                  <a:schemeClr val="tx1"/>
                </a:solidFill>
              </a:rPr>
              <a:t>), kompakt diski (CD) icat</a:t>
            </a:r>
          </a:p>
          <a:p>
            <a:pPr algn="ctr"/>
            <a:r>
              <a:rPr lang="tr-TR" sz="2400" b="0" i="0" u="none" strike="noStrike" baseline="0" dirty="0">
                <a:solidFill>
                  <a:schemeClr val="tx1"/>
                </a:solidFill>
              </a:rPr>
              <a:t>etti. Böylece ses, görüntü ve daha pek çok bilgi içeren dosyalar kolayca kaydedilmeye ve depolanmaya başlandı. 1995’te çok amaçlı dijital disk (DVD) icat edildi. DVD’ler CD’lerden çok daha fazla bilgi depolayabiliyordu. 2000’li yıllarda </a:t>
            </a:r>
            <a:r>
              <a:rPr lang="tr-TR" sz="2400" b="0" i="0" u="none" strike="noStrike" baseline="0" dirty="0" err="1">
                <a:solidFill>
                  <a:schemeClr val="tx1"/>
                </a:solidFill>
              </a:rPr>
              <a:t>flash</a:t>
            </a:r>
            <a:r>
              <a:rPr lang="tr-TR" sz="2400" b="0" i="0" u="none" strike="noStrike" baseline="0" dirty="0">
                <a:solidFill>
                  <a:schemeClr val="tx1"/>
                </a:solidFill>
              </a:rPr>
              <a:t> (</a:t>
            </a:r>
            <a:r>
              <a:rPr lang="tr-TR" sz="2400" b="0" i="0" u="none" strike="noStrike" baseline="0" dirty="0" err="1">
                <a:solidFill>
                  <a:schemeClr val="tx1"/>
                </a:solidFill>
              </a:rPr>
              <a:t>fılaş</a:t>
            </a:r>
            <a:r>
              <a:rPr lang="tr-TR" sz="2400" b="0" i="0" u="none" strike="noStrike" baseline="0" dirty="0">
                <a:solidFill>
                  <a:schemeClr val="tx1"/>
                </a:solidFill>
              </a:rPr>
              <a:t>) belleklerin üretilmeye başlanmasıyla CD ve DVD’lerin kullanımı azalmaya başladı. Flash bellekler sayesinde bilginin bilgisayar, cep telefonu, akıllı TV gibi araçlar arasında taşınması son derece kolaylaştı.</a:t>
            </a:r>
            <a:endParaRPr lang="tr-TR" sz="8800" dirty="0">
              <a:solidFill>
                <a:schemeClr val="tx1"/>
              </a:solidFill>
            </a:endParaRPr>
          </a:p>
        </p:txBody>
      </p:sp>
      <p:pic>
        <p:nvPicPr>
          <p:cNvPr id="7" name="Resim 6">
            <a:extLst>
              <a:ext uri="{FF2B5EF4-FFF2-40B4-BE49-F238E27FC236}">
                <a16:creationId xmlns:a16="http://schemas.microsoft.com/office/drawing/2014/main" id="{F7101CEB-07D3-4D4B-9E91-19534C17D9CF}"/>
              </a:ext>
            </a:extLst>
          </p:cNvPr>
          <p:cNvPicPr>
            <a:picLocks noChangeAspect="1"/>
          </p:cNvPicPr>
          <p:nvPr/>
        </p:nvPicPr>
        <p:blipFill>
          <a:blip r:embed="rId2"/>
          <a:stretch>
            <a:fillRect/>
          </a:stretch>
        </p:blipFill>
        <p:spPr>
          <a:xfrm>
            <a:off x="222125" y="2728469"/>
            <a:ext cx="2047580" cy="2069836"/>
          </a:xfrm>
          <a:prstGeom prst="rect">
            <a:avLst/>
          </a:prstGeom>
          <a:effectLst>
            <a:glow rad="228600">
              <a:srgbClr val="66FFCC">
                <a:alpha val="60000"/>
              </a:srgbClr>
            </a:glow>
          </a:effectLst>
        </p:spPr>
      </p:pic>
      <p:sp>
        <p:nvSpPr>
          <p:cNvPr id="9" name="Metin kutusu 8">
            <a:extLst>
              <a:ext uri="{FF2B5EF4-FFF2-40B4-BE49-F238E27FC236}">
                <a16:creationId xmlns:a16="http://schemas.microsoft.com/office/drawing/2014/main" id="{40CF30F0-D8CB-45D5-8369-B6865CFF98E7}"/>
              </a:ext>
            </a:extLst>
          </p:cNvPr>
          <p:cNvSpPr txBox="1"/>
          <p:nvPr/>
        </p:nvSpPr>
        <p:spPr>
          <a:xfrm>
            <a:off x="103031" y="4986149"/>
            <a:ext cx="2319709" cy="707886"/>
          </a:xfrm>
          <a:prstGeom prst="rect">
            <a:avLst/>
          </a:prstGeom>
          <a:noFill/>
        </p:spPr>
        <p:txBody>
          <a:bodyPr wrap="square">
            <a:spAutoFit/>
          </a:bodyPr>
          <a:lstStyle/>
          <a:p>
            <a:pPr algn="ctr"/>
            <a:r>
              <a:rPr lang="tr-TR" sz="2000" b="0" u="none" strike="noStrike" baseline="0" dirty="0"/>
              <a:t>Kompakt diskin tanıtım toplantısı</a:t>
            </a:r>
            <a:endParaRPr lang="tr-TR" sz="2000" dirty="0"/>
          </a:p>
        </p:txBody>
      </p:sp>
    </p:spTree>
    <p:extLst>
      <p:ext uri="{BB962C8B-B14F-4D97-AF65-F5344CB8AC3E}">
        <p14:creationId xmlns:p14="http://schemas.microsoft.com/office/powerpoint/2010/main" val="20246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728852" cy="1200329"/>
          </a:xfrm>
          <a:prstGeom prst="rect">
            <a:avLst/>
          </a:prstGeom>
          <a:noFill/>
        </p:spPr>
        <p:txBody>
          <a:bodyPr wrap="square">
            <a:spAutoFit/>
          </a:bodyPr>
          <a:lstStyle/>
          <a:p>
            <a:r>
              <a:rPr lang="tr-TR" sz="2400" b="1" dirty="0">
                <a:solidFill>
                  <a:srgbClr val="C00000"/>
                </a:solidFill>
              </a:rPr>
              <a:t>Sümerler: </a:t>
            </a:r>
            <a:r>
              <a:rPr lang="tr-TR" sz="2400" dirty="0"/>
              <a:t>Sümerler, yaklaşık olarak MÖ 4000-2000 yılları arasında Irak'ın güneyinde yerleşik  </a:t>
            </a:r>
            <a:br>
              <a:rPr lang="tr-TR" sz="2400" dirty="0"/>
            </a:br>
            <a:r>
              <a:rPr lang="tr-TR" sz="2400" dirty="0"/>
              <a:t>                   olan, medeniyetin beşiği olarak bilinen coğrafi bölgede yaşamış bir uygarlıktır. </a:t>
            </a:r>
            <a:br>
              <a:rPr lang="tr-TR" sz="2400" dirty="0"/>
            </a:br>
            <a:r>
              <a:rPr lang="tr-TR" sz="2400" dirty="0"/>
              <a:t>                   Fonetik yazıyı kullanmaya başlayan bu uygarlık böylelikle tarihi çağları başlatmıştır.</a:t>
            </a:r>
          </a:p>
        </p:txBody>
      </p:sp>
      <p:sp>
        <p:nvSpPr>
          <p:cNvPr id="11" name="Metin kutusu 10">
            <a:extLst>
              <a:ext uri="{FF2B5EF4-FFF2-40B4-BE49-F238E27FC236}">
                <a16:creationId xmlns:a16="http://schemas.microsoft.com/office/drawing/2014/main" id="{B3AA01C6-F8E3-4760-BF23-21888379EB6D}"/>
              </a:ext>
            </a:extLst>
          </p:cNvPr>
          <p:cNvSpPr txBox="1"/>
          <p:nvPr/>
        </p:nvSpPr>
        <p:spPr>
          <a:xfrm>
            <a:off x="230776" y="4462219"/>
            <a:ext cx="11914001" cy="461665"/>
          </a:xfrm>
          <a:prstGeom prst="rect">
            <a:avLst/>
          </a:prstGeom>
          <a:noFill/>
        </p:spPr>
        <p:txBody>
          <a:bodyPr wrap="square">
            <a:spAutoFit/>
          </a:bodyPr>
          <a:lstStyle/>
          <a:p>
            <a:r>
              <a:rPr lang="tr-TR" sz="2400" b="1" i="0" dirty="0">
                <a:solidFill>
                  <a:srgbClr val="C00000"/>
                </a:solidFill>
                <a:effectLst/>
              </a:rPr>
              <a:t>Kil tablet: </a:t>
            </a:r>
            <a:r>
              <a:rPr lang="tr-TR" sz="2400" dirty="0"/>
              <a:t>Tunç Çağı ve Demir Çağı boyunca çivi yazısıyla yazmak için kullanılan bir yazı aracıdır.</a:t>
            </a:r>
          </a:p>
        </p:txBody>
      </p:sp>
      <p:sp>
        <p:nvSpPr>
          <p:cNvPr id="12" name="Metin kutusu 11">
            <a:extLst>
              <a:ext uri="{FF2B5EF4-FFF2-40B4-BE49-F238E27FC236}">
                <a16:creationId xmlns:a16="http://schemas.microsoft.com/office/drawing/2014/main" id="{2EFB4462-8A02-4E38-B322-27507845FBE6}"/>
              </a:ext>
            </a:extLst>
          </p:cNvPr>
          <p:cNvSpPr txBox="1"/>
          <p:nvPr/>
        </p:nvSpPr>
        <p:spPr>
          <a:xfrm>
            <a:off x="230776" y="3271394"/>
            <a:ext cx="11959629" cy="830997"/>
          </a:xfrm>
          <a:prstGeom prst="rect">
            <a:avLst/>
          </a:prstGeom>
          <a:noFill/>
        </p:spPr>
        <p:txBody>
          <a:bodyPr wrap="square">
            <a:spAutoFit/>
          </a:bodyPr>
          <a:lstStyle/>
          <a:p>
            <a:r>
              <a:rPr lang="tr-TR" sz="2400" b="1" i="0" dirty="0">
                <a:solidFill>
                  <a:srgbClr val="C00000"/>
                </a:solidFill>
                <a:effectLst/>
              </a:rPr>
              <a:t>İcat: </a:t>
            </a:r>
            <a:r>
              <a:rPr lang="tr-TR" sz="2400" dirty="0"/>
              <a:t>Daha önce bulunmayan bir şeyin insan çabasıyla oluşturulmasıdır. Genellikle daha   </a:t>
            </a:r>
            <a:br>
              <a:rPr lang="tr-TR" sz="2400" dirty="0"/>
            </a:br>
            <a:r>
              <a:rPr lang="tr-TR" sz="2400" dirty="0"/>
              <a:t>         önce var olan teknolojilerin yeni ve benzersiz biçimde bir araya getirilmesinin sonucudur.</a:t>
            </a:r>
          </a:p>
        </p:txBody>
      </p:sp>
      <p:sp>
        <p:nvSpPr>
          <p:cNvPr id="16" name="Metin kutusu 15">
            <a:extLst>
              <a:ext uri="{FF2B5EF4-FFF2-40B4-BE49-F238E27FC236}">
                <a16:creationId xmlns:a16="http://schemas.microsoft.com/office/drawing/2014/main" id="{5352F4E2-6E17-439C-98A5-59AF0BEA6C56}"/>
              </a:ext>
            </a:extLst>
          </p:cNvPr>
          <p:cNvSpPr txBox="1"/>
          <p:nvPr/>
        </p:nvSpPr>
        <p:spPr>
          <a:xfrm>
            <a:off x="230776" y="5441634"/>
            <a:ext cx="11868925" cy="1200329"/>
          </a:xfrm>
          <a:prstGeom prst="rect">
            <a:avLst/>
          </a:prstGeom>
          <a:noFill/>
        </p:spPr>
        <p:txBody>
          <a:bodyPr wrap="square" rtlCol="0">
            <a:spAutoFit/>
          </a:bodyPr>
          <a:lstStyle/>
          <a:p>
            <a:r>
              <a:rPr lang="tr-TR" sz="2400" b="1" dirty="0">
                <a:solidFill>
                  <a:srgbClr val="C00000"/>
                </a:solidFill>
              </a:rPr>
              <a:t>Çivi yazısı: </a:t>
            </a:r>
            <a:r>
              <a:rPr lang="tr-TR" sz="2400" dirty="0"/>
              <a:t>Tarihin ilk yazı türü olan çivi yazısı taşların, derinin ve kağıtların üzerine özel</a:t>
            </a:r>
            <a:br>
              <a:rPr lang="tr-TR" sz="2400" dirty="0"/>
            </a:br>
            <a:r>
              <a:rPr lang="tr-TR" sz="2400" dirty="0"/>
              <a:t>                    tekniklerle işlenen şekillerden oluşur. Çivi ile yazıldığı için değil, şekiller çiviye</a:t>
            </a:r>
            <a:br>
              <a:rPr lang="tr-TR" sz="2400" dirty="0"/>
            </a:br>
            <a:r>
              <a:rPr lang="tr-TR" sz="2400" dirty="0"/>
              <a:t>                    benzediği için tarihçiler bu yazı türüne çivi yazısı demişlerdir.</a:t>
            </a:r>
          </a:p>
        </p:txBody>
      </p:sp>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Tree>
    <p:extLst>
      <p:ext uri="{BB962C8B-B14F-4D97-AF65-F5344CB8AC3E}">
        <p14:creationId xmlns:p14="http://schemas.microsoft.com/office/powerpoint/2010/main" val="6984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7DB9492F-18D6-4768-B2C1-17A741FF27F3}"/>
              </a:ext>
            </a:extLst>
          </p:cNvPr>
          <p:cNvPicPr>
            <a:picLocks noChangeAspect="1"/>
          </p:cNvPicPr>
          <p:nvPr/>
        </p:nvPicPr>
        <p:blipFill>
          <a:blip r:embed="rId2"/>
          <a:stretch>
            <a:fillRect/>
          </a:stretch>
        </p:blipFill>
        <p:spPr>
          <a:xfrm>
            <a:off x="222125" y="2728468"/>
            <a:ext cx="2047580" cy="2021329"/>
          </a:xfrm>
          <a:prstGeom prst="rect">
            <a:avLst/>
          </a:prstGeom>
          <a:effectLst>
            <a:glow rad="228600">
              <a:srgbClr val="7030A0">
                <a:alpha val="60000"/>
              </a:srgbClr>
            </a:glow>
          </a:effectLst>
        </p:spPr>
      </p:pic>
      <p:cxnSp>
        <p:nvCxnSpPr>
          <p:cNvPr id="6" name="Düz Bağlayıcı 5">
            <a:extLst>
              <a:ext uri="{FF2B5EF4-FFF2-40B4-BE49-F238E27FC236}">
                <a16:creationId xmlns:a16="http://schemas.microsoft.com/office/drawing/2014/main" id="{C4CEFE46-9CAF-48C8-8745-3BB01A89C42B}"/>
              </a:ext>
            </a:extLst>
          </p:cNvPr>
          <p:cNvCxnSpPr>
            <a:cxnSpLocks/>
          </p:cNvCxnSpPr>
          <p:nvPr/>
        </p:nvCxnSpPr>
        <p:spPr>
          <a:xfrm>
            <a:off x="2422740" y="3763387"/>
            <a:ext cx="1410237" cy="2"/>
          </a:xfrm>
          <a:prstGeom prst="line">
            <a:avLst/>
          </a:prstGeom>
          <a:ln w="38100">
            <a:solidFill>
              <a:srgbClr val="7030A0"/>
            </a:solidFill>
          </a:ln>
          <a:effectLst>
            <a:glow rad="228600">
              <a:srgbClr val="7030A0">
                <a:alpha val="40000"/>
              </a:srgbClr>
            </a:glow>
          </a:effectLst>
        </p:spPr>
        <p:style>
          <a:lnRef idx="1">
            <a:schemeClr val="accent1"/>
          </a:lnRef>
          <a:fillRef idx="0">
            <a:schemeClr val="accent1"/>
          </a:fillRef>
          <a:effectRef idx="0">
            <a:schemeClr val="accent1"/>
          </a:effectRef>
          <a:fontRef idx="minor">
            <a:schemeClr val="tx1"/>
          </a:fontRef>
        </p:style>
      </p:cxnSp>
      <p:sp>
        <p:nvSpPr>
          <p:cNvPr id="7" name="Dikdörtgen: Köşeleri Yuvarlatılmış 6">
            <a:extLst>
              <a:ext uri="{FF2B5EF4-FFF2-40B4-BE49-F238E27FC236}">
                <a16:creationId xmlns:a16="http://schemas.microsoft.com/office/drawing/2014/main" id="{CA6FC3E6-08E4-4B9A-8586-1BC5F1223C39}"/>
              </a:ext>
            </a:extLst>
          </p:cNvPr>
          <p:cNvSpPr/>
          <p:nvPr/>
        </p:nvSpPr>
        <p:spPr>
          <a:xfrm>
            <a:off x="3895860" y="867395"/>
            <a:ext cx="8113690" cy="5795493"/>
          </a:xfrm>
          <a:prstGeom prst="roundRect">
            <a:avLst>
              <a:gd name="adj" fmla="val 13047"/>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1965’te James </a:t>
            </a:r>
            <a:r>
              <a:rPr lang="tr-TR" sz="2400" b="0" i="0" u="none" strike="noStrike" baseline="0" dirty="0" err="1">
                <a:solidFill>
                  <a:schemeClr val="tx1"/>
                </a:solidFill>
              </a:rPr>
              <a:t>Russell</a:t>
            </a:r>
            <a:r>
              <a:rPr lang="tr-TR" sz="2400" b="0" i="0" u="none" strike="noStrike" baseline="0" dirty="0">
                <a:solidFill>
                  <a:schemeClr val="tx1"/>
                </a:solidFill>
              </a:rPr>
              <a:t> (</a:t>
            </a:r>
            <a:r>
              <a:rPr lang="tr-TR" sz="2400" b="0" i="0" u="none" strike="noStrike" baseline="0" dirty="0" err="1">
                <a:solidFill>
                  <a:schemeClr val="tx1"/>
                </a:solidFill>
              </a:rPr>
              <a:t>Ceyms</a:t>
            </a:r>
            <a:r>
              <a:rPr lang="tr-TR" sz="2400" b="0" i="0" u="none" strike="noStrike" baseline="0" dirty="0">
                <a:solidFill>
                  <a:schemeClr val="tx1"/>
                </a:solidFill>
              </a:rPr>
              <a:t> </a:t>
            </a:r>
            <a:r>
              <a:rPr lang="tr-TR" sz="2400" b="0" i="0" u="none" strike="noStrike" baseline="0" dirty="0" err="1">
                <a:solidFill>
                  <a:schemeClr val="tx1"/>
                </a:solidFill>
              </a:rPr>
              <a:t>Rassıl</a:t>
            </a:r>
            <a:r>
              <a:rPr lang="tr-TR" sz="2400" b="0" i="0" u="none" strike="noStrike" baseline="0" dirty="0">
                <a:solidFill>
                  <a:schemeClr val="tx1"/>
                </a:solidFill>
              </a:rPr>
              <a:t>), kompakt diski (CD) icat</a:t>
            </a:r>
          </a:p>
          <a:p>
            <a:pPr algn="ctr"/>
            <a:r>
              <a:rPr lang="tr-TR" sz="2400" b="0" i="0" u="none" strike="noStrike" baseline="0" dirty="0">
                <a:solidFill>
                  <a:schemeClr val="tx1"/>
                </a:solidFill>
              </a:rPr>
              <a:t>etti. Böylece ses, görüntü ve daha pek çok bilgi içeren dosyalar kolayca kaydedilmeye ve depolanmaya başlandı. 1995’te çok amaçlı dijital disk (DVD) icat edildi. DVD’ler CD’lerden çok daha fazla bilgi depolayabiliyordu. 2000’li yıllarda </a:t>
            </a:r>
            <a:r>
              <a:rPr lang="tr-TR" sz="2400" b="0" i="0" u="none" strike="noStrike" baseline="0" dirty="0" err="1">
                <a:solidFill>
                  <a:schemeClr val="tx1"/>
                </a:solidFill>
              </a:rPr>
              <a:t>flash</a:t>
            </a:r>
            <a:r>
              <a:rPr lang="tr-TR" sz="2400" b="0" i="0" u="none" strike="noStrike" baseline="0" dirty="0">
                <a:solidFill>
                  <a:schemeClr val="tx1"/>
                </a:solidFill>
              </a:rPr>
              <a:t> (</a:t>
            </a:r>
            <a:r>
              <a:rPr lang="tr-TR" sz="2400" b="0" i="0" u="none" strike="noStrike" baseline="0" dirty="0" err="1">
                <a:solidFill>
                  <a:schemeClr val="tx1"/>
                </a:solidFill>
              </a:rPr>
              <a:t>fılaş</a:t>
            </a:r>
            <a:r>
              <a:rPr lang="tr-TR" sz="2400" b="0" i="0" u="none" strike="noStrike" baseline="0" dirty="0">
                <a:solidFill>
                  <a:schemeClr val="tx1"/>
                </a:solidFill>
              </a:rPr>
              <a:t>) belleklerin üretilmeye başlanmasıyla CD ve DVD’lerin kullanımı azalmaya başladı. Flash bellekler sayesinde bilginin bilgisayar, cep telefonu, akıllı TV gibi araçlar arasında taşınması son derece kolaylaştı.</a:t>
            </a:r>
            <a:endParaRPr lang="tr-TR" sz="8800" dirty="0">
              <a:solidFill>
                <a:schemeClr val="tx1"/>
              </a:solidFill>
            </a:endParaRPr>
          </a:p>
        </p:txBody>
      </p:sp>
      <p:sp>
        <p:nvSpPr>
          <p:cNvPr id="9" name="Metin kutusu 8">
            <a:extLst>
              <a:ext uri="{FF2B5EF4-FFF2-40B4-BE49-F238E27FC236}">
                <a16:creationId xmlns:a16="http://schemas.microsoft.com/office/drawing/2014/main" id="{384D7096-F6C5-4B7C-BCD6-69DAEC3DB7B4}"/>
              </a:ext>
            </a:extLst>
          </p:cNvPr>
          <p:cNvSpPr txBox="1"/>
          <p:nvPr/>
        </p:nvSpPr>
        <p:spPr>
          <a:xfrm>
            <a:off x="96593" y="4992567"/>
            <a:ext cx="2326147" cy="400110"/>
          </a:xfrm>
          <a:prstGeom prst="rect">
            <a:avLst/>
          </a:prstGeom>
          <a:noFill/>
        </p:spPr>
        <p:txBody>
          <a:bodyPr wrap="square">
            <a:spAutoFit/>
          </a:bodyPr>
          <a:lstStyle/>
          <a:p>
            <a:pPr algn="ctr"/>
            <a:r>
              <a:rPr lang="tr-TR" sz="2000" b="0" u="none" strike="noStrike" baseline="0" dirty="0">
                <a:latin typeface="CaslonPro-Italic"/>
              </a:rPr>
              <a:t>Tim </a:t>
            </a:r>
            <a:r>
              <a:rPr lang="tr-TR" sz="2000" b="0" u="none" strike="noStrike" baseline="0" dirty="0" err="1">
                <a:latin typeface="CaslonPro-Italic"/>
              </a:rPr>
              <a:t>Berners</a:t>
            </a:r>
            <a:r>
              <a:rPr lang="tr-TR" sz="2000" b="0" u="none" strike="noStrike" baseline="0" dirty="0">
                <a:latin typeface="CaslonPro-Italic"/>
              </a:rPr>
              <a:t> Lee</a:t>
            </a:r>
            <a:endParaRPr lang="tr-TR" sz="2000" dirty="0"/>
          </a:p>
        </p:txBody>
      </p:sp>
    </p:spTree>
    <p:extLst>
      <p:ext uri="{BB962C8B-B14F-4D97-AF65-F5344CB8AC3E}">
        <p14:creationId xmlns:p14="http://schemas.microsoft.com/office/powerpoint/2010/main" val="2632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CD29CA3-7960-453C-9631-0EBAB39022D4}"/>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5" name="Metin kutusu 4">
            <a:extLst>
              <a:ext uri="{FF2B5EF4-FFF2-40B4-BE49-F238E27FC236}">
                <a16:creationId xmlns:a16="http://schemas.microsoft.com/office/drawing/2014/main" id="{19317F34-2873-4E7B-97E9-1A9088F6C6F9}"/>
              </a:ext>
            </a:extLst>
          </p:cNvPr>
          <p:cNvSpPr txBox="1"/>
          <p:nvPr/>
        </p:nvSpPr>
        <p:spPr>
          <a:xfrm>
            <a:off x="811369" y="772732"/>
            <a:ext cx="10238572" cy="523220"/>
          </a:xfrm>
          <a:prstGeom prst="rect">
            <a:avLst/>
          </a:prstGeom>
          <a:noFill/>
        </p:spPr>
        <p:txBody>
          <a:bodyPr wrap="none" rtlCol="0">
            <a:spAutoFit/>
          </a:bodyPr>
          <a:lstStyle/>
          <a:p>
            <a:r>
              <a:rPr lang="tr-TR" sz="2800" b="1" dirty="0">
                <a:solidFill>
                  <a:srgbClr val="0070C0"/>
                </a:solidFill>
              </a:rPr>
              <a:t>Bazı Web Sitelerinin Yayına İlk Başladıkları Dönemdeki Görünümleri</a:t>
            </a:r>
          </a:p>
        </p:txBody>
      </p:sp>
      <p:pic>
        <p:nvPicPr>
          <p:cNvPr id="7" name="Resim 6">
            <a:extLst>
              <a:ext uri="{FF2B5EF4-FFF2-40B4-BE49-F238E27FC236}">
                <a16:creationId xmlns:a16="http://schemas.microsoft.com/office/drawing/2014/main" id="{B064D49E-8AE3-46D4-9027-1F43FD66C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51" y="1531232"/>
            <a:ext cx="8520277" cy="5142717"/>
          </a:xfrm>
          <a:prstGeom prst="rect">
            <a:avLst/>
          </a:prstGeom>
        </p:spPr>
      </p:pic>
      <p:pic>
        <p:nvPicPr>
          <p:cNvPr id="9" name="Resim 8">
            <a:extLst>
              <a:ext uri="{FF2B5EF4-FFF2-40B4-BE49-F238E27FC236}">
                <a16:creationId xmlns:a16="http://schemas.microsoft.com/office/drawing/2014/main" id="{CFBA524B-91F9-4D09-9D4D-4789BBD10885}"/>
              </a:ext>
            </a:extLst>
          </p:cNvPr>
          <p:cNvPicPr>
            <a:picLocks noChangeAspect="1"/>
          </p:cNvPicPr>
          <p:nvPr/>
        </p:nvPicPr>
        <p:blipFill rotWithShape="1">
          <a:blip r:embed="rId3">
            <a:extLst>
              <a:ext uri="{28A0092B-C50C-407E-A947-70E740481C1C}">
                <a14:useLocalDpi xmlns:a14="http://schemas.microsoft.com/office/drawing/2010/main" val="0"/>
              </a:ext>
            </a:extLst>
          </a:blip>
          <a:srcRect t="12246" b="12825"/>
          <a:stretch/>
        </p:blipFill>
        <p:spPr>
          <a:xfrm>
            <a:off x="1438696" y="1578234"/>
            <a:ext cx="8983917" cy="5048712"/>
          </a:xfrm>
          <a:prstGeom prst="rect">
            <a:avLst/>
          </a:prstGeom>
        </p:spPr>
      </p:pic>
      <p:pic>
        <p:nvPicPr>
          <p:cNvPr id="11" name="Resim 10">
            <a:extLst>
              <a:ext uri="{FF2B5EF4-FFF2-40B4-BE49-F238E27FC236}">
                <a16:creationId xmlns:a16="http://schemas.microsoft.com/office/drawing/2014/main" id="{0B2B9A6B-6025-4F5C-8C47-F412708BE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491" y="1531232"/>
            <a:ext cx="8572500" cy="5124450"/>
          </a:xfrm>
          <a:prstGeom prst="rect">
            <a:avLst/>
          </a:prstGeom>
        </p:spPr>
      </p:pic>
    </p:spTree>
    <p:extLst>
      <p:ext uri="{BB962C8B-B14F-4D97-AF65-F5344CB8AC3E}">
        <p14:creationId xmlns:p14="http://schemas.microsoft.com/office/powerpoint/2010/main" val="53389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7"/>
                                        </p:tgtEl>
                                        <p:attrNameLst>
                                          <p:attrName>ppt_w</p:attrName>
                                        </p:attrNameLst>
                                      </p:cBhvr>
                                      <p:tavLst>
                                        <p:tav tm="0">
                                          <p:val>
                                            <p:strVal val="ppt_w"/>
                                          </p:val>
                                        </p:tav>
                                        <p:tav tm="100000">
                                          <p:val>
                                            <p:fltVal val="0"/>
                                          </p:val>
                                        </p:tav>
                                      </p:tavLst>
                                    </p:anim>
                                    <p:anim calcmode="lin" valueType="num">
                                      <p:cBhvr>
                                        <p:cTn id="12" dur="1000"/>
                                        <p:tgtEl>
                                          <p:spTgt spid="7"/>
                                        </p:tgtEl>
                                        <p:attrNameLst>
                                          <p:attrName>ppt_h</p:attrName>
                                        </p:attrNameLst>
                                      </p:cBhvr>
                                      <p:tavLst>
                                        <p:tav tm="0">
                                          <p:val>
                                            <p:strVal val="ppt_h"/>
                                          </p:val>
                                        </p:tav>
                                        <p:tav tm="100000">
                                          <p:val>
                                            <p:fltVal val="0"/>
                                          </p:val>
                                        </p:tav>
                                      </p:tavLst>
                                    </p:anim>
                                    <p:anim calcmode="lin" valueType="num">
                                      <p:cBhvr>
                                        <p:cTn id="13" dur="1000"/>
                                        <p:tgtEl>
                                          <p:spTgt spid="7"/>
                                        </p:tgtEl>
                                        <p:attrNameLst>
                                          <p:attrName>style.rotation</p:attrName>
                                        </p:attrNameLst>
                                      </p:cBhvr>
                                      <p:tavLst>
                                        <p:tav tm="0">
                                          <p:val>
                                            <p:fltVal val="0"/>
                                          </p:val>
                                        </p:tav>
                                        <p:tav tm="100000">
                                          <p:val>
                                            <p:fltVal val="90"/>
                                          </p:val>
                                        </p:tav>
                                      </p:tavLst>
                                    </p:anim>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style.rotation</p:attrName>
                                        </p:attrNameLst>
                                      </p:cBhvr>
                                      <p:tavLst>
                                        <p:tav tm="0">
                                          <p:val>
                                            <p:fltVal val="0"/>
                                          </p:val>
                                        </p:tav>
                                        <p:tav tm="100000">
                                          <p:val>
                                            <p:fltVal val="90"/>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11"/>
                                        </p:tgtEl>
                                        <p:attrNameLst>
                                          <p:attrName>ppt_w</p:attrName>
                                        </p:attrNameLst>
                                      </p:cBhvr>
                                      <p:tavLst>
                                        <p:tav tm="0">
                                          <p:val>
                                            <p:strVal val="ppt_w"/>
                                          </p:val>
                                        </p:tav>
                                        <p:tav tm="100000">
                                          <p:val>
                                            <p:fltVal val="0"/>
                                          </p:val>
                                        </p:tav>
                                      </p:tavLst>
                                    </p:anim>
                                    <p:anim calcmode="lin" valueType="num">
                                      <p:cBhvr>
                                        <p:cTn id="38" dur="1000"/>
                                        <p:tgtEl>
                                          <p:spTgt spid="11"/>
                                        </p:tgtEl>
                                        <p:attrNameLst>
                                          <p:attrName>ppt_h</p:attrName>
                                        </p:attrNameLst>
                                      </p:cBhvr>
                                      <p:tavLst>
                                        <p:tav tm="0">
                                          <p:val>
                                            <p:strVal val="ppt_h"/>
                                          </p:val>
                                        </p:tav>
                                        <p:tav tm="100000">
                                          <p:val>
                                            <p:fltVal val="0"/>
                                          </p:val>
                                        </p:tav>
                                      </p:tavLst>
                                    </p:anim>
                                    <p:anim calcmode="lin" valueType="num">
                                      <p:cBhvr>
                                        <p:cTn id="39" dur="1000"/>
                                        <p:tgtEl>
                                          <p:spTgt spid="11"/>
                                        </p:tgtEl>
                                        <p:attrNameLst>
                                          <p:attrName>style.rotation</p:attrName>
                                        </p:attrNameLst>
                                      </p:cBhvr>
                                      <p:tavLst>
                                        <p:tav tm="0">
                                          <p:val>
                                            <p:fltVal val="0"/>
                                          </p:val>
                                        </p:tav>
                                        <p:tav tm="100000">
                                          <p:val>
                                            <p:fltVal val="90"/>
                                          </p:val>
                                        </p:tav>
                                      </p:tavLst>
                                    </p:anim>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3" name="Metin kutusu 2">
            <a:extLst>
              <a:ext uri="{FF2B5EF4-FFF2-40B4-BE49-F238E27FC236}">
                <a16:creationId xmlns:a16="http://schemas.microsoft.com/office/drawing/2014/main" id="{AD007CD0-F9A6-45A5-A3AF-240514596D12}"/>
              </a:ext>
            </a:extLst>
          </p:cNvPr>
          <p:cNvSpPr txBox="1"/>
          <p:nvPr/>
        </p:nvSpPr>
        <p:spPr>
          <a:xfrm>
            <a:off x="230778" y="803578"/>
            <a:ext cx="9040745"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Geçmişten Günümüze Bilginin Serüveni </a:t>
            </a:r>
            <a:r>
              <a:rPr lang="tr-TR" sz="2800" b="1" dirty="0">
                <a:solidFill>
                  <a:srgbClr val="FF0000"/>
                </a:solidFill>
                <a:latin typeface="Arial Black" panose="020B0A04020102020204" pitchFamily="34" charset="0"/>
              </a:rPr>
              <a:t>Konu Özeti</a:t>
            </a:r>
          </a:p>
        </p:txBody>
      </p:sp>
      <p:sp>
        <p:nvSpPr>
          <p:cNvPr id="4" name="Metin kutusu 3">
            <a:extLst>
              <a:ext uri="{FF2B5EF4-FFF2-40B4-BE49-F238E27FC236}">
                <a16:creationId xmlns:a16="http://schemas.microsoft.com/office/drawing/2014/main" id="{DF3B3D0A-DEC7-45BD-AE6D-5081F2FC70CF}"/>
              </a:ext>
            </a:extLst>
          </p:cNvPr>
          <p:cNvSpPr txBox="1"/>
          <p:nvPr/>
        </p:nvSpPr>
        <p:spPr>
          <a:xfrm>
            <a:off x="230778" y="1654936"/>
            <a:ext cx="1195558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Tarihçiler yazı kullanılmadan önceki dönemlerle ilgili bilgileri bulunan eşyalardan, yapılardan</a:t>
            </a:r>
            <a:br>
              <a:rPr lang="tr-TR" sz="2400" dirty="0"/>
            </a:br>
            <a:r>
              <a:rPr lang="tr-TR" sz="2400" dirty="0"/>
              <a:t>kemiklerden ve mağara çizimlerinden edinirler.</a:t>
            </a:r>
          </a:p>
        </p:txBody>
      </p:sp>
      <p:sp>
        <p:nvSpPr>
          <p:cNvPr id="6" name="Metin kutusu 5">
            <a:extLst>
              <a:ext uri="{FF2B5EF4-FFF2-40B4-BE49-F238E27FC236}">
                <a16:creationId xmlns:a16="http://schemas.microsoft.com/office/drawing/2014/main" id="{5495AA85-DA9A-4300-8B37-0746C5450E7A}"/>
              </a:ext>
            </a:extLst>
          </p:cNvPr>
          <p:cNvSpPr txBox="1"/>
          <p:nvPr/>
        </p:nvSpPr>
        <p:spPr>
          <a:xfrm>
            <a:off x="236419" y="2598003"/>
            <a:ext cx="11683006"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Yazının tam anlamıyla ilk kullanımı günümüzden yaklaşık 5.000 yıl önce Sümer Medeniyeti</a:t>
            </a:r>
            <a:br>
              <a:rPr lang="tr-TR" sz="2400" dirty="0"/>
            </a:br>
            <a:r>
              <a:rPr lang="tr-TR" sz="2400" dirty="0"/>
              <a:t>ile başlar.</a:t>
            </a:r>
          </a:p>
        </p:txBody>
      </p:sp>
      <p:sp>
        <p:nvSpPr>
          <p:cNvPr id="7" name="Metin kutusu 6">
            <a:extLst>
              <a:ext uri="{FF2B5EF4-FFF2-40B4-BE49-F238E27FC236}">
                <a16:creationId xmlns:a16="http://schemas.microsoft.com/office/drawing/2014/main" id="{56F322B7-7FAE-4C67-AE07-8A888FC0C063}"/>
              </a:ext>
            </a:extLst>
          </p:cNvPr>
          <p:cNvSpPr txBox="1"/>
          <p:nvPr/>
        </p:nvSpPr>
        <p:spPr>
          <a:xfrm>
            <a:off x="230778" y="3541071"/>
            <a:ext cx="11332590"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Dünyada en yaygın kullanılan Latin Alfabesinin kökeni Fenike Alfabesine dayanmaktadır.</a:t>
            </a:r>
          </a:p>
        </p:txBody>
      </p:sp>
      <p:sp>
        <p:nvSpPr>
          <p:cNvPr id="8" name="Metin kutusu 7">
            <a:extLst>
              <a:ext uri="{FF2B5EF4-FFF2-40B4-BE49-F238E27FC236}">
                <a16:creationId xmlns:a16="http://schemas.microsoft.com/office/drawing/2014/main" id="{1277635B-242D-4D56-B17F-F0B2BEB18872}"/>
              </a:ext>
            </a:extLst>
          </p:cNvPr>
          <p:cNvSpPr txBox="1"/>
          <p:nvPr/>
        </p:nvSpPr>
        <p:spPr>
          <a:xfrm>
            <a:off x="236063" y="4114807"/>
            <a:ext cx="11013464"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Yazının ilk kullanılmaya başlandığı dönemlerde insanlar kağıt yerine, insanlar yazıları </a:t>
            </a:r>
            <a:br>
              <a:rPr lang="tr-TR" sz="2400" dirty="0"/>
            </a:br>
            <a:r>
              <a:rPr lang="tr-TR" sz="2400" dirty="0"/>
              <a:t>kil tabletlere, taşlara ve derilere yazmışlardır.</a:t>
            </a:r>
          </a:p>
        </p:txBody>
      </p:sp>
      <p:sp>
        <p:nvSpPr>
          <p:cNvPr id="9" name="Metin kutusu 8">
            <a:extLst>
              <a:ext uri="{FF2B5EF4-FFF2-40B4-BE49-F238E27FC236}">
                <a16:creationId xmlns:a16="http://schemas.microsoft.com/office/drawing/2014/main" id="{73947255-108D-4FB7-A449-3EC6D5240FC0}"/>
              </a:ext>
            </a:extLst>
          </p:cNvPr>
          <p:cNvSpPr txBox="1"/>
          <p:nvPr/>
        </p:nvSpPr>
        <p:spPr>
          <a:xfrm>
            <a:off x="230778" y="5057874"/>
            <a:ext cx="11783034"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Kağıt sayılabilecek ilk materyaller bir bitkiden yapılan papirüs ve hayvan derisinden yapılan</a:t>
            </a:r>
            <a:br>
              <a:rPr lang="tr-TR" sz="2400" dirty="0"/>
            </a:br>
            <a:r>
              <a:rPr lang="tr-TR" sz="2400" dirty="0"/>
              <a:t>parşömendir.</a:t>
            </a:r>
          </a:p>
        </p:txBody>
      </p:sp>
      <p:sp>
        <p:nvSpPr>
          <p:cNvPr id="10" name="Metin kutusu 9">
            <a:extLst>
              <a:ext uri="{FF2B5EF4-FFF2-40B4-BE49-F238E27FC236}">
                <a16:creationId xmlns:a16="http://schemas.microsoft.com/office/drawing/2014/main" id="{F8BC5817-EB0C-4D1A-ABE3-4E9C8E784DC0}"/>
              </a:ext>
            </a:extLst>
          </p:cNvPr>
          <p:cNvSpPr txBox="1"/>
          <p:nvPr/>
        </p:nvSpPr>
        <p:spPr>
          <a:xfrm>
            <a:off x="230778" y="6000941"/>
            <a:ext cx="8920006"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Tam anlamıyla ilk kağıt ise MS 100’lerde Çin’de üretilmeye başlandı.</a:t>
            </a:r>
          </a:p>
        </p:txBody>
      </p:sp>
    </p:spTree>
    <p:extLst>
      <p:ext uri="{BB962C8B-B14F-4D97-AF65-F5344CB8AC3E}">
        <p14:creationId xmlns:p14="http://schemas.microsoft.com/office/powerpoint/2010/main" val="21532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3" name="Metin kutusu 2">
            <a:extLst>
              <a:ext uri="{FF2B5EF4-FFF2-40B4-BE49-F238E27FC236}">
                <a16:creationId xmlns:a16="http://schemas.microsoft.com/office/drawing/2014/main" id="{AD007CD0-F9A6-45A5-A3AF-240514596D12}"/>
              </a:ext>
            </a:extLst>
          </p:cNvPr>
          <p:cNvSpPr txBox="1"/>
          <p:nvPr/>
        </p:nvSpPr>
        <p:spPr>
          <a:xfrm>
            <a:off x="230778" y="803578"/>
            <a:ext cx="9040745"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Geçmişten Günümüze Bilginin Serüveni </a:t>
            </a:r>
            <a:r>
              <a:rPr lang="tr-TR" sz="2800" b="1" dirty="0">
                <a:solidFill>
                  <a:srgbClr val="FF0000"/>
                </a:solidFill>
                <a:latin typeface="Arial Black" panose="020B0A04020102020204" pitchFamily="34" charset="0"/>
              </a:rPr>
              <a:t>Konu Özeti</a:t>
            </a:r>
          </a:p>
        </p:txBody>
      </p:sp>
      <p:sp>
        <p:nvSpPr>
          <p:cNvPr id="4" name="Metin kutusu 3">
            <a:extLst>
              <a:ext uri="{FF2B5EF4-FFF2-40B4-BE49-F238E27FC236}">
                <a16:creationId xmlns:a16="http://schemas.microsoft.com/office/drawing/2014/main" id="{DF3B3D0A-DEC7-45BD-AE6D-5081F2FC70CF}"/>
              </a:ext>
            </a:extLst>
          </p:cNvPr>
          <p:cNvSpPr txBox="1"/>
          <p:nvPr/>
        </p:nvSpPr>
        <p:spPr>
          <a:xfrm>
            <a:off x="230778" y="1654936"/>
            <a:ext cx="12086066"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Yazı ve kağıt yaygınlaştıktan sonra tüm toplumlar bilginin saklanmasında yazıyı ve kağıdı</a:t>
            </a:r>
            <a:br>
              <a:rPr lang="tr-TR" sz="2400" dirty="0"/>
            </a:br>
            <a:r>
              <a:rPr lang="tr-TR" sz="2400" dirty="0"/>
              <a:t>kullandılar. Ancak yazı el ile yazılıyor dolayısıyla bilginin kopyalanması ve herkese ulaştırılması</a:t>
            </a:r>
            <a:br>
              <a:rPr lang="tr-TR" sz="2400" dirty="0"/>
            </a:br>
            <a:r>
              <a:rPr lang="tr-TR" sz="2400" dirty="0"/>
              <a:t>kısıtlı idi.</a:t>
            </a:r>
          </a:p>
        </p:txBody>
      </p:sp>
      <p:sp>
        <p:nvSpPr>
          <p:cNvPr id="11" name="Metin kutusu 10">
            <a:extLst>
              <a:ext uri="{FF2B5EF4-FFF2-40B4-BE49-F238E27FC236}">
                <a16:creationId xmlns:a16="http://schemas.microsoft.com/office/drawing/2014/main" id="{79F6114D-DE9B-43CB-85DC-C46A38E8C1DE}"/>
              </a:ext>
            </a:extLst>
          </p:cNvPr>
          <p:cNvSpPr txBox="1"/>
          <p:nvPr/>
        </p:nvSpPr>
        <p:spPr>
          <a:xfrm>
            <a:off x="230778" y="3013501"/>
            <a:ext cx="11868185"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1455 yılında </a:t>
            </a:r>
            <a:r>
              <a:rPr lang="tr-TR" sz="2400" dirty="0" err="1"/>
              <a:t>Johannes</a:t>
            </a:r>
            <a:r>
              <a:rPr lang="tr-TR" sz="2400" dirty="0"/>
              <a:t> Gutenberg’in modern matbaayı icat etmesiyle kitapların çoğaltılması</a:t>
            </a:r>
            <a:br>
              <a:rPr lang="tr-TR" sz="2400" dirty="0"/>
            </a:br>
            <a:r>
              <a:rPr lang="tr-TR" sz="2400" dirty="0"/>
              <a:t>daha da kolaylaştı.</a:t>
            </a:r>
          </a:p>
        </p:txBody>
      </p:sp>
      <p:sp>
        <p:nvSpPr>
          <p:cNvPr id="12" name="Metin kutusu 11">
            <a:extLst>
              <a:ext uri="{FF2B5EF4-FFF2-40B4-BE49-F238E27FC236}">
                <a16:creationId xmlns:a16="http://schemas.microsoft.com/office/drawing/2014/main" id="{BF042DAD-6793-40DD-9F2F-FAEA041276AE}"/>
              </a:ext>
            </a:extLst>
          </p:cNvPr>
          <p:cNvSpPr txBox="1"/>
          <p:nvPr/>
        </p:nvSpPr>
        <p:spPr>
          <a:xfrm>
            <a:off x="230777" y="4002734"/>
            <a:ext cx="9895722"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1877 yılında Thomas Edison’un icat ettiği fonograf sesleri kayıt edebiliyordu.</a:t>
            </a:r>
          </a:p>
        </p:txBody>
      </p:sp>
      <p:sp>
        <p:nvSpPr>
          <p:cNvPr id="13" name="Metin kutusu 12">
            <a:extLst>
              <a:ext uri="{FF2B5EF4-FFF2-40B4-BE49-F238E27FC236}">
                <a16:creationId xmlns:a16="http://schemas.microsoft.com/office/drawing/2014/main" id="{2BE9DCB6-CEB4-4078-A4C9-D14BF6786954}"/>
              </a:ext>
            </a:extLst>
          </p:cNvPr>
          <p:cNvSpPr txBox="1"/>
          <p:nvPr/>
        </p:nvSpPr>
        <p:spPr>
          <a:xfrm>
            <a:off x="230777" y="4622635"/>
            <a:ext cx="12052723"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1894’te </a:t>
            </a:r>
            <a:r>
              <a:rPr lang="tr-TR" sz="2400" dirty="0" err="1"/>
              <a:t>Guglielmo</a:t>
            </a:r>
            <a:r>
              <a:rPr lang="tr-TR" sz="2400" dirty="0"/>
              <a:t> </a:t>
            </a:r>
            <a:r>
              <a:rPr lang="tr-TR" sz="2400" dirty="0" err="1"/>
              <a:t>Marconi</a:t>
            </a:r>
            <a:r>
              <a:rPr lang="tr-TR" sz="2400" dirty="0"/>
              <a:t> atmosferdeki radyo dalgaları ile deneyler yaparak radyonun, yani</a:t>
            </a:r>
            <a:br>
              <a:rPr lang="tr-TR" sz="2400" dirty="0"/>
            </a:br>
            <a:r>
              <a:rPr lang="tr-TR" sz="2400" dirty="0"/>
              <a:t>sesi atmosferdeki elektromanyetik dalgalar aracılığı ile dünyanın başka bir yerine iletebilen</a:t>
            </a:r>
            <a:br>
              <a:rPr lang="tr-TR" sz="2400" dirty="0"/>
            </a:br>
            <a:r>
              <a:rPr lang="tr-TR" sz="2400" dirty="0"/>
              <a:t>cihazın icat edilmesine öncülük etti.</a:t>
            </a:r>
          </a:p>
        </p:txBody>
      </p:sp>
      <p:sp>
        <p:nvSpPr>
          <p:cNvPr id="14" name="Metin kutusu 13">
            <a:extLst>
              <a:ext uri="{FF2B5EF4-FFF2-40B4-BE49-F238E27FC236}">
                <a16:creationId xmlns:a16="http://schemas.microsoft.com/office/drawing/2014/main" id="{4D262D54-8678-4D75-9B90-440755D40EB1}"/>
              </a:ext>
            </a:extLst>
          </p:cNvPr>
          <p:cNvSpPr txBox="1"/>
          <p:nvPr/>
        </p:nvSpPr>
        <p:spPr>
          <a:xfrm>
            <a:off x="230777" y="5981200"/>
            <a:ext cx="11388310"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1925’te John </a:t>
            </a:r>
            <a:r>
              <a:rPr lang="tr-TR" sz="2400" dirty="0" err="1"/>
              <a:t>Logie</a:t>
            </a:r>
            <a:r>
              <a:rPr lang="tr-TR" sz="2400" dirty="0"/>
              <a:t> </a:t>
            </a:r>
            <a:r>
              <a:rPr lang="tr-TR" sz="2400" dirty="0" err="1"/>
              <a:t>Baird</a:t>
            </a:r>
            <a:r>
              <a:rPr lang="tr-TR" sz="2400" dirty="0"/>
              <a:t> ilk mekanik televizyonu icat etti. Bugünkü televizyonun ortaya </a:t>
            </a:r>
            <a:br>
              <a:rPr lang="tr-TR" sz="2400" dirty="0"/>
            </a:br>
            <a:r>
              <a:rPr lang="tr-TR" sz="2400" dirty="0"/>
              <a:t>çıkmasında farklı bilim insanlarının katkıları oldu.</a:t>
            </a:r>
          </a:p>
        </p:txBody>
      </p:sp>
    </p:spTree>
    <p:extLst>
      <p:ext uri="{BB962C8B-B14F-4D97-AF65-F5344CB8AC3E}">
        <p14:creationId xmlns:p14="http://schemas.microsoft.com/office/powerpoint/2010/main" val="12974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3" name="Metin kutusu 2">
            <a:extLst>
              <a:ext uri="{FF2B5EF4-FFF2-40B4-BE49-F238E27FC236}">
                <a16:creationId xmlns:a16="http://schemas.microsoft.com/office/drawing/2014/main" id="{AD007CD0-F9A6-45A5-A3AF-240514596D12}"/>
              </a:ext>
            </a:extLst>
          </p:cNvPr>
          <p:cNvSpPr txBox="1"/>
          <p:nvPr/>
        </p:nvSpPr>
        <p:spPr>
          <a:xfrm>
            <a:off x="230778" y="803578"/>
            <a:ext cx="9040745"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Geçmişten Günümüze Bilginin Serüveni </a:t>
            </a:r>
            <a:r>
              <a:rPr lang="tr-TR" sz="2800" b="1" dirty="0">
                <a:solidFill>
                  <a:srgbClr val="FF0000"/>
                </a:solidFill>
                <a:latin typeface="Arial Black" panose="020B0A04020102020204" pitchFamily="34" charset="0"/>
              </a:rPr>
              <a:t>Konu Özeti</a:t>
            </a:r>
          </a:p>
        </p:txBody>
      </p:sp>
      <p:sp>
        <p:nvSpPr>
          <p:cNvPr id="4" name="Metin kutusu 3">
            <a:extLst>
              <a:ext uri="{FF2B5EF4-FFF2-40B4-BE49-F238E27FC236}">
                <a16:creationId xmlns:a16="http://schemas.microsoft.com/office/drawing/2014/main" id="{DF3B3D0A-DEC7-45BD-AE6D-5081F2FC70CF}"/>
              </a:ext>
            </a:extLst>
          </p:cNvPr>
          <p:cNvSpPr txBox="1"/>
          <p:nvPr/>
        </p:nvSpPr>
        <p:spPr>
          <a:xfrm>
            <a:off x="230778" y="1654936"/>
            <a:ext cx="1193551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1925’te </a:t>
            </a:r>
            <a:r>
              <a:rPr lang="tr-TR" sz="2400" dirty="0" err="1"/>
              <a:t>Edouard</a:t>
            </a:r>
            <a:r>
              <a:rPr lang="tr-TR" sz="2400" dirty="0"/>
              <a:t> Belin faks makinasını icat etti. 1938’de </a:t>
            </a:r>
            <a:r>
              <a:rPr lang="tr-TR" sz="2400" dirty="0" err="1"/>
              <a:t>Chester</a:t>
            </a:r>
            <a:r>
              <a:rPr lang="tr-TR" sz="2400" dirty="0"/>
              <a:t> </a:t>
            </a:r>
            <a:r>
              <a:rPr lang="tr-TR" sz="2400" dirty="0" err="1"/>
              <a:t>Carlson</a:t>
            </a:r>
            <a:r>
              <a:rPr lang="tr-TR" sz="2400" dirty="0"/>
              <a:t> fotokopi makinasını</a:t>
            </a:r>
            <a:br>
              <a:rPr lang="tr-TR" sz="2400" dirty="0"/>
            </a:br>
            <a:r>
              <a:rPr lang="tr-TR" sz="2400" dirty="0"/>
              <a:t>icat etti.</a:t>
            </a:r>
          </a:p>
        </p:txBody>
      </p:sp>
      <p:sp>
        <p:nvSpPr>
          <p:cNvPr id="9" name="Metin kutusu 8">
            <a:extLst>
              <a:ext uri="{FF2B5EF4-FFF2-40B4-BE49-F238E27FC236}">
                <a16:creationId xmlns:a16="http://schemas.microsoft.com/office/drawing/2014/main" id="{8C4CDA08-8008-48CA-9323-09EEAACA1C9C}"/>
              </a:ext>
            </a:extLst>
          </p:cNvPr>
          <p:cNvSpPr txBox="1"/>
          <p:nvPr/>
        </p:nvSpPr>
        <p:spPr>
          <a:xfrm>
            <a:off x="230777" y="2598003"/>
            <a:ext cx="7203767"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1945’te ABD’de ENİAC adında ilk bilgisayar inşa edildi. </a:t>
            </a:r>
          </a:p>
        </p:txBody>
      </p:sp>
      <p:sp>
        <p:nvSpPr>
          <p:cNvPr id="10" name="Metin kutusu 9">
            <a:extLst>
              <a:ext uri="{FF2B5EF4-FFF2-40B4-BE49-F238E27FC236}">
                <a16:creationId xmlns:a16="http://schemas.microsoft.com/office/drawing/2014/main" id="{52242712-95CF-46DC-AD92-D3655F2A6B35}"/>
              </a:ext>
            </a:extLst>
          </p:cNvPr>
          <p:cNvSpPr txBox="1"/>
          <p:nvPr/>
        </p:nvSpPr>
        <p:spPr>
          <a:xfrm>
            <a:off x="230776" y="3171738"/>
            <a:ext cx="10857588"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1965’te James </a:t>
            </a:r>
            <a:r>
              <a:rPr lang="tr-TR" sz="2400" dirty="0" err="1"/>
              <a:t>Russell</a:t>
            </a:r>
            <a:r>
              <a:rPr lang="tr-TR" sz="2400" dirty="0"/>
              <a:t> yüksek miktarda ses, görüntü ve yazıyı kayıt altında tutabilen</a:t>
            </a:r>
            <a:br>
              <a:rPr lang="tr-TR" sz="2400" dirty="0"/>
            </a:br>
            <a:r>
              <a:rPr lang="tr-TR" sz="2400" dirty="0"/>
              <a:t>Compact </a:t>
            </a:r>
            <a:r>
              <a:rPr lang="tr-TR" sz="2400" dirty="0" err="1"/>
              <a:t>Disc</a:t>
            </a:r>
            <a:r>
              <a:rPr lang="tr-TR" sz="2400" dirty="0"/>
              <a:t>(CD)’</a:t>
            </a:r>
            <a:r>
              <a:rPr lang="tr-TR" sz="2400" dirty="0" err="1"/>
              <a:t>yi</a:t>
            </a:r>
            <a:r>
              <a:rPr lang="tr-TR" sz="2400" dirty="0"/>
              <a:t> icat etti. </a:t>
            </a:r>
          </a:p>
        </p:txBody>
      </p:sp>
      <p:sp>
        <p:nvSpPr>
          <p:cNvPr id="15" name="Metin kutusu 14">
            <a:extLst>
              <a:ext uri="{FF2B5EF4-FFF2-40B4-BE49-F238E27FC236}">
                <a16:creationId xmlns:a16="http://schemas.microsoft.com/office/drawing/2014/main" id="{29D79318-E7F6-40F0-A4D1-B7C9D686599E}"/>
              </a:ext>
            </a:extLst>
          </p:cNvPr>
          <p:cNvSpPr txBox="1"/>
          <p:nvPr/>
        </p:nvSpPr>
        <p:spPr>
          <a:xfrm>
            <a:off x="223182" y="4114805"/>
            <a:ext cx="8409931"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1969’da ABD’de internetin atası olan ARPANET sistemi kuruldu. </a:t>
            </a:r>
          </a:p>
        </p:txBody>
      </p:sp>
      <p:sp>
        <p:nvSpPr>
          <p:cNvPr id="18" name="Metin kutusu 17">
            <a:extLst>
              <a:ext uri="{FF2B5EF4-FFF2-40B4-BE49-F238E27FC236}">
                <a16:creationId xmlns:a16="http://schemas.microsoft.com/office/drawing/2014/main" id="{927D7F81-E0F2-4948-B835-E61C0F3055BA}"/>
              </a:ext>
            </a:extLst>
          </p:cNvPr>
          <p:cNvSpPr txBox="1"/>
          <p:nvPr/>
        </p:nvSpPr>
        <p:spPr>
          <a:xfrm>
            <a:off x="230776" y="4688540"/>
            <a:ext cx="1124032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1989’da ‘’www’’ yani </a:t>
            </a:r>
            <a:r>
              <a:rPr lang="tr-TR" sz="2400" u="sng" dirty="0"/>
              <a:t>W</a:t>
            </a:r>
            <a:r>
              <a:rPr lang="tr-TR" sz="2400" dirty="0"/>
              <a:t>orld </a:t>
            </a:r>
            <a:r>
              <a:rPr lang="tr-TR" sz="2400" u="sng" dirty="0" err="1"/>
              <a:t>W</a:t>
            </a:r>
            <a:r>
              <a:rPr lang="tr-TR" sz="2400" dirty="0" err="1"/>
              <a:t>ide</a:t>
            </a:r>
            <a:r>
              <a:rPr lang="tr-TR" sz="2400" dirty="0"/>
              <a:t> </a:t>
            </a:r>
            <a:r>
              <a:rPr lang="tr-TR" sz="2400" u="sng" dirty="0"/>
              <a:t>W</a:t>
            </a:r>
            <a:r>
              <a:rPr lang="tr-TR" sz="2400" dirty="0"/>
              <a:t>eb(Dünya Çapında Ağ) Tim </a:t>
            </a:r>
            <a:r>
              <a:rPr lang="tr-TR" sz="2400" dirty="0" err="1"/>
              <a:t>Berners</a:t>
            </a:r>
            <a:r>
              <a:rPr lang="tr-TR" sz="2400" dirty="0"/>
              <a:t> Lee tarafından</a:t>
            </a:r>
            <a:br>
              <a:rPr lang="tr-TR" sz="2400" dirty="0"/>
            </a:br>
            <a:r>
              <a:rPr lang="tr-TR" sz="2400" dirty="0"/>
              <a:t>icat edildi. </a:t>
            </a:r>
          </a:p>
        </p:txBody>
      </p:sp>
    </p:spTree>
    <p:extLst>
      <p:ext uri="{BB962C8B-B14F-4D97-AF65-F5344CB8AC3E}">
        <p14:creationId xmlns:p14="http://schemas.microsoft.com/office/powerpoint/2010/main" val="30064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5"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728852" cy="830997"/>
          </a:xfrm>
          <a:prstGeom prst="rect">
            <a:avLst/>
          </a:prstGeom>
          <a:noFill/>
        </p:spPr>
        <p:txBody>
          <a:bodyPr wrap="square">
            <a:spAutoFit/>
          </a:bodyPr>
          <a:lstStyle/>
          <a:p>
            <a:r>
              <a:rPr lang="tr-TR" sz="2400" b="1" dirty="0">
                <a:solidFill>
                  <a:srgbClr val="C00000"/>
                </a:solidFill>
              </a:rPr>
              <a:t>MÖ: </a:t>
            </a:r>
            <a:r>
              <a:rPr lang="tr-TR" sz="2400" dirty="0"/>
              <a:t>Milattan önce anlamına gelir. Miladi takvimin henüz kullanılmaya başlanmamış olduğu</a:t>
            </a:r>
            <a:br>
              <a:rPr lang="tr-TR" sz="2400" dirty="0"/>
            </a:br>
            <a:r>
              <a:rPr lang="tr-TR" sz="2400" dirty="0"/>
              <a:t>         zaman dilimini ifade eder.</a:t>
            </a:r>
          </a:p>
        </p:txBody>
      </p:sp>
      <p:sp>
        <p:nvSpPr>
          <p:cNvPr id="11" name="Metin kutusu 10">
            <a:extLst>
              <a:ext uri="{FF2B5EF4-FFF2-40B4-BE49-F238E27FC236}">
                <a16:creationId xmlns:a16="http://schemas.microsoft.com/office/drawing/2014/main" id="{B3AA01C6-F8E3-4760-BF23-21888379EB6D}"/>
              </a:ext>
            </a:extLst>
          </p:cNvPr>
          <p:cNvSpPr txBox="1"/>
          <p:nvPr/>
        </p:nvSpPr>
        <p:spPr>
          <a:xfrm>
            <a:off x="230777" y="3673183"/>
            <a:ext cx="11914001" cy="461665"/>
          </a:xfrm>
          <a:prstGeom prst="rect">
            <a:avLst/>
          </a:prstGeom>
          <a:noFill/>
        </p:spPr>
        <p:txBody>
          <a:bodyPr wrap="square">
            <a:spAutoFit/>
          </a:bodyPr>
          <a:lstStyle/>
          <a:p>
            <a:r>
              <a:rPr lang="tr-TR" sz="2400" b="1" i="0" dirty="0">
                <a:solidFill>
                  <a:srgbClr val="C00000"/>
                </a:solidFill>
                <a:effectLst/>
              </a:rPr>
              <a:t>Mezopotamya: </a:t>
            </a:r>
            <a:r>
              <a:rPr lang="tr-TR" sz="2400" b="0" i="0" dirty="0">
                <a:effectLst/>
              </a:rPr>
              <a:t>Orta Doğu'da, Dicle ve Fırat nehirleri arasında kalan bölgeye verilen ad.</a:t>
            </a:r>
            <a:endParaRPr lang="tr-TR" sz="2400" dirty="0"/>
          </a:p>
        </p:txBody>
      </p:sp>
      <p:sp>
        <p:nvSpPr>
          <p:cNvPr id="12" name="Metin kutusu 11">
            <a:extLst>
              <a:ext uri="{FF2B5EF4-FFF2-40B4-BE49-F238E27FC236}">
                <a16:creationId xmlns:a16="http://schemas.microsoft.com/office/drawing/2014/main" id="{2EFB4462-8A02-4E38-B322-27507845FBE6}"/>
              </a:ext>
            </a:extLst>
          </p:cNvPr>
          <p:cNvSpPr txBox="1"/>
          <p:nvPr/>
        </p:nvSpPr>
        <p:spPr>
          <a:xfrm>
            <a:off x="232371" y="2656997"/>
            <a:ext cx="11959629" cy="830997"/>
          </a:xfrm>
          <a:prstGeom prst="rect">
            <a:avLst/>
          </a:prstGeom>
          <a:noFill/>
        </p:spPr>
        <p:txBody>
          <a:bodyPr wrap="square">
            <a:spAutoFit/>
          </a:bodyPr>
          <a:lstStyle/>
          <a:p>
            <a:r>
              <a:rPr lang="tr-TR" sz="2400" b="1" i="0" dirty="0">
                <a:solidFill>
                  <a:srgbClr val="C00000"/>
                </a:solidFill>
                <a:effectLst/>
              </a:rPr>
              <a:t>MS: </a:t>
            </a:r>
            <a:r>
              <a:rPr lang="tr-TR" sz="2400" dirty="0"/>
              <a:t>Milatta sonra anlamına gelir. Miladi takvim kullanılmaya başlandıktan sonraki tarihleri</a:t>
            </a:r>
            <a:br>
              <a:rPr lang="tr-TR" sz="2400" dirty="0"/>
            </a:br>
            <a:r>
              <a:rPr lang="tr-TR" sz="2400" dirty="0"/>
              <a:t>         ifade eder.</a:t>
            </a:r>
          </a:p>
        </p:txBody>
      </p:sp>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10" name="Metin kutusu 9">
            <a:extLst>
              <a:ext uri="{FF2B5EF4-FFF2-40B4-BE49-F238E27FC236}">
                <a16:creationId xmlns:a16="http://schemas.microsoft.com/office/drawing/2014/main" id="{49FE59D7-0478-42F2-ABEC-330CA459EF8F}"/>
              </a:ext>
            </a:extLst>
          </p:cNvPr>
          <p:cNvSpPr txBox="1"/>
          <p:nvPr/>
        </p:nvSpPr>
        <p:spPr>
          <a:xfrm>
            <a:off x="230777" y="4320037"/>
            <a:ext cx="11914001" cy="830997"/>
          </a:xfrm>
          <a:prstGeom prst="rect">
            <a:avLst/>
          </a:prstGeom>
          <a:noFill/>
        </p:spPr>
        <p:txBody>
          <a:bodyPr wrap="square">
            <a:spAutoFit/>
          </a:bodyPr>
          <a:lstStyle/>
          <a:p>
            <a:r>
              <a:rPr lang="tr-TR" sz="2400" b="1" i="0" dirty="0">
                <a:solidFill>
                  <a:srgbClr val="C00000"/>
                </a:solidFill>
                <a:effectLst/>
              </a:rPr>
              <a:t>Papirüs: </a:t>
            </a:r>
            <a:r>
              <a:rPr lang="tr-TR" sz="2400" i="0" dirty="0">
                <a:effectLst/>
              </a:rPr>
              <a:t>Eski zamanlarda yazı yüzeyi olarak kullanılan kalın kağıda benzer bir malzemedir. </a:t>
            </a:r>
            <a:br>
              <a:rPr lang="tr-TR" sz="2400" i="0" dirty="0">
                <a:effectLst/>
              </a:rPr>
            </a:br>
            <a:r>
              <a:rPr lang="tr-TR" sz="2400" i="0" dirty="0">
                <a:effectLst/>
              </a:rPr>
              <a:t>                Kağıtl</a:t>
            </a:r>
            <a:r>
              <a:rPr lang="tr-TR" sz="2400" dirty="0"/>
              <a:t>a aynı ismi taşıyan sulak bir sazlık bitkisinin özünden yapılmıştır.</a:t>
            </a:r>
          </a:p>
        </p:txBody>
      </p:sp>
      <p:sp>
        <p:nvSpPr>
          <p:cNvPr id="14" name="Metin kutusu 13">
            <a:extLst>
              <a:ext uri="{FF2B5EF4-FFF2-40B4-BE49-F238E27FC236}">
                <a16:creationId xmlns:a16="http://schemas.microsoft.com/office/drawing/2014/main" id="{6C137A6B-9F41-42DE-A5F7-0C05D5964543}"/>
              </a:ext>
            </a:extLst>
          </p:cNvPr>
          <p:cNvSpPr txBox="1"/>
          <p:nvPr/>
        </p:nvSpPr>
        <p:spPr>
          <a:xfrm>
            <a:off x="230777" y="5336223"/>
            <a:ext cx="11914001" cy="830997"/>
          </a:xfrm>
          <a:prstGeom prst="rect">
            <a:avLst/>
          </a:prstGeom>
          <a:noFill/>
        </p:spPr>
        <p:txBody>
          <a:bodyPr wrap="square">
            <a:spAutoFit/>
          </a:bodyPr>
          <a:lstStyle/>
          <a:p>
            <a:r>
              <a:rPr lang="tr-TR" sz="2400" b="1" i="0" dirty="0">
                <a:solidFill>
                  <a:srgbClr val="C00000"/>
                </a:solidFill>
                <a:effectLst/>
              </a:rPr>
              <a:t>Hiyeroglif: </a:t>
            </a:r>
            <a:r>
              <a:rPr lang="tr-TR" sz="2400" i="0" dirty="0">
                <a:effectLst/>
              </a:rPr>
              <a:t>Antik döneme ait bir yazı türüdür. Bu yazıya resim yazısı da denir çünkü küçük</a:t>
            </a:r>
            <a:br>
              <a:rPr lang="tr-TR" sz="2400" i="0" dirty="0">
                <a:effectLst/>
              </a:rPr>
            </a:br>
            <a:r>
              <a:rPr lang="tr-TR" sz="2400" i="0" dirty="0">
                <a:effectLst/>
              </a:rPr>
              <a:t>                    resim sembollerden oluşur. </a:t>
            </a:r>
            <a:r>
              <a:rPr lang="tr-TR" sz="2400" dirty="0"/>
              <a:t>Genelde her sembol bir sözcüğü ifade eder.</a:t>
            </a:r>
          </a:p>
        </p:txBody>
      </p:sp>
    </p:spTree>
    <p:extLst>
      <p:ext uri="{BB962C8B-B14F-4D97-AF65-F5344CB8AC3E}">
        <p14:creationId xmlns:p14="http://schemas.microsoft.com/office/powerpoint/2010/main" val="30749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sp>
        <p:nvSpPr>
          <p:cNvPr id="10" name="Metin kutusu 9">
            <a:extLst>
              <a:ext uri="{FF2B5EF4-FFF2-40B4-BE49-F238E27FC236}">
                <a16:creationId xmlns:a16="http://schemas.microsoft.com/office/drawing/2014/main" id="{49FE59D7-0478-42F2-ABEC-330CA459EF8F}"/>
              </a:ext>
            </a:extLst>
          </p:cNvPr>
          <p:cNvSpPr txBox="1"/>
          <p:nvPr/>
        </p:nvSpPr>
        <p:spPr>
          <a:xfrm>
            <a:off x="230778" y="1892369"/>
            <a:ext cx="11914001" cy="1200329"/>
          </a:xfrm>
          <a:prstGeom prst="rect">
            <a:avLst/>
          </a:prstGeom>
          <a:noFill/>
        </p:spPr>
        <p:txBody>
          <a:bodyPr wrap="square">
            <a:spAutoFit/>
          </a:bodyPr>
          <a:lstStyle/>
          <a:p>
            <a:r>
              <a:rPr lang="tr-TR" sz="2400" b="1" i="0" dirty="0">
                <a:solidFill>
                  <a:srgbClr val="C00000"/>
                </a:solidFill>
                <a:effectLst/>
              </a:rPr>
              <a:t>Parşömen: </a:t>
            </a:r>
            <a:r>
              <a:rPr lang="tr-TR" sz="2400" b="0" i="0" dirty="0">
                <a:effectLst/>
              </a:rPr>
              <a:t>Parşömen, üzerine yazı yazmak veya resim yapmak için kullanılan özel hazırlanmış  </a:t>
            </a:r>
            <a:br>
              <a:rPr lang="tr-TR" sz="2400" b="0" i="0" dirty="0">
                <a:effectLst/>
              </a:rPr>
            </a:br>
            <a:r>
              <a:rPr lang="tr-TR" sz="2400" b="0" i="0" dirty="0">
                <a:effectLst/>
              </a:rPr>
              <a:t>                     hayvan derisidir. MÖ 3. </a:t>
            </a:r>
            <a:r>
              <a:rPr lang="tr-TR" sz="2400" dirty="0"/>
              <a:t>yüzyılda kurulan Bergama Krallığı tarafından üretilip</a:t>
            </a:r>
            <a:br>
              <a:rPr lang="tr-TR" sz="2400" dirty="0"/>
            </a:br>
            <a:r>
              <a:rPr lang="tr-TR" sz="2400" dirty="0"/>
              <a:t>                     kullanılan yazı aracıdır.</a:t>
            </a:r>
          </a:p>
        </p:txBody>
      </p:sp>
      <p:sp>
        <p:nvSpPr>
          <p:cNvPr id="13" name="Metin kutusu 12">
            <a:extLst>
              <a:ext uri="{FF2B5EF4-FFF2-40B4-BE49-F238E27FC236}">
                <a16:creationId xmlns:a16="http://schemas.microsoft.com/office/drawing/2014/main" id="{2F8B25B2-18C1-46D6-B996-7C84CADA3579}"/>
              </a:ext>
            </a:extLst>
          </p:cNvPr>
          <p:cNvSpPr txBox="1"/>
          <p:nvPr/>
        </p:nvSpPr>
        <p:spPr>
          <a:xfrm>
            <a:off x="230778" y="3332657"/>
            <a:ext cx="11914001" cy="1200329"/>
          </a:xfrm>
          <a:prstGeom prst="rect">
            <a:avLst/>
          </a:prstGeom>
          <a:noFill/>
        </p:spPr>
        <p:txBody>
          <a:bodyPr wrap="square">
            <a:spAutoFit/>
          </a:bodyPr>
          <a:lstStyle/>
          <a:p>
            <a:r>
              <a:rPr lang="tr-TR" sz="2400" b="1" i="0" dirty="0">
                <a:solidFill>
                  <a:srgbClr val="C00000"/>
                </a:solidFill>
                <a:effectLst/>
              </a:rPr>
              <a:t>ENİAC: </a:t>
            </a:r>
            <a:r>
              <a:rPr lang="tr-TR" sz="2400" dirty="0"/>
              <a:t>E</a:t>
            </a:r>
            <a:r>
              <a:rPr lang="tr-TR" sz="2400" b="0" i="0" dirty="0">
                <a:effectLst/>
              </a:rPr>
              <a:t>lektrikle çalışan ve elektronik veri işleme kapasitesine sahip ilk bilgisayar. II. Dünya  </a:t>
            </a:r>
            <a:br>
              <a:rPr lang="tr-TR" sz="2400" b="0" i="0" dirty="0">
                <a:effectLst/>
              </a:rPr>
            </a:br>
            <a:r>
              <a:rPr lang="tr-TR" sz="2400" b="0" i="0" dirty="0">
                <a:effectLst/>
              </a:rPr>
              <a:t>             Savaşı esnasında Amerikalı bilim insanları tarafından inşa edilmiştir. </a:t>
            </a:r>
            <a:r>
              <a:rPr lang="tr-TR" sz="2400" dirty="0"/>
              <a:t>Y</a:t>
            </a:r>
            <a:r>
              <a:rPr lang="tr-TR" sz="2400" b="0" i="0" dirty="0">
                <a:effectLst/>
              </a:rPr>
              <a:t>aklaşık 167 m² bir </a:t>
            </a:r>
            <a:br>
              <a:rPr lang="tr-TR" sz="2400" b="0" i="0" dirty="0">
                <a:effectLst/>
              </a:rPr>
            </a:br>
            <a:r>
              <a:rPr lang="tr-TR" sz="2400" b="0" i="0" dirty="0">
                <a:effectLst/>
              </a:rPr>
              <a:t>             alana sığıyordu ve ağırlığı 30 tondu.</a:t>
            </a:r>
            <a:endParaRPr lang="tr-TR" sz="2400" dirty="0"/>
          </a:p>
        </p:txBody>
      </p:sp>
      <p:sp>
        <p:nvSpPr>
          <p:cNvPr id="15" name="Metin kutusu 14">
            <a:extLst>
              <a:ext uri="{FF2B5EF4-FFF2-40B4-BE49-F238E27FC236}">
                <a16:creationId xmlns:a16="http://schemas.microsoft.com/office/drawing/2014/main" id="{3434E5AC-650C-4ED3-ADA7-1B9E5E4D851A}"/>
              </a:ext>
            </a:extLst>
          </p:cNvPr>
          <p:cNvSpPr txBox="1"/>
          <p:nvPr/>
        </p:nvSpPr>
        <p:spPr>
          <a:xfrm>
            <a:off x="230777" y="4772945"/>
            <a:ext cx="11914001" cy="830997"/>
          </a:xfrm>
          <a:prstGeom prst="rect">
            <a:avLst/>
          </a:prstGeom>
          <a:noFill/>
        </p:spPr>
        <p:txBody>
          <a:bodyPr wrap="square">
            <a:spAutoFit/>
          </a:bodyPr>
          <a:lstStyle/>
          <a:p>
            <a:r>
              <a:rPr lang="tr-TR" sz="2400" b="1" i="0" dirty="0">
                <a:solidFill>
                  <a:srgbClr val="C00000"/>
                </a:solidFill>
                <a:effectLst/>
              </a:rPr>
              <a:t>ARPANET: </a:t>
            </a:r>
            <a:r>
              <a:rPr lang="tr-TR" sz="2400" b="0" i="0" dirty="0">
                <a:effectLst/>
              </a:rPr>
              <a:t>Birleşik Devletler Savunma Bakanlığı bünyesine bağlı ARPA tarafından geliştirilen </a:t>
            </a:r>
            <a:br>
              <a:rPr lang="tr-TR" sz="2400" b="0" i="0" dirty="0">
                <a:effectLst/>
              </a:rPr>
            </a:br>
            <a:r>
              <a:rPr lang="tr-TR" sz="2400" b="0" i="0" dirty="0">
                <a:effectLst/>
              </a:rPr>
              <a:t>                   dünyanın ilk bilgisayar ağı ve evrensel İnternet'in öncülüdür.</a:t>
            </a:r>
            <a:endParaRPr lang="tr-TR" sz="2400" dirty="0"/>
          </a:p>
        </p:txBody>
      </p:sp>
    </p:spTree>
    <p:extLst>
      <p:ext uri="{BB962C8B-B14F-4D97-AF65-F5344CB8AC3E}">
        <p14:creationId xmlns:p14="http://schemas.microsoft.com/office/powerpoint/2010/main" val="40230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3" name="Resim 2">
            <a:extLst>
              <a:ext uri="{FF2B5EF4-FFF2-40B4-BE49-F238E27FC236}">
                <a16:creationId xmlns:a16="http://schemas.microsoft.com/office/drawing/2014/main" id="{71944D05-370A-4839-BD16-F34176CC5A52}"/>
              </a:ext>
            </a:extLst>
          </p:cNvPr>
          <p:cNvPicPr>
            <a:picLocks noChangeAspect="1"/>
          </p:cNvPicPr>
          <p:nvPr/>
        </p:nvPicPr>
        <p:blipFill>
          <a:blip r:embed="rId2"/>
          <a:stretch>
            <a:fillRect/>
          </a:stretch>
        </p:blipFill>
        <p:spPr>
          <a:xfrm>
            <a:off x="235779" y="1087187"/>
            <a:ext cx="4398788" cy="3492444"/>
          </a:xfrm>
          <a:prstGeom prst="rect">
            <a:avLst/>
          </a:prstGeom>
        </p:spPr>
      </p:pic>
      <p:sp>
        <p:nvSpPr>
          <p:cNvPr id="4" name="Dikdörtgen 3">
            <a:extLst>
              <a:ext uri="{FF2B5EF4-FFF2-40B4-BE49-F238E27FC236}">
                <a16:creationId xmlns:a16="http://schemas.microsoft.com/office/drawing/2014/main" id="{5200C123-4978-4B3D-BB6F-60BC22FC899D}"/>
              </a:ext>
            </a:extLst>
          </p:cNvPr>
          <p:cNvSpPr/>
          <p:nvPr/>
        </p:nvSpPr>
        <p:spPr>
          <a:xfrm>
            <a:off x="235779" y="4579631"/>
            <a:ext cx="4398788" cy="5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err="1">
                <a:solidFill>
                  <a:schemeClr val="tx1"/>
                </a:solidFill>
              </a:rPr>
              <a:t>Lascaux</a:t>
            </a:r>
            <a:r>
              <a:rPr lang="tr-TR" sz="2400" b="0" u="none" strike="noStrike" baseline="0" dirty="0">
                <a:solidFill>
                  <a:schemeClr val="tx1"/>
                </a:solidFill>
              </a:rPr>
              <a:t> Mağarası, Fransa</a:t>
            </a:r>
            <a:endParaRPr lang="tr-TR" sz="2400" dirty="0">
              <a:solidFill>
                <a:schemeClr val="tx1"/>
              </a:solidFill>
            </a:endParaRPr>
          </a:p>
        </p:txBody>
      </p:sp>
      <p:sp>
        <p:nvSpPr>
          <p:cNvPr id="11" name="Metin kutusu 10">
            <a:extLst>
              <a:ext uri="{FF2B5EF4-FFF2-40B4-BE49-F238E27FC236}">
                <a16:creationId xmlns:a16="http://schemas.microsoft.com/office/drawing/2014/main" id="{81E248DF-92E9-4C90-ADB7-7135D0312A79}"/>
              </a:ext>
            </a:extLst>
          </p:cNvPr>
          <p:cNvSpPr txBox="1"/>
          <p:nvPr/>
        </p:nvSpPr>
        <p:spPr>
          <a:xfrm>
            <a:off x="4823138" y="1087187"/>
            <a:ext cx="7368862" cy="5632311"/>
          </a:xfrm>
          <a:prstGeom prst="rect">
            <a:avLst/>
          </a:prstGeom>
          <a:noFill/>
        </p:spPr>
        <p:txBody>
          <a:bodyPr wrap="square">
            <a:spAutoFit/>
          </a:bodyPr>
          <a:lstStyle/>
          <a:p>
            <a:pPr algn="l"/>
            <a:r>
              <a:rPr lang="tr-TR" sz="2400" b="0" i="0" u="none" strike="noStrike" baseline="0" dirty="0"/>
              <a:t>Yanda Fransa’daki </a:t>
            </a:r>
            <a:r>
              <a:rPr lang="tr-TR" sz="2400" b="0" i="0" u="none" strike="noStrike" baseline="0" dirty="0" err="1"/>
              <a:t>Lascaux</a:t>
            </a:r>
            <a:r>
              <a:rPr lang="tr-TR" sz="2400" b="0" i="0" u="none" strike="noStrike" baseline="0" dirty="0"/>
              <a:t> (</a:t>
            </a:r>
            <a:r>
              <a:rPr lang="tr-TR" sz="2400" b="0" i="0" u="none" strike="noStrike" baseline="0" dirty="0" err="1"/>
              <a:t>Lesku</a:t>
            </a:r>
            <a:r>
              <a:rPr lang="tr-TR" sz="2400" b="0" i="0" u="none" strike="noStrike" baseline="0" dirty="0"/>
              <a:t>) Mağarası’nda yer alan duvar resimlerinden bir bölüm görüyorsunuz. Günümüzden yaklaşık 17.000 yıl önce henüz yazının icat edilmediği dönemlerde burada </a:t>
            </a:r>
            <a:r>
              <a:rPr lang="nn-NO" sz="2400" b="0" i="0" u="none" strike="noStrike" baseline="0" dirty="0"/>
              <a:t>yaşayan insanlar gözlem, bilgi ve tecrübelerini sonraki nesillere aktarmak</a:t>
            </a:r>
          </a:p>
          <a:p>
            <a:pPr algn="l"/>
            <a:r>
              <a:rPr lang="tr-TR" sz="2400" b="0" i="0" u="none" strike="noStrike" baseline="0" dirty="0"/>
              <a:t>için duvarlara resimler çizmişlerdir. Yazının icadına kadar insanlar resim çizmek dışında bilgi ve tecrübelerini sözlü iletişim yoluyla diğer insanlara aktarmışlardır. Ancak yukarıdaki atasözünden de anlaşılacağı gibi sözlü iletişim</a:t>
            </a:r>
          </a:p>
          <a:p>
            <a:pPr algn="l"/>
            <a:r>
              <a:rPr lang="tr-TR" sz="2400" b="0" i="0" u="none" strike="noStrike" baseline="0" dirty="0"/>
              <a:t>ile bilginin korunması, yaygınlaştırılması ve aktarılması her zaman mümkün olmamıştır. </a:t>
            </a:r>
            <a:r>
              <a:rPr lang="sv-SE" sz="2400" b="0" i="0" u="none" strike="noStrike" baseline="0" dirty="0">
                <a:latin typeface="CaslonPro-Regular"/>
              </a:rPr>
              <a:t>Bu nedenle yazının icadı insanlık için en</a:t>
            </a:r>
            <a:r>
              <a:rPr lang="tr-TR" sz="2400" b="0" i="0" u="none" strike="noStrike" baseline="0" dirty="0">
                <a:latin typeface="CaslonPro-Regular"/>
              </a:rPr>
              <a:t> önemli gelişmelerden biridir. Tarihin de başlangıcı kabul edilen yazının icadıyla insanlar yeni şeyler öğrenerek bilgilerini artırmışlardır. Unutulmasını istemedikleri önemli bilgileri yazarak korumuşlardır.</a:t>
            </a:r>
            <a:endParaRPr lang="tr-TR" sz="4000" dirty="0"/>
          </a:p>
        </p:txBody>
      </p:sp>
    </p:spTree>
    <p:extLst>
      <p:ext uri="{BB962C8B-B14F-4D97-AF65-F5344CB8AC3E}">
        <p14:creationId xmlns:p14="http://schemas.microsoft.com/office/powerpoint/2010/main" val="27341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3" name="Resim 2">
            <a:extLst>
              <a:ext uri="{FF2B5EF4-FFF2-40B4-BE49-F238E27FC236}">
                <a16:creationId xmlns:a16="http://schemas.microsoft.com/office/drawing/2014/main" id="{71944D05-370A-4839-BD16-F34176CC5A52}"/>
              </a:ext>
            </a:extLst>
          </p:cNvPr>
          <p:cNvPicPr>
            <a:picLocks noChangeAspect="1"/>
          </p:cNvPicPr>
          <p:nvPr/>
        </p:nvPicPr>
        <p:blipFill>
          <a:blip r:embed="rId2"/>
          <a:stretch>
            <a:fillRect/>
          </a:stretch>
        </p:blipFill>
        <p:spPr>
          <a:xfrm>
            <a:off x="235779" y="1087187"/>
            <a:ext cx="4398788" cy="3492444"/>
          </a:xfrm>
          <a:prstGeom prst="rect">
            <a:avLst/>
          </a:prstGeom>
        </p:spPr>
      </p:pic>
      <p:sp>
        <p:nvSpPr>
          <p:cNvPr id="4" name="Dikdörtgen 3">
            <a:extLst>
              <a:ext uri="{FF2B5EF4-FFF2-40B4-BE49-F238E27FC236}">
                <a16:creationId xmlns:a16="http://schemas.microsoft.com/office/drawing/2014/main" id="{5200C123-4978-4B3D-BB6F-60BC22FC899D}"/>
              </a:ext>
            </a:extLst>
          </p:cNvPr>
          <p:cNvSpPr/>
          <p:nvPr/>
        </p:nvSpPr>
        <p:spPr>
          <a:xfrm>
            <a:off x="235779" y="4579631"/>
            <a:ext cx="4398788" cy="5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err="1">
                <a:solidFill>
                  <a:schemeClr val="tx1"/>
                </a:solidFill>
              </a:rPr>
              <a:t>Lascaux</a:t>
            </a:r>
            <a:r>
              <a:rPr lang="tr-TR" sz="2400" b="0" u="none" strike="noStrike" baseline="0" dirty="0">
                <a:solidFill>
                  <a:schemeClr val="tx1"/>
                </a:solidFill>
              </a:rPr>
              <a:t> Mağarası, Fransa</a:t>
            </a:r>
            <a:endParaRPr lang="tr-TR" sz="2400" dirty="0">
              <a:solidFill>
                <a:schemeClr val="tx1"/>
              </a:solidFill>
            </a:endParaRPr>
          </a:p>
        </p:txBody>
      </p:sp>
      <p:sp>
        <p:nvSpPr>
          <p:cNvPr id="11" name="Metin kutusu 10">
            <a:extLst>
              <a:ext uri="{FF2B5EF4-FFF2-40B4-BE49-F238E27FC236}">
                <a16:creationId xmlns:a16="http://schemas.microsoft.com/office/drawing/2014/main" id="{81E248DF-92E9-4C90-ADB7-7135D0312A79}"/>
              </a:ext>
            </a:extLst>
          </p:cNvPr>
          <p:cNvSpPr txBox="1"/>
          <p:nvPr/>
        </p:nvSpPr>
        <p:spPr>
          <a:xfrm>
            <a:off x="4823138" y="1087187"/>
            <a:ext cx="7218608" cy="3046988"/>
          </a:xfrm>
          <a:prstGeom prst="rect">
            <a:avLst/>
          </a:prstGeom>
          <a:noFill/>
        </p:spPr>
        <p:txBody>
          <a:bodyPr wrap="square">
            <a:spAutoFit/>
          </a:bodyPr>
          <a:lstStyle/>
          <a:p>
            <a:pPr algn="l"/>
            <a:r>
              <a:rPr lang="tr-TR" sz="2400" b="0" i="0" u="none" strike="noStrike" baseline="0" dirty="0"/>
              <a:t>Yazı, kâğıdın kullanılmaya başlanmasından önce kil tablet, taş, deri ve tahta parçaları üzerine yazılıyordu. Günümüzde kâğıdın yanında bilgisayar, tablet bilgisayar, cep telefonu gibi teknolojik aletleri yazı yazmak, yazıyı aktarmak ve yeni bilgiler öğrenmek için sıkça kullanıyoruz. Şimdi bilginin korunması ile aktarılmasında önemli bir yeri olan yazı ve yazı gereçlerinin gelişimini öğrenelim.</a:t>
            </a:r>
            <a:endParaRPr lang="tr-TR" sz="4800" dirty="0"/>
          </a:p>
        </p:txBody>
      </p:sp>
    </p:spTree>
    <p:extLst>
      <p:ext uri="{BB962C8B-B14F-4D97-AF65-F5344CB8AC3E}">
        <p14:creationId xmlns:p14="http://schemas.microsoft.com/office/powerpoint/2010/main" val="21935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78B98575-25D4-4268-85DD-0902122F58FE}"/>
              </a:ext>
            </a:extLst>
          </p:cNvPr>
          <p:cNvPicPr>
            <a:picLocks noChangeAspect="1"/>
          </p:cNvPicPr>
          <p:nvPr/>
        </p:nvPicPr>
        <p:blipFill>
          <a:blip r:embed="rId2"/>
          <a:stretch>
            <a:fillRect/>
          </a:stretch>
        </p:blipFill>
        <p:spPr>
          <a:xfrm>
            <a:off x="330293" y="1128163"/>
            <a:ext cx="5069884" cy="4744603"/>
          </a:xfrm>
          <a:prstGeom prst="rect">
            <a:avLst/>
          </a:prstGeom>
        </p:spPr>
      </p:pic>
      <p:sp>
        <p:nvSpPr>
          <p:cNvPr id="10" name="Dikdörtgen 9">
            <a:extLst>
              <a:ext uri="{FF2B5EF4-FFF2-40B4-BE49-F238E27FC236}">
                <a16:creationId xmlns:a16="http://schemas.microsoft.com/office/drawing/2014/main" id="{ECBD830E-6544-44BC-8FB0-F984291BEA38}"/>
              </a:ext>
            </a:extLst>
          </p:cNvPr>
          <p:cNvSpPr/>
          <p:nvPr/>
        </p:nvSpPr>
        <p:spPr>
          <a:xfrm>
            <a:off x="327783" y="5872766"/>
            <a:ext cx="5069884" cy="798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Çivi yazısıyla yazılmış</a:t>
            </a:r>
          </a:p>
          <a:p>
            <a:pPr algn="ctr"/>
            <a:r>
              <a:rPr lang="nb-NO" sz="2400" b="0" u="none" strike="noStrike" baseline="0" dirty="0">
                <a:solidFill>
                  <a:schemeClr val="tx1"/>
                </a:solidFill>
              </a:rPr>
              <a:t>kil tablet ve yazım aracı</a:t>
            </a:r>
            <a:endParaRPr lang="tr-TR" sz="2400" dirty="0">
              <a:solidFill>
                <a:schemeClr val="tx1"/>
              </a:solidFill>
            </a:endParaRPr>
          </a:p>
        </p:txBody>
      </p:sp>
      <p:sp>
        <p:nvSpPr>
          <p:cNvPr id="12" name="Metin kutusu 11">
            <a:extLst>
              <a:ext uri="{FF2B5EF4-FFF2-40B4-BE49-F238E27FC236}">
                <a16:creationId xmlns:a16="http://schemas.microsoft.com/office/drawing/2014/main" id="{3AEC2484-404B-448A-918E-B8CD2C07002B}"/>
              </a:ext>
            </a:extLst>
          </p:cNvPr>
          <p:cNvSpPr txBox="1"/>
          <p:nvPr/>
        </p:nvSpPr>
        <p:spPr>
          <a:xfrm>
            <a:off x="5615188" y="1128163"/>
            <a:ext cx="6387921" cy="4893647"/>
          </a:xfrm>
          <a:prstGeom prst="rect">
            <a:avLst/>
          </a:prstGeom>
          <a:noFill/>
        </p:spPr>
        <p:txBody>
          <a:bodyPr wrap="square">
            <a:spAutoFit/>
          </a:bodyPr>
          <a:lstStyle/>
          <a:p>
            <a:pPr algn="l"/>
            <a:r>
              <a:rPr lang="tr-TR" sz="2400" b="0" i="0" u="none" strike="noStrike" baseline="0" dirty="0"/>
              <a:t>Yazı, MÖ 3200’lerde Mezopotamya medeniyetlerinden </a:t>
            </a:r>
            <a:r>
              <a:rPr lang="tr-TR" sz="2400" b="0" i="0" u="none" strike="noStrike" baseline="0" dirty="0" err="1"/>
              <a:t>Sümerler’de</a:t>
            </a:r>
            <a:r>
              <a:rPr lang="tr-TR" sz="2400" dirty="0"/>
              <a:t> </a:t>
            </a:r>
            <a:r>
              <a:rPr lang="tr-TR" sz="2400" b="0" i="0" u="none" strike="noStrike" baseline="0" dirty="0"/>
              <a:t>kullanılmaya başlandı. Sümerlerin </a:t>
            </a:r>
            <a:r>
              <a:rPr lang="tr-TR" sz="2400" b="0" i="0" u="none" strike="noStrike" baseline="0" dirty="0" err="1"/>
              <a:t>ziggurat</a:t>
            </a:r>
            <a:r>
              <a:rPr lang="tr-TR" sz="2400" b="0" i="0" u="none" strike="noStrike" baseline="0" dirty="0"/>
              <a:t> adını verdikleri tapınakları aynı zamanda ürünlerin depolandığı yerlerdi. Buraya getirilen ürünleri görevliler kil tabletler üzerine ucu sivri nesnelerle basit resimler çizerek kaydediyorlardı. Örneğin başak resmi, buğday anlamına geliyordu. Kil tabletler kuruduğunda sertleşiyor ve uzun süre saklanabiliyordu. Zaman içinde düşünceleri ifade etmek için yeni semboller kullanılmaya başlandı. Örneğin, kulak resmi, duymak; yan yana çizilen ağız, su içmek anlamına geliyordu. </a:t>
            </a:r>
            <a:endParaRPr lang="tr-TR" sz="2400" dirty="0"/>
          </a:p>
        </p:txBody>
      </p:sp>
    </p:spTree>
    <p:extLst>
      <p:ext uri="{BB962C8B-B14F-4D97-AF65-F5344CB8AC3E}">
        <p14:creationId xmlns:p14="http://schemas.microsoft.com/office/powerpoint/2010/main" val="14429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90FF421-B55D-4EC0-A29C-24D2F36D34DD}"/>
              </a:ext>
            </a:extLst>
          </p:cNvPr>
          <p:cNvSpPr/>
          <p:nvPr/>
        </p:nvSpPr>
        <p:spPr>
          <a:xfrm>
            <a:off x="0" y="0"/>
            <a:ext cx="12192000" cy="624625"/>
          </a:xfrm>
          <a:prstGeom prst="rect">
            <a:avLst/>
          </a:prstGeom>
          <a:gradFill flip="none" rotWithShape="1">
            <a:gsLst>
              <a:gs pos="0">
                <a:srgbClr val="FFFFA7">
                  <a:shade val="30000"/>
                  <a:satMod val="115000"/>
                </a:srgbClr>
              </a:gs>
              <a:gs pos="50000">
                <a:srgbClr val="FFFFA7">
                  <a:shade val="67500"/>
                  <a:satMod val="115000"/>
                </a:srgbClr>
              </a:gs>
              <a:gs pos="100000">
                <a:srgbClr val="FFFFA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GEÇMİŞTEN GÜNÜMÜZE BİLGİNİN SERÜVENİ</a:t>
            </a:r>
          </a:p>
        </p:txBody>
      </p:sp>
      <p:pic>
        <p:nvPicPr>
          <p:cNvPr id="5" name="Resim 4">
            <a:extLst>
              <a:ext uri="{FF2B5EF4-FFF2-40B4-BE49-F238E27FC236}">
                <a16:creationId xmlns:a16="http://schemas.microsoft.com/office/drawing/2014/main" id="{78B98575-25D4-4268-85DD-0902122F58FE}"/>
              </a:ext>
            </a:extLst>
          </p:cNvPr>
          <p:cNvPicPr>
            <a:picLocks noChangeAspect="1"/>
          </p:cNvPicPr>
          <p:nvPr/>
        </p:nvPicPr>
        <p:blipFill>
          <a:blip r:embed="rId2"/>
          <a:stretch>
            <a:fillRect/>
          </a:stretch>
        </p:blipFill>
        <p:spPr>
          <a:xfrm>
            <a:off x="330293" y="1128163"/>
            <a:ext cx="5069884" cy="4744603"/>
          </a:xfrm>
          <a:prstGeom prst="rect">
            <a:avLst/>
          </a:prstGeom>
        </p:spPr>
      </p:pic>
      <p:sp>
        <p:nvSpPr>
          <p:cNvPr id="10" name="Dikdörtgen 9">
            <a:extLst>
              <a:ext uri="{FF2B5EF4-FFF2-40B4-BE49-F238E27FC236}">
                <a16:creationId xmlns:a16="http://schemas.microsoft.com/office/drawing/2014/main" id="{ECBD830E-6544-44BC-8FB0-F984291BEA38}"/>
              </a:ext>
            </a:extLst>
          </p:cNvPr>
          <p:cNvSpPr/>
          <p:nvPr/>
        </p:nvSpPr>
        <p:spPr>
          <a:xfrm>
            <a:off x="327783" y="5872766"/>
            <a:ext cx="5069884" cy="798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Çivi yazısıyla yazılmış</a:t>
            </a:r>
          </a:p>
          <a:p>
            <a:pPr algn="ctr"/>
            <a:r>
              <a:rPr lang="nb-NO" sz="2400" b="0" u="none" strike="noStrike" baseline="0" dirty="0">
                <a:solidFill>
                  <a:schemeClr val="tx1"/>
                </a:solidFill>
              </a:rPr>
              <a:t>kil tablet ve yazım aracı</a:t>
            </a:r>
            <a:endParaRPr lang="tr-TR" sz="2400" dirty="0">
              <a:solidFill>
                <a:schemeClr val="tx1"/>
              </a:solidFill>
            </a:endParaRPr>
          </a:p>
        </p:txBody>
      </p:sp>
      <p:sp>
        <p:nvSpPr>
          <p:cNvPr id="12" name="Metin kutusu 11">
            <a:extLst>
              <a:ext uri="{FF2B5EF4-FFF2-40B4-BE49-F238E27FC236}">
                <a16:creationId xmlns:a16="http://schemas.microsoft.com/office/drawing/2014/main" id="{3AEC2484-404B-448A-918E-B8CD2C07002B}"/>
              </a:ext>
            </a:extLst>
          </p:cNvPr>
          <p:cNvSpPr txBox="1"/>
          <p:nvPr/>
        </p:nvSpPr>
        <p:spPr>
          <a:xfrm>
            <a:off x="5615188" y="1128163"/>
            <a:ext cx="6387921" cy="4524315"/>
          </a:xfrm>
          <a:prstGeom prst="rect">
            <a:avLst/>
          </a:prstGeom>
          <a:noFill/>
        </p:spPr>
        <p:txBody>
          <a:bodyPr wrap="square">
            <a:spAutoFit/>
          </a:bodyPr>
          <a:lstStyle/>
          <a:p>
            <a:pPr algn="l"/>
            <a:r>
              <a:rPr lang="tr-TR" sz="2400" b="0" i="0" u="none" strike="noStrike" baseline="0" dirty="0"/>
              <a:t>Daha sonraları kolay ve hızlı yazabilmek için resim çizmek yerine yazı gereçlerinin uçlarını kil üzerine bastırmaya başladılar. Böylece çivi şekline benzediği için çivi yazısı adı verilen yazı ortaya çıktı. Tarihte ilk defa Sümerler tarafından kullanılan çivi yazısı zamanla başka medeniyetler tarafından da kullanıldı. Bu medeniyetlerden biri olan Asurlar MÖ 600’lerde başkentleri </a:t>
            </a:r>
            <a:r>
              <a:rPr lang="tr-TR" sz="2400" b="0" i="0" u="none" strike="noStrike" baseline="0" dirty="0" err="1"/>
              <a:t>Ninova’da</a:t>
            </a:r>
            <a:r>
              <a:rPr lang="tr-TR" sz="2400" b="0" i="0" u="none" strike="noStrike" baseline="0" dirty="0"/>
              <a:t> binlerce tabletten oluşan bir kütüphane yaptılar. Tarihin bilinen bu ilk kütüphanesinde edebiyat, matematik, coğrafya, astronomi ve tıp gibi alanlarda kil tabletler bulunuyordu.</a:t>
            </a:r>
            <a:endParaRPr lang="tr-TR" sz="3200" dirty="0"/>
          </a:p>
        </p:txBody>
      </p:sp>
    </p:spTree>
    <p:extLst>
      <p:ext uri="{BB962C8B-B14F-4D97-AF65-F5344CB8AC3E}">
        <p14:creationId xmlns:p14="http://schemas.microsoft.com/office/powerpoint/2010/main" val="5444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2471</Words>
  <Application>Microsoft Office PowerPoint</Application>
  <PresentationFormat>Geniş ekran</PresentationFormat>
  <Paragraphs>149</Paragraphs>
  <Slides>36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36</vt:i4>
      </vt:variant>
    </vt:vector>
  </HeadingPairs>
  <TitlesOfParts>
    <vt:vector size="46" baseType="lpstr">
      <vt:lpstr>Arial</vt:lpstr>
      <vt:lpstr>Arial Black</vt:lpstr>
      <vt:lpstr>Calibri</vt:lpstr>
      <vt:lpstr>Calibri Light</vt:lpstr>
      <vt:lpstr>Cambria</vt:lpstr>
      <vt:lpstr>CaslonPro-Italic</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123</cp:revision>
  <dcterms:created xsi:type="dcterms:W3CDTF">2021-09-28T19:59:59Z</dcterms:created>
  <dcterms:modified xsi:type="dcterms:W3CDTF">2022-02-19T21:39:50Z</dcterms:modified>
</cp:coreProperties>
</file>