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408" r:id="rId3"/>
    <p:sldId id="409" r:id="rId4"/>
    <p:sldId id="422" r:id="rId5"/>
    <p:sldId id="423" r:id="rId6"/>
    <p:sldId id="424" r:id="rId7"/>
    <p:sldId id="429" r:id="rId8"/>
    <p:sldId id="431" r:id="rId9"/>
    <p:sldId id="432" r:id="rId10"/>
    <p:sldId id="433" r:id="rId11"/>
    <p:sldId id="426" r:id="rId12"/>
    <p:sldId id="427" r:id="rId13"/>
    <p:sldId id="428" r:id="rId14"/>
    <p:sldId id="434" r:id="rId15"/>
    <p:sldId id="435" r:id="rId16"/>
    <p:sldId id="436" r:id="rId17"/>
    <p:sldId id="437" r:id="rId18"/>
    <p:sldId id="421" r:id="rId19"/>
    <p:sldId id="404" r:id="rId20"/>
    <p:sldId id="340"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ABE9FF"/>
    <a:srgbClr val="FFC111"/>
    <a:srgbClr val="FFFFFF"/>
    <a:srgbClr val="996633"/>
    <a:srgbClr val="CC9900"/>
    <a:srgbClr val="CCFFCC"/>
    <a:srgbClr val="7FD2DD"/>
    <a:srgbClr val="BDEEFF"/>
    <a:srgbClr val="66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94660"/>
  </p:normalViewPr>
  <p:slideViewPr>
    <p:cSldViewPr snapToGrid="0">
      <p:cViewPr varScale="1">
        <p:scale>
          <a:sx n="74" d="100"/>
          <a:sy n="74" d="100"/>
        </p:scale>
        <p:origin x="294"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FB9A22-7AA7-4ADC-84A0-8018560801C2}" type="datetimeFigureOut">
              <a:rPr lang="tr-TR" smtClean="0"/>
              <a:t>12.03.2022</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DB8F1-E7DB-4E52-8B55-9C5304913B51}" type="slidenum">
              <a:rPr lang="tr-TR" smtClean="0"/>
              <a:t>‹#›</a:t>
            </a:fld>
            <a:endParaRPr lang="tr-TR"/>
          </a:p>
        </p:txBody>
      </p:sp>
    </p:spTree>
    <p:extLst>
      <p:ext uri="{BB962C8B-B14F-4D97-AF65-F5344CB8AC3E}">
        <p14:creationId xmlns:p14="http://schemas.microsoft.com/office/powerpoint/2010/main" val="1272755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166DB8F1-E7DB-4E52-8B55-9C5304913B51}" type="slidenum">
              <a:rPr lang="tr-TR" smtClean="0"/>
              <a:t>14</a:t>
            </a:fld>
            <a:endParaRPr lang="tr-TR"/>
          </a:p>
        </p:txBody>
      </p:sp>
    </p:spTree>
    <p:extLst>
      <p:ext uri="{BB962C8B-B14F-4D97-AF65-F5344CB8AC3E}">
        <p14:creationId xmlns:p14="http://schemas.microsoft.com/office/powerpoint/2010/main" val="2632236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D9C8B8-4D98-4CF0-9640-7CBDA1D74334}"/>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C32F2ED4-3094-485C-BEC5-44F8439CCE3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D4D7A28-9942-462B-8BD8-290BDAF827E8}"/>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5" name="Alt Bilgi Yer Tutucusu 4">
            <a:extLst>
              <a:ext uri="{FF2B5EF4-FFF2-40B4-BE49-F238E27FC236}">
                <a16:creationId xmlns:a16="http://schemas.microsoft.com/office/drawing/2014/main" id="{E089353E-239C-4FD6-AAD7-3C6332F9295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17B1AFC-C31B-413C-BD15-B5ECF7EF36EA}"/>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142301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F63A28-1D59-4F55-82AC-F1394C44B79B}"/>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5684486B-DA71-4AA4-8CA4-24119532118E}"/>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DF7418-243E-4751-A5EF-EDFCDC43E54E}"/>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5" name="Alt Bilgi Yer Tutucusu 4">
            <a:extLst>
              <a:ext uri="{FF2B5EF4-FFF2-40B4-BE49-F238E27FC236}">
                <a16:creationId xmlns:a16="http://schemas.microsoft.com/office/drawing/2014/main" id="{4B350E98-6738-436A-B956-1F18E4620D7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A7130129-9ABB-4F4C-9B23-F61328F1E7A1}"/>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3154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D79E30D1-C208-401A-B2CF-35B7D570E60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CCE43707-A9B6-4816-845D-15A5420EC4D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E5C04872-6F26-45B0-97A4-F6F9640C1907}"/>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5" name="Alt Bilgi Yer Tutucusu 4">
            <a:extLst>
              <a:ext uri="{FF2B5EF4-FFF2-40B4-BE49-F238E27FC236}">
                <a16:creationId xmlns:a16="http://schemas.microsoft.com/office/drawing/2014/main" id="{09EF648E-9709-49C9-9F40-06D6495B218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F9EDF34-59CC-4994-AB11-0B810858E24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033198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538432-58FF-42C4-9DE4-C7546A157E9C}"/>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BA4E03C4-4DCB-4112-B77D-6249A2263652}"/>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179328C-EC5C-41AF-A1E2-50FAEB56B368}"/>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5" name="Alt Bilgi Yer Tutucusu 4">
            <a:extLst>
              <a:ext uri="{FF2B5EF4-FFF2-40B4-BE49-F238E27FC236}">
                <a16:creationId xmlns:a16="http://schemas.microsoft.com/office/drawing/2014/main" id="{4A9E7A80-3E93-4A30-BF98-7B7C95E981D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1D874D00-D389-4294-BAE6-5DAFB7E384D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1365008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B824DAA-A14F-4604-88EE-706E25DA7265}"/>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624D2BA-8415-4F5F-A504-17806C7F8D7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CC41D333-160F-41ED-BD3E-5052283E1211}"/>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5" name="Alt Bilgi Yer Tutucusu 4">
            <a:extLst>
              <a:ext uri="{FF2B5EF4-FFF2-40B4-BE49-F238E27FC236}">
                <a16:creationId xmlns:a16="http://schemas.microsoft.com/office/drawing/2014/main" id="{7A0E55A6-CC61-4438-8A52-2573B9179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0C104CA-BF6F-484A-AE2B-FC159B5A1D6B}"/>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01165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CF0FD29-0DC1-4939-98DF-61C58AF5D1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A455668D-0FE1-4BB5-87AB-DA1B6F323C61}"/>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54B75023-2E62-4550-9596-17C336B9CE5E}"/>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83D2C4F0-FB0E-4E44-AA15-D9741EF1F2E4}"/>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6" name="Alt Bilgi Yer Tutucusu 5">
            <a:extLst>
              <a:ext uri="{FF2B5EF4-FFF2-40B4-BE49-F238E27FC236}">
                <a16:creationId xmlns:a16="http://schemas.microsoft.com/office/drawing/2014/main" id="{329C80ED-AEF6-4C39-9DCD-D1B7001FF95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A2F66F36-375D-4BAD-A7D4-B29493EA55D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5491736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58C2D8-31C4-4074-9334-7A5C892C75A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5AB19DDC-8B25-4B95-B798-B4D0B32E57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BA0D6742-1AD0-4C28-815B-43AA7BF01618}"/>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637E08BF-3C10-4B59-969A-BB5DF5A842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A0DC1DF-733A-4A6B-A167-7ECBC517ABA0}"/>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7B42018C-A987-4C3C-AD52-5396FC289062}"/>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8" name="Alt Bilgi Yer Tutucusu 7">
            <a:extLst>
              <a:ext uri="{FF2B5EF4-FFF2-40B4-BE49-F238E27FC236}">
                <a16:creationId xmlns:a16="http://schemas.microsoft.com/office/drawing/2014/main" id="{5E298085-F841-4806-9631-8C1DDFA92BA2}"/>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513061B-CE21-492C-847E-0C82D6A5D21E}"/>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843294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7EBF9F-4A67-4051-9386-72F6A50AD317}"/>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B7DDF52F-FF10-4DD8-8BA1-13C7D33BA131}"/>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4" name="Alt Bilgi Yer Tutucusu 3">
            <a:extLst>
              <a:ext uri="{FF2B5EF4-FFF2-40B4-BE49-F238E27FC236}">
                <a16:creationId xmlns:a16="http://schemas.microsoft.com/office/drawing/2014/main" id="{4A425B64-55E8-4F69-8515-E5584E1CCED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F8F6B080-9E38-449C-9758-AA8E45E78195}"/>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2254158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EFF72826-96FA-4143-ADCA-EBACE7D07EFC}"/>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3" name="Alt Bilgi Yer Tutucusu 2">
            <a:extLst>
              <a:ext uri="{FF2B5EF4-FFF2-40B4-BE49-F238E27FC236}">
                <a16:creationId xmlns:a16="http://schemas.microsoft.com/office/drawing/2014/main" id="{CC6FA67A-196C-431D-B8F4-00517631848A}"/>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76B61DF1-9BD2-4B28-867D-661F058A3C3F}"/>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4012366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6DF1EF8-9A09-401B-8BFD-D86FC56D6A9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12FFBBA0-C2F7-4730-BF4A-3011ACB2A5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F0279DD4-E486-4FFF-A1D1-73E23C0BD6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5E24FCBB-D071-41B9-8999-D31E442A56AE}"/>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6" name="Alt Bilgi Yer Tutucusu 5">
            <a:extLst>
              <a:ext uri="{FF2B5EF4-FFF2-40B4-BE49-F238E27FC236}">
                <a16:creationId xmlns:a16="http://schemas.microsoft.com/office/drawing/2014/main" id="{0B786160-CCE3-49D8-A588-323E1F9C50AD}"/>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27A1704F-8224-4EC3-AD14-C42D4A33C8D0}"/>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41915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416C9EF-A418-4CEE-9E2E-12376211BF0E}"/>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C5F53E1B-7B11-4EBB-B964-ADAD07A230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F708540-AD06-4D3B-ACC3-46F1BD51829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494A810-987C-4271-8293-C3136EE127FA}"/>
              </a:ext>
            </a:extLst>
          </p:cNvPr>
          <p:cNvSpPr>
            <a:spLocks noGrp="1"/>
          </p:cNvSpPr>
          <p:nvPr>
            <p:ph type="dt" sz="half" idx="10"/>
          </p:nvPr>
        </p:nvSpPr>
        <p:spPr/>
        <p:txBody>
          <a:bodyPr/>
          <a:lstStyle/>
          <a:p>
            <a:fld id="{8AB340D9-2813-4238-82C9-B67DF4D267CE}" type="datetimeFigureOut">
              <a:rPr lang="tr-TR" smtClean="0"/>
              <a:t>12.03.2022</a:t>
            </a:fld>
            <a:endParaRPr lang="tr-TR"/>
          </a:p>
        </p:txBody>
      </p:sp>
      <p:sp>
        <p:nvSpPr>
          <p:cNvPr id="6" name="Alt Bilgi Yer Tutucusu 5">
            <a:extLst>
              <a:ext uri="{FF2B5EF4-FFF2-40B4-BE49-F238E27FC236}">
                <a16:creationId xmlns:a16="http://schemas.microsoft.com/office/drawing/2014/main" id="{AD99FC45-22A4-478F-94F3-06B5D7B5D9E0}"/>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EDA99103-E938-4111-9360-6D538868CF24}"/>
              </a:ext>
            </a:extLst>
          </p:cNvPr>
          <p:cNvSpPr>
            <a:spLocks noGrp="1"/>
          </p:cNvSpPr>
          <p:nvPr>
            <p:ph type="sldNum" sz="quarter" idx="12"/>
          </p:nvPr>
        </p:nvSpPr>
        <p:spPr/>
        <p:txBody>
          <a:bodyPr/>
          <a:lstStyle/>
          <a:p>
            <a:fld id="{37EE527F-BBD1-42C9-A4BF-6D880F234F06}" type="slidenum">
              <a:rPr lang="tr-TR" smtClean="0"/>
              <a:t>‹#›</a:t>
            </a:fld>
            <a:endParaRPr lang="tr-TR"/>
          </a:p>
        </p:txBody>
      </p:sp>
    </p:spTree>
    <p:extLst>
      <p:ext uri="{BB962C8B-B14F-4D97-AF65-F5344CB8AC3E}">
        <p14:creationId xmlns:p14="http://schemas.microsoft.com/office/powerpoint/2010/main" val="3827030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38BD1CD-46DE-412E-8851-4C55F4994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FC907FB-D255-473F-AAE9-30A0514D0F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2A88C6-19D0-4A35-8580-D11F25F90E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B340D9-2813-4238-82C9-B67DF4D267CE}" type="datetimeFigureOut">
              <a:rPr lang="tr-TR" smtClean="0"/>
              <a:t>12.03.2022</a:t>
            </a:fld>
            <a:endParaRPr lang="tr-TR"/>
          </a:p>
        </p:txBody>
      </p:sp>
      <p:sp>
        <p:nvSpPr>
          <p:cNvPr id="5" name="Alt Bilgi Yer Tutucusu 4">
            <a:extLst>
              <a:ext uri="{FF2B5EF4-FFF2-40B4-BE49-F238E27FC236}">
                <a16:creationId xmlns:a16="http://schemas.microsoft.com/office/drawing/2014/main" id="{D8D7A7C0-73C2-4936-8BAF-4F7788A951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4D0F5CF-BA9F-4F60-BE9A-3016EC701D5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E527F-BBD1-42C9-A4BF-6D880F234F06}" type="slidenum">
              <a:rPr lang="tr-TR" smtClean="0"/>
              <a:t>‹#›</a:t>
            </a:fld>
            <a:endParaRPr lang="tr-TR"/>
          </a:p>
        </p:txBody>
      </p:sp>
    </p:spTree>
    <p:extLst>
      <p:ext uri="{BB962C8B-B14F-4D97-AF65-F5344CB8AC3E}">
        <p14:creationId xmlns:p14="http://schemas.microsoft.com/office/powerpoint/2010/main" val="1708943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204A9F6D-4CDB-467A-B325-EA9974ABE159}"/>
              </a:ext>
            </a:extLst>
          </p:cNvPr>
          <p:cNvSpPr/>
          <p:nvPr/>
        </p:nvSpPr>
        <p:spPr>
          <a:xfrm>
            <a:off x="985722" y="1009746"/>
            <a:ext cx="10220555" cy="1323439"/>
          </a:xfrm>
          <a:prstGeom prst="rect">
            <a:avLst/>
          </a:prstGeom>
          <a:noFill/>
        </p:spPr>
        <p:txBody>
          <a:bodyPr wrap="none" lIns="91440" tIns="45720" rIns="91440" bIns="45720">
            <a:spAutoFit/>
          </a:bodyPr>
          <a:lstStyle/>
          <a:p>
            <a:pPr algn="ctr"/>
            <a:r>
              <a:rPr lang="tr-TR" sz="8000" b="1" cap="none" spc="0" dirty="0">
                <a:ln w="9525">
                  <a:solidFill>
                    <a:schemeClr val="bg1"/>
                  </a:solidFill>
                  <a:prstDash val="solid"/>
                </a:ln>
                <a:solidFill>
                  <a:srgbClr val="0070C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SOSYAL BİLGİLER 7</a:t>
            </a:r>
          </a:p>
        </p:txBody>
      </p:sp>
      <p:sp>
        <p:nvSpPr>
          <p:cNvPr id="4" name="Metin kutusu 3">
            <a:extLst>
              <a:ext uri="{FF2B5EF4-FFF2-40B4-BE49-F238E27FC236}">
                <a16:creationId xmlns:a16="http://schemas.microsoft.com/office/drawing/2014/main" id="{AFBA0FAE-D695-4A26-887A-874BA0CDB851}"/>
              </a:ext>
            </a:extLst>
          </p:cNvPr>
          <p:cNvSpPr txBox="1"/>
          <p:nvPr/>
        </p:nvSpPr>
        <p:spPr>
          <a:xfrm>
            <a:off x="598868" y="3296852"/>
            <a:ext cx="10966360" cy="646331"/>
          </a:xfrm>
          <a:prstGeom prst="rect">
            <a:avLst/>
          </a:prstGeom>
          <a:noFill/>
        </p:spPr>
        <p:txBody>
          <a:bodyPr wrap="square">
            <a:spAutoFit/>
          </a:bodyPr>
          <a:lstStyle/>
          <a:p>
            <a:pPr algn="ctr"/>
            <a:r>
              <a:rPr lang="tr-TR" sz="3600" b="1" dirty="0">
                <a:solidFill>
                  <a:srgbClr val="C00000"/>
                </a:solidFill>
              </a:rPr>
              <a:t>GEÇMİŞTEN GÜNÜMÜZE ÜRETİM ARAÇLARI</a:t>
            </a:r>
          </a:p>
        </p:txBody>
      </p:sp>
      <p:sp>
        <p:nvSpPr>
          <p:cNvPr id="3" name="Metin kutusu 2">
            <a:extLst>
              <a:ext uri="{FF2B5EF4-FFF2-40B4-BE49-F238E27FC236}">
                <a16:creationId xmlns:a16="http://schemas.microsoft.com/office/drawing/2014/main" id="{84420737-6517-4C56-9800-BA9494B14025}"/>
              </a:ext>
            </a:extLst>
          </p:cNvPr>
          <p:cNvSpPr txBox="1"/>
          <p:nvPr/>
        </p:nvSpPr>
        <p:spPr>
          <a:xfrm>
            <a:off x="4878357" y="4906851"/>
            <a:ext cx="2435282" cy="584775"/>
          </a:xfrm>
          <a:prstGeom prst="rect">
            <a:avLst/>
          </a:prstGeom>
          <a:noFill/>
        </p:spPr>
        <p:txBody>
          <a:bodyPr wrap="none" rtlCol="0">
            <a:spAutoFit/>
          </a:bodyPr>
          <a:lstStyle/>
          <a:p>
            <a:r>
              <a:rPr lang="tr-TR" sz="3200" dirty="0">
                <a:solidFill>
                  <a:schemeClr val="tx1">
                    <a:lumMod val="50000"/>
                    <a:lumOff val="50000"/>
                  </a:schemeClr>
                </a:solidFill>
              </a:rPr>
              <a:t>Konu Anlatım</a:t>
            </a:r>
          </a:p>
        </p:txBody>
      </p:sp>
    </p:spTree>
    <p:extLst>
      <p:ext uri="{BB962C8B-B14F-4D97-AF65-F5344CB8AC3E}">
        <p14:creationId xmlns:p14="http://schemas.microsoft.com/office/powerpoint/2010/main" val="19193446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3" name="Resim 2">
            <a:extLst>
              <a:ext uri="{FF2B5EF4-FFF2-40B4-BE49-F238E27FC236}">
                <a16:creationId xmlns:a16="http://schemas.microsoft.com/office/drawing/2014/main" id="{7A1B8DE5-C61D-4D05-943D-515840B7D5B7}"/>
              </a:ext>
            </a:extLst>
          </p:cNvPr>
          <p:cNvPicPr>
            <a:picLocks noChangeAspect="1"/>
          </p:cNvPicPr>
          <p:nvPr/>
        </p:nvPicPr>
        <p:blipFill>
          <a:blip r:embed="rId2"/>
          <a:stretch>
            <a:fillRect/>
          </a:stretch>
        </p:blipFill>
        <p:spPr>
          <a:xfrm>
            <a:off x="283060" y="1083540"/>
            <a:ext cx="4497833" cy="3675203"/>
          </a:xfrm>
          <a:prstGeom prst="rect">
            <a:avLst/>
          </a:prstGeom>
        </p:spPr>
      </p:pic>
      <p:sp>
        <p:nvSpPr>
          <p:cNvPr id="6" name="Metin kutusu 5">
            <a:extLst>
              <a:ext uri="{FF2B5EF4-FFF2-40B4-BE49-F238E27FC236}">
                <a16:creationId xmlns:a16="http://schemas.microsoft.com/office/drawing/2014/main" id="{58C778E1-4CC7-4E93-9102-8410E40C0BFF}"/>
              </a:ext>
            </a:extLst>
          </p:cNvPr>
          <p:cNvSpPr txBox="1"/>
          <p:nvPr/>
        </p:nvSpPr>
        <p:spPr>
          <a:xfrm>
            <a:off x="4942267" y="1083540"/>
            <a:ext cx="7163874" cy="4893647"/>
          </a:xfrm>
          <a:prstGeom prst="rect">
            <a:avLst/>
          </a:prstGeom>
          <a:noFill/>
        </p:spPr>
        <p:txBody>
          <a:bodyPr wrap="square">
            <a:spAutoFit/>
          </a:bodyPr>
          <a:lstStyle/>
          <a:p>
            <a:pPr algn="l"/>
            <a:r>
              <a:rPr lang="tr-TR" sz="2400" b="0" i="0" u="none" strike="noStrike" baseline="0" dirty="0"/>
              <a:t>Çocuklar ağır işlerde çalıştırılıp hakları ihlal edildi. Zenginleşmenin eşit oranda olmaması sonucu sosyal ve</a:t>
            </a:r>
          </a:p>
          <a:p>
            <a:pPr algn="l"/>
            <a:r>
              <a:rPr lang="tr-TR" sz="2400" b="0" i="0" u="none" strike="noStrike" baseline="0" dirty="0"/>
              <a:t>ekonomik sorunlar çıktı. Tarımda makineleşme sonucu insan gücüne duyulan ihtiyacın azalması ve sanayileşmenin artması sonucunda köyden kente göç hızlandı. Bu durum kentlerde plansız yapılaşmaya</a:t>
            </a:r>
          </a:p>
          <a:p>
            <a:pPr algn="l"/>
            <a:r>
              <a:rPr lang="tr-TR" sz="2400" b="0" i="0" u="none" strike="noStrike" baseline="0" dirty="0"/>
              <a:t>ve beraberinde çeşitli sosyal ve ekonomik sorunlara neden oldu. Günümüzde ise insanların çalıştığı fabrikaların yerini robotların çalıştığı fabrikalar almaya başlamıştır. Buna bağlı olarak bazı meslekler</a:t>
            </a:r>
          </a:p>
          <a:p>
            <a:pPr algn="l"/>
            <a:r>
              <a:rPr lang="tr-TR" sz="2400" b="0" i="0" u="none" strike="noStrike" baseline="0" dirty="0"/>
              <a:t>yok olmakta, yeni meslekler ortaya çıkmakta; insanlar daha az enerji ve güç harcayacakları işlere yönelmektedir.</a:t>
            </a:r>
            <a:endParaRPr lang="tr-TR" sz="4800" dirty="0"/>
          </a:p>
        </p:txBody>
      </p:sp>
      <p:sp>
        <p:nvSpPr>
          <p:cNvPr id="9" name="Dikdörtgen 8">
            <a:extLst>
              <a:ext uri="{FF2B5EF4-FFF2-40B4-BE49-F238E27FC236}">
                <a16:creationId xmlns:a16="http://schemas.microsoft.com/office/drawing/2014/main" id="{C6A66184-8371-4E1A-84F8-7B89A46DEE6F}"/>
              </a:ext>
            </a:extLst>
          </p:cNvPr>
          <p:cNvSpPr/>
          <p:nvPr/>
        </p:nvSpPr>
        <p:spPr>
          <a:xfrm>
            <a:off x="283060" y="4765552"/>
            <a:ext cx="4497833" cy="502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Harman (1923), Namık İsmail</a:t>
            </a:r>
            <a:endParaRPr lang="tr-TR" sz="3200" dirty="0">
              <a:solidFill>
                <a:schemeClr val="tx1"/>
              </a:solidFill>
            </a:endParaRPr>
          </a:p>
        </p:txBody>
      </p:sp>
    </p:spTree>
    <p:extLst>
      <p:ext uri="{BB962C8B-B14F-4D97-AF65-F5344CB8AC3E}">
        <p14:creationId xmlns:p14="http://schemas.microsoft.com/office/powerpoint/2010/main" val="158471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sp>
        <p:nvSpPr>
          <p:cNvPr id="4" name="Metin kutusu 3">
            <a:extLst>
              <a:ext uri="{FF2B5EF4-FFF2-40B4-BE49-F238E27FC236}">
                <a16:creationId xmlns:a16="http://schemas.microsoft.com/office/drawing/2014/main" id="{7C211897-CB53-471C-821B-893D30FB50E3}"/>
              </a:ext>
            </a:extLst>
          </p:cNvPr>
          <p:cNvSpPr txBox="1"/>
          <p:nvPr/>
        </p:nvSpPr>
        <p:spPr>
          <a:xfrm>
            <a:off x="220605" y="907960"/>
            <a:ext cx="10928569" cy="523220"/>
          </a:xfrm>
          <a:prstGeom prst="rect">
            <a:avLst/>
          </a:prstGeom>
          <a:noFill/>
        </p:spPr>
        <p:txBody>
          <a:bodyPr wrap="none" rtlCol="0">
            <a:spAutoFit/>
          </a:bodyPr>
          <a:lstStyle/>
          <a:p>
            <a:r>
              <a:rPr lang="tr-TR" sz="2800" b="1" dirty="0">
                <a:solidFill>
                  <a:srgbClr val="0070C0"/>
                </a:solidFill>
              </a:rPr>
              <a:t>Milat, Milattan Önce(MÖ), Milattan Sonra(MS) Kavramlarının Açıklaması</a:t>
            </a:r>
          </a:p>
        </p:txBody>
      </p:sp>
      <p:pic>
        <p:nvPicPr>
          <p:cNvPr id="8" name="Grafik 7" descr="Soru işareti">
            <a:extLst>
              <a:ext uri="{FF2B5EF4-FFF2-40B4-BE49-F238E27FC236}">
                <a16:creationId xmlns:a16="http://schemas.microsoft.com/office/drawing/2014/main" id="{34DEADCD-58DA-4C04-8C16-CB20D62A688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49174" y="712370"/>
            <a:ext cx="914400" cy="914400"/>
          </a:xfrm>
          <a:prstGeom prst="rect">
            <a:avLst/>
          </a:prstGeom>
        </p:spPr>
      </p:pic>
      <p:sp>
        <p:nvSpPr>
          <p:cNvPr id="9" name="Metin kutusu 8">
            <a:extLst>
              <a:ext uri="{FF2B5EF4-FFF2-40B4-BE49-F238E27FC236}">
                <a16:creationId xmlns:a16="http://schemas.microsoft.com/office/drawing/2014/main" id="{AA5AE716-7F51-4035-986F-6D5324F6D446}"/>
              </a:ext>
            </a:extLst>
          </p:cNvPr>
          <p:cNvSpPr txBox="1"/>
          <p:nvPr/>
        </p:nvSpPr>
        <p:spPr>
          <a:xfrm>
            <a:off x="220605" y="1860997"/>
            <a:ext cx="11215378" cy="1384995"/>
          </a:xfrm>
          <a:prstGeom prst="rect">
            <a:avLst/>
          </a:prstGeom>
          <a:noFill/>
        </p:spPr>
        <p:txBody>
          <a:bodyPr wrap="none" rtlCol="0">
            <a:spAutoFit/>
          </a:bodyPr>
          <a:lstStyle/>
          <a:p>
            <a:r>
              <a:rPr lang="tr-TR" sz="2800" dirty="0"/>
              <a:t>Hiç şu soruyu sordunuz mu: ‘’Biz 2022 yılında değil miyiz, nasıl oluyor da bir </a:t>
            </a:r>
          </a:p>
          <a:p>
            <a:r>
              <a:rPr lang="tr-TR" sz="2800" dirty="0"/>
              <a:t>şeyden bahsedilirken ‘</a:t>
            </a:r>
            <a:r>
              <a:rPr lang="tr-TR" sz="2800" i="1" dirty="0"/>
              <a:t>Günümüzden 3 bin yıl önce veya 5 bin yıl önce</a:t>
            </a:r>
            <a:r>
              <a:rPr lang="tr-TR" sz="2800" dirty="0"/>
              <a:t>’ </a:t>
            </a:r>
          </a:p>
          <a:p>
            <a:r>
              <a:rPr lang="tr-TR" sz="2800" dirty="0"/>
              <a:t>denilebiliyor?’’</a:t>
            </a:r>
          </a:p>
        </p:txBody>
      </p:sp>
      <p:sp>
        <p:nvSpPr>
          <p:cNvPr id="11" name="Metin kutusu 10">
            <a:extLst>
              <a:ext uri="{FF2B5EF4-FFF2-40B4-BE49-F238E27FC236}">
                <a16:creationId xmlns:a16="http://schemas.microsoft.com/office/drawing/2014/main" id="{361D6999-8146-4FEE-B5E5-566A3EE70AD1}"/>
              </a:ext>
            </a:extLst>
          </p:cNvPr>
          <p:cNvSpPr txBox="1"/>
          <p:nvPr/>
        </p:nvSpPr>
        <p:spPr>
          <a:xfrm>
            <a:off x="220605" y="3612009"/>
            <a:ext cx="10901639" cy="954107"/>
          </a:xfrm>
          <a:prstGeom prst="rect">
            <a:avLst/>
          </a:prstGeom>
          <a:noFill/>
        </p:spPr>
        <p:txBody>
          <a:bodyPr wrap="none" rtlCol="0">
            <a:spAutoFit/>
          </a:bodyPr>
          <a:lstStyle/>
          <a:p>
            <a:r>
              <a:rPr lang="tr-TR" sz="2800" dirty="0"/>
              <a:t>Kullandığımız Miladi Takvim 2022 yılını gösteriyor diye dünya veya insanlık</a:t>
            </a:r>
            <a:br>
              <a:rPr lang="tr-TR" sz="2800" dirty="0"/>
            </a:br>
            <a:r>
              <a:rPr lang="tr-TR" sz="2800" dirty="0"/>
              <a:t>2022 yıldır mı var sizce?</a:t>
            </a:r>
          </a:p>
        </p:txBody>
      </p:sp>
      <p:sp>
        <p:nvSpPr>
          <p:cNvPr id="12" name="Metin kutusu 11">
            <a:extLst>
              <a:ext uri="{FF2B5EF4-FFF2-40B4-BE49-F238E27FC236}">
                <a16:creationId xmlns:a16="http://schemas.microsoft.com/office/drawing/2014/main" id="{0860B7D4-6A81-41AB-A390-A8D920E96578}"/>
              </a:ext>
            </a:extLst>
          </p:cNvPr>
          <p:cNvSpPr txBox="1"/>
          <p:nvPr/>
        </p:nvSpPr>
        <p:spPr>
          <a:xfrm>
            <a:off x="234069" y="4995933"/>
            <a:ext cx="6390147" cy="523220"/>
          </a:xfrm>
          <a:prstGeom prst="rect">
            <a:avLst/>
          </a:prstGeom>
          <a:noFill/>
        </p:spPr>
        <p:txBody>
          <a:bodyPr wrap="none" rtlCol="0">
            <a:spAutoFit/>
          </a:bodyPr>
          <a:lstStyle/>
          <a:p>
            <a:r>
              <a:rPr lang="tr-TR" sz="2800" dirty="0"/>
              <a:t>Bu soruya cevabınız ‘’Hayır.’’ oldu değil mi?</a:t>
            </a:r>
          </a:p>
        </p:txBody>
      </p:sp>
      <p:sp>
        <p:nvSpPr>
          <p:cNvPr id="13" name="Metin kutusu 12">
            <a:extLst>
              <a:ext uri="{FF2B5EF4-FFF2-40B4-BE49-F238E27FC236}">
                <a16:creationId xmlns:a16="http://schemas.microsoft.com/office/drawing/2014/main" id="{7F1CA893-3EA4-4B9E-83C6-EF6BCD81F127}"/>
              </a:ext>
            </a:extLst>
          </p:cNvPr>
          <p:cNvSpPr txBox="1"/>
          <p:nvPr/>
        </p:nvSpPr>
        <p:spPr>
          <a:xfrm rot="21194477">
            <a:off x="5034264" y="5451939"/>
            <a:ext cx="6556860" cy="646331"/>
          </a:xfrm>
          <a:prstGeom prst="rect">
            <a:avLst/>
          </a:prstGeom>
          <a:noFill/>
        </p:spPr>
        <p:txBody>
          <a:bodyPr wrap="none" rtlCol="0">
            <a:spAutoFit/>
          </a:bodyPr>
          <a:lstStyle/>
          <a:p>
            <a:r>
              <a:rPr lang="tr-TR" sz="3600" b="1" dirty="0"/>
              <a:t>O zaman nedir bu Milat, bakalım.</a:t>
            </a:r>
          </a:p>
        </p:txBody>
      </p:sp>
    </p:spTree>
    <p:extLst>
      <p:ext uri="{BB962C8B-B14F-4D97-AF65-F5344CB8AC3E}">
        <p14:creationId xmlns:p14="http://schemas.microsoft.com/office/powerpoint/2010/main" val="424441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down)">
                                      <p:cBhvr>
                                        <p:cTn id="30" dur="580">
                                          <p:stCondLst>
                                            <p:cond delay="0"/>
                                          </p:stCondLst>
                                        </p:cTn>
                                        <p:tgtEl>
                                          <p:spTgt spid="13"/>
                                        </p:tgtEl>
                                      </p:cBhvr>
                                    </p:animEffect>
                                    <p:anim calcmode="lin" valueType="num">
                                      <p:cBhvr>
                                        <p:cTn id="3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6" dur="26">
                                          <p:stCondLst>
                                            <p:cond delay="650"/>
                                          </p:stCondLst>
                                        </p:cTn>
                                        <p:tgtEl>
                                          <p:spTgt spid="13"/>
                                        </p:tgtEl>
                                      </p:cBhvr>
                                      <p:to x="100000" y="60000"/>
                                    </p:animScale>
                                    <p:animScale>
                                      <p:cBhvr>
                                        <p:cTn id="37" dur="166" decel="50000">
                                          <p:stCondLst>
                                            <p:cond delay="676"/>
                                          </p:stCondLst>
                                        </p:cTn>
                                        <p:tgtEl>
                                          <p:spTgt spid="13"/>
                                        </p:tgtEl>
                                      </p:cBhvr>
                                      <p:to x="100000" y="100000"/>
                                    </p:animScale>
                                    <p:animScale>
                                      <p:cBhvr>
                                        <p:cTn id="38" dur="26">
                                          <p:stCondLst>
                                            <p:cond delay="1312"/>
                                          </p:stCondLst>
                                        </p:cTn>
                                        <p:tgtEl>
                                          <p:spTgt spid="13"/>
                                        </p:tgtEl>
                                      </p:cBhvr>
                                      <p:to x="100000" y="80000"/>
                                    </p:animScale>
                                    <p:animScale>
                                      <p:cBhvr>
                                        <p:cTn id="39" dur="166" decel="50000">
                                          <p:stCondLst>
                                            <p:cond delay="1338"/>
                                          </p:stCondLst>
                                        </p:cTn>
                                        <p:tgtEl>
                                          <p:spTgt spid="13"/>
                                        </p:tgtEl>
                                      </p:cBhvr>
                                      <p:to x="100000" y="100000"/>
                                    </p:animScale>
                                    <p:animScale>
                                      <p:cBhvr>
                                        <p:cTn id="40" dur="26">
                                          <p:stCondLst>
                                            <p:cond delay="1642"/>
                                          </p:stCondLst>
                                        </p:cTn>
                                        <p:tgtEl>
                                          <p:spTgt spid="13"/>
                                        </p:tgtEl>
                                      </p:cBhvr>
                                      <p:to x="100000" y="90000"/>
                                    </p:animScale>
                                    <p:animScale>
                                      <p:cBhvr>
                                        <p:cTn id="41" dur="166" decel="50000">
                                          <p:stCondLst>
                                            <p:cond delay="1668"/>
                                          </p:stCondLst>
                                        </p:cTn>
                                        <p:tgtEl>
                                          <p:spTgt spid="13"/>
                                        </p:tgtEl>
                                      </p:cBhvr>
                                      <p:to x="100000" y="100000"/>
                                    </p:animScale>
                                    <p:animScale>
                                      <p:cBhvr>
                                        <p:cTn id="42" dur="26">
                                          <p:stCondLst>
                                            <p:cond delay="1808"/>
                                          </p:stCondLst>
                                        </p:cTn>
                                        <p:tgtEl>
                                          <p:spTgt spid="13"/>
                                        </p:tgtEl>
                                      </p:cBhvr>
                                      <p:to x="100000" y="95000"/>
                                    </p:animScale>
                                    <p:animScale>
                                      <p:cBhvr>
                                        <p:cTn id="43"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4" name="Resim 3">
            <a:extLst>
              <a:ext uri="{FF2B5EF4-FFF2-40B4-BE49-F238E27FC236}">
                <a16:creationId xmlns:a16="http://schemas.microsoft.com/office/drawing/2014/main" id="{4F6A8F31-B988-4F96-8962-466685A954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4335" y="1874419"/>
            <a:ext cx="1744014" cy="2362188"/>
          </a:xfrm>
          <a:prstGeom prst="rect">
            <a:avLst/>
          </a:prstGeom>
        </p:spPr>
      </p:pic>
      <p:pic>
        <p:nvPicPr>
          <p:cNvPr id="7" name="Resim 6">
            <a:extLst>
              <a:ext uri="{FF2B5EF4-FFF2-40B4-BE49-F238E27FC236}">
                <a16:creationId xmlns:a16="http://schemas.microsoft.com/office/drawing/2014/main" id="{2D8BDC96-B5E5-4A1F-9C17-FA111619B7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8182" y="1964150"/>
            <a:ext cx="1370353" cy="2342782"/>
          </a:xfrm>
          <a:prstGeom prst="rect">
            <a:avLst/>
          </a:prstGeom>
        </p:spPr>
      </p:pic>
      <p:pic>
        <p:nvPicPr>
          <p:cNvPr id="9" name="Resim 8">
            <a:extLst>
              <a:ext uri="{FF2B5EF4-FFF2-40B4-BE49-F238E27FC236}">
                <a16:creationId xmlns:a16="http://schemas.microsoft.com/office/drawing/2014/main" id="{AB06D893-00F9-460B-8BA7-1A7E12AA48A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91252" y="1919699"/>
            <a:ext cx="2387233" cy="2387233"/>
          </a:xfrm>
          <a:prstGeom prst="rect">
            <a:avLst/>
          </a:prstGeom>
        </p:spPr>
      </p:pic>
      <p:sp>
        <p:nvSpPr>
          <p:cNvPr id="10" name="Metin kutusu 9">
            <a:extLst>
              <a:ext uri="{FF2B5EF4-FFF2-40B4-BE49-F238E27FC236}">
                <a16:creationId xmlns:a16="http://schemas.microsoft.com/office/drawing/2014/main" id="{6B040183-E299-4C7E-BFC4-D890B80353F5}"/>
              </a:ext>
            </a:extLst>
          </p:cNvPr>
          <p:cNvSpPr txBox="1"/>
          <p:nvPr/>
        </p:nvSpPr>
        <p:spPr>
          <a:xfrm>
            <a:off x="448481" y="1054749"/>
            <a:ext cx="2294411" cy="830997"/>
          </a:xfrm>
          <a:prstGeom prst="rect">
            <a:avLst/>
          </a:prstGeom>
          <a:noFill/>
        </p:spPr>
        <p:txBody>
          <a:bodyPr wrap="none" rtlCol="0">
            <a:spAutoFit/>
          </a:bodyPr>
          <a:lstStyle/>
          <a:p>
            <a:pPr algn="ctr"/>
            <a:r>
              <a:rPr lang="tr-TR" sz="2400" dirty="0"/>
              <a:t>Duvara astığımız </a:t>
            </a:r>
            <a:br>
              <a:rPr lang="tr-TR" sz="2400" dirty="0"/>
            </a:br>
            <a:r>
              <a:rPr lang="tr-TR" sz="2400" dirty="0"/>
              <a:t>takvim</a:t>
            </a:r>
          </a:p>
        </p:txBody>
      </p:sp>
      <p:sp>
        <p:nvSpPr>
          <p:cNvPr id="11" name="Metin kutusu 10">
            <a:extLst>
              <a:ext uri="{FF2B5EF4-FFF2-40B4-BE49-F238E27FC236}">
                <a16:creationId xmlns:a16="http://schemas.microsoft.com/office/drawing/2014/main" id="{6F3DDBC6-24E6-4EDE-A73E-480D8E7BBE75}"/>
              </a:ext>
            </a:extLst>
          </p:cNvPr>
          <p:cNvSpPr txBox="1"/>
          <p:nvPr/>
        </p:nvSpPr>
        <p:spPr>
          <a:xfrm>
            <a:off x="4190999" y="973098"/>
            <a:ext cx="3184718" cy="830997"/>
          </a:xfrm>
          <a:prstGeom prst="rect">
            <a:avLst/>
          </a:prstGeom>
          <a:noFill/>
        </p:spPr>
        <p:txBody>
          <a:bodyPr wrap="none" rtlCol="0">
            <a:spAutoFit/>
          </a:bodyPr>
          <a:lstStyle/>
          <a:p>
            <a:pPr algn="ctr"/>
            <a:r>
              <a:rPr lang="tr-TR" sz="2400" dirty="0"/>
              <a:t>Ya da </a:t>
            </a:r>
            <a:br>
              <a:rPr lang="tr-TR" sz="2400" dirty="0"/>
            </a:br>
            <a:r>
              <a:rPr lang="tr-TR" sz="2400" dirty="0"/>
              <a:t>telefonumuzdaki takvim</a:t>
            </a:r>
          </a:p>
        </p:txBody>
      </p:sp>
      <p:sp>
        <p:nvSpPr>
          <p:cNvPr id="12" name="Metin kutusu 11">
            <a:extLst>
              <a:ext uri="{FF2B5EF4-FFF2-40B4-BE49-F238E27FC236}">
                <a16:creationId xmlns:a16="http://schemas.microsoft.com/office/drawing/2014/main" id="{FA5ECFFC-4ADC-4E40-96FC-19E852114747}"/>
              </a:ext>
            </a:extLst>
          </p:cNvPr>
          <p:cNvSpPr txBox="1"/>
          <p:nvPr/>
        </p:nvSpPr>
        <p:spPr>
          <a:xfrm>
            <a:off x="8991252" y="973098"/>
            <a:ext cx="2496902" cy="830997"/>
          </a:xfrm>
          <a:prstGeom prst="rect">
            <a:avLst/>
          </a:prstGeom>
          <a:noFill/>
        </p:spPr>
        <p:txBody>
          <a:bodyPr wrap="none" rtlCol="0">
            <a:spAutoFit/>
          </a:bodyPr>
          <a:lstStyle/>
          <a:p>
            <a:pPr algn="ctr"/>
            <a:r>
              <a:rPr lang="tr-TR" sz="2400" dirty="0"/>
              <a:t>Ya da herhangi bir </a:t>
            </a:r>
            <a:br>
              <a:rPr lang="tr-TR" sz="2400" dirty="0"/>
            </a:br>
            <a:r>
              <a:rPr lang="tr-TR" sz="2400" dirty="0"/>
              <a:t>saat</a:t>
            </a:r>
          </a:p>
        </p:txBody>
      </p:sp>
      <p:sp>
        <p:nvSpPr>
          <p:cNvPr id="13" name="Metin kutusu 12">
            <a:extLst>
              <a:ext uri="{FF2B5EF4-FFF2-40B4-BE49-F238E27FC236}">
                <a16:creationId xmlns:a16="http://schemas.microsoft.com/office/drawing/2014/main" id="{F7E0CAF1-979D-4D57-80FF-68135BF7796F}"/>
              </a:ext>
            </a:extLst>
          </p:cNvPr>
          <p:cNvSpPr txBox="1"/>
          <p:nvPr/>
        </p:nvSpPr>
        <p:spPr>
          <a:xfrm>
            <a:off x="2828118" y="5053906"/>
            <a:ext cx="6535764" cy="923330"/>
          </a:xfrm>
          <a:prstGeom prst="rect">
            <a:avLst/>
          </a:prstGeom>
          <a:noFill/>
        </p:spPr>
        <p:txBody>
          <a:bodyPr wrap="none" rtlCol="0">
            <a:spAutoFit/>
          </a:bodyPr>
          <a:lstStyle/>
          <a:p>
            <a:r>
              <a:rPr lang="tr-TR" sz="5400" b="1" dirty="0">
                <a:latin typeface="Comic Sans MS" panose="030F0702030302020204" pitchFamily="66" charset="0"/>
              </a:rPr>
              <a:t>Bize neyi gösterir?</a:t>
            </a:r>
          </a:p>
        </p:txBody>
      </p:sp>
    </p:spTree>
    <p:extLst>
      <p:ext uri="{BB962C8B-B14F-4D97-AF65-F5344CB8AC3E}">
        <p14:creationId xmlns:p14="http://schemas.microsoft.com/office/powerpoint/2010/main" val="22704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sp>
        <p:nvSpPr>
          <p:cNvPr id="4" name="Metin kutusu 3">
            <a:extLst>
              <a:ext uri="{FF2B5EF4-FFF2-40B4-BE49-F238E27FC236}">
                <a16:creationId xmlns:a16="http://schemas.microsoft.com/office/drawing/2014/main" id="{AF4A159F-153F-4407-8AB6-05F52730716D}"/>
              </a:ext>
            </a:extLst>
          </p:cNvPr>
          <p:cNvSpPr txBox="1"/>
          <p:nvPr/>
        </p:nvSpPr>
        <p:spPr>
          <a:xfrm>
            <a:off x="5478683" y="817698"/>
            <a:ext cx="1221809" cy="400110"/>
          </a:xfrm>
          <a:prstGeom prst="rect">
            <a:avLst/>
          </a:prstGeom>
          <a:noFill/>
        </p:spPr>
        <p:txBody>
          <a:bodyPr wrap="none" rtlCol="0">
            <a:spAutoFit/>
          </a:bodyPr>
          <a:lstStyle/>
          <a:p>
            <a:r>
              <a:rPr lang="tr-TR" sz="2000" b="1" dirty="0">
                <a:solidFill>
                  <a:srgbClr val="0070C0"/>
                </a:solidFill>
                <a:latin typeface="Comic Sans MS" panose="030F0702030302020204" pitchFamily="66" charset="0"/>
              </a:rPr>
              <a:t>SANİYE</a:t>
            </a:r>
          </a:p>
        </p:txBody>
      </p:sp>
      <p:sp>
        <p:nvSpPr>
          <p:cNvPr id="6" name="Metin kutusu 5">
            <a:extLst>
              <a:ext uri="{FF2B5EF4-FFF2-40B4-BE49-F238E27FC236}">
                <a16:creationId xmlns:a16="http://schemas.microsoft.com/office/drawing/2014/main" id="{0D3832DA-33BC-4706-98B1-22D1F4C30F41}"/>
              </a:ext>
            </a:extLst>
          </p:cNvPr>
          <p:cNvSpPr txBox="1"/>
          <p:nvPr/>
        </p:nvSpPr>
        <p:spPr>
          <a:xfrm>
            <a:off x="5332694" y="1205838"/>
            <a:ext cx="1604927" cy="523220"/>
          </a:xfrm>
          <a:prstGeom prst="rect">
            <a:avLst/>
          </a:prstGeom>
          <a:noFill/>
        </p:spPr>
        <p:txBody>
          <a:bodyPr wrap="none" rtlCol="0">
            <a:spAutoFit/>
          </a:bodyPr>
          <a:lstStyle/>
          <a:p>
            <a:r>
              <a:rPr lang="tr-TR" sz="2800" b="1" dirty="0">
                <a:solidFill>
                  <a:srgbClr val="0070C0"/>
                </a:solidFill>
                <a:latin typeface="Comic Sans MS" panose="030F0702030302020204" pitchFamily="66" charset="0"/>
              </a:rPr>
              <a:t>DAKİKA</a:t>
            </a:r>
          </a:p>
        </p:txBody>
      </p:sp>
      <p:sp>
        <p:nvSpPr>
          <p:cNvPr id="7" name="Metin kutusu 6">
            <a:extLst>
              <a:ext uri="{FF2B5EF4-FFF2-40B4-BE49-F238E27FC236}">
                <a16:creationId xmlns:a16="http://schemas.microsoft.com/office/drawing/2014/main" id="{DE42DADD-3685-4FEF-BC05-09A510040FE2}"/>
              </a:ext>
            </a:extLst>
          </p:cNvPr>
          <p:cNvSpPr txBox="1"/>
          <p:nvPr/>
        </p:nvSpPr>
        <p:spPr>
          <a:xfrm>
            <a:off x="5383990" y="1729058"/>
            <a:ext cx="1502334" cy="646331"/>
          </a:xfrm>
          <a:prstGeom prst="rect">
            <a:avLst/>
          </a:prstGeom>
          <a:noFill/>
        </p:spPr>
        <p:txBody>
          <a:bodyPr wrap="none" rtlCol="0">
            <a:spAutoFit/>
          </a:bodyPr>
          <a:lstStyle/>
          <a:p>
            <a:r>
              <a:rPr lang="tr-TR" sz="3600" b="1" dirty="0">
                <a:solidFill>
                  <a:srgbClr val="0070C0"/>
                </a:solidFill>
                <a:latin typeface="Comic Sans MS" panose="030F0702030302020204" pitchFamily="66" charset="0"/>
              </a:rPr>
              <a:t>SAAT</a:t>
            </a:r>
          </a:p>
        </p:txBody>
      </p:sp>
      <p:sp>
        <p:nvSpPr>
          <p:cNvPr id="8" name="Metin kutusu 7">
            <a:extLst>
              <a:ext uri="{FF2B5EF4-FFF2-40B4-BE49-F238E27FC236}">
                <a16:creationId xmlns:a16="http://schemas.microsoft.com/office/drawing/2014/main" id="{076EDC64-E27D-404F-8E52-3C71C49B3562}"/>
              </a:ext>
            </a:extLst>
          </p:cNvPr>
          <p:cNvSpPr txBox="1"/>
          <p:nvPr/>
        </p:nvSpPr>
        <p:spPr>
          <a:xfrm>
            <a:off x="5368877" y="2309788"/>
            <a:ext cx="1441420" cy="769441"/>
          </a:xfrm>
          <a:prstGeom prst="rect">
            <a:avLst/>
          </a:prstGeom>
          <a:noFill/>
        </p:spPr>
        <p:txBody>
          <a:bodyPr wrap="none" rtlCol="0">
            <a:spAutoFit/>
          </a:bodyPr>
          <a:lstStyle/>
          <a:p>
            <a:r>
              <a:rPr lang="tr-TR" sz="4400" b="1" dirty="0">
                <a:solidFill>
                  <a:srgbClr val="0070C0"/>
                </a:solidFill>
                <a:latin typeface="Comic Sans MS" panose="030F0702030302020204" pitchFamily="66" charset="0"/>
              </a:rPr>
              <a:t>GÜN</a:t>
            </a:r>
          </a:p>
        </p:txBody>
      </p:sp>
      <p:sp>
        <p:nvSpPr>
          <p:cNvPr id="9" name="Metin kutusu 8">
            <a:extLst>
              <a:ext uri="{FF2B5EF4-FFF2-40B4-BE49-F238E27FC236}">
                <a16:creationId xmlns:a16="http://schemas.microsoft.com/office/drawing/2014/main" id="{C4FA7ED1-EB3A-4507-A9D2-C3BD3E352284}"/>
              </a:ext>
            </a:extLst>
          </p:cNvPr>
          <p:cNvSpPr txBox="1"/>
          <p:nvPr/>
        </p:nvSpPr>
        <p:spPr>
          <a:xfrm>
            <a:off x="4955186" y="3076248"/>
            <a:ext cx="2359941" cy="830997"/>
          </a:xfrm>
          <a:prstGeom prst="rect">
            <a:avLst/>
          </a:prstGeom>
          <a:noFill/>
        </p:spPr>
        <p:txBody>
          <a:bodyPr wrap="none" rtlCol="0">
            <a:spAutoFit/>
          </a:bodyPr>
          <a:lstStyle/>
          <a:p>
            <a:r>
              <a:rPr lang="tr-TR" sz="4800" b="1" dirty="0">
                <a:solidFill>
                  <a:srgbClr val="0070C0"/>
                </a:solidFill>
                <a:latin typeface="Comic Sans MS" panose="030F0702030302020204" pitchFamily="66" charset="0"/>
              </a:rPr>
              <a:t>HAFTA</a:t>
            </a:r>
          </a:p>
        </p:txBody>
      </p:sp>
      <p:sp>
        <p:nvSpPr>
          <p:cNvPr id="10" name="Metin kutusu 9">
            <a:extLst>
              <a:ext uri="{FF2B5EF4-FFF2-40B4-BE49-F238E27FC236}">
                <a16:creationId xmlns:a16="http://schemas.microsoft.com/office/drawing/2014/main" id="{D9B63C80-7D0F-4FA0-BF39-D177E851BEFB}"/>
              </a:ext>
            </a:extLst>
          </p:cNvPr>
          <p:cNvSpPr txBox="1"/>
          <p:nvPr/>
        </p:nvSpPr>
        <p:spPr>
          <a:xfrm>
            <a:off x="5419371" y="3700044"/>
            <a:ext cx="1340432" cy="1107996"/>
          </a:xfrm>
          <a:prstGeom prst="rect">
            <a:avLst/>
          </a:prstGeom>
          <a:noFill/>
        </p:spPr>
        <p:txBody>
          <a:bodyPr wrap="none" rtlCol="0">
            <a:spAutoFit/>
          </a:bodyPr>
          <a:lstStyle/>
          <a:p>
            <a:r>
              <a:rPr lang="tr-TR" sz="6600" b="1" dirty="0">
                <a:solidFill>
                  <a:srgbClr val="0070C0"/>
                </a:solidFill>
                <a:latin typeface="Comic Sans MS" panose="030F0702030302020204" pitchFamily="66" charset="0"/>
              </a:rPr>
              <a:t>AY</a:t>
            </a:r>
          </a:p>
        </p:txBody>
      </p:sp>
      <p:sp>
        <p:nvSpPr>
          <p:cNvPr id="11" name="Metin kutusu 10">
            <a:extLst>
              <a:ext uri="{FF2B5EF4-FFF2-40B4-BE49-F238E27FC236}">
                <a16:creationId xmlns:a16="http://schemas.microsoft.com/office/drawing/2014/main" id="{31B96AAD-07D9-46D7-A426-0E9A10192F0C}"/>
              </a:ext>
            </a:extLst>
          </p:cNvPr>
          <p:cNvSpPr txBox="1"/>
          <p:nvPr/>
        </p:nvSpPr>
        <p:spPr>
          <a:xfrm>
            <a:off x="5199147" y="4556200"/>
            <a:ext cx="1963999" cy="1323439"/>
          </a:xfrm>
          <a:prstGeom prst="rect">
            <a:avLst/>
          </a:prstGeom>
          <a:noFill/>
        </p:spPr>
        <p:txBody>
          <a:bodyPr wrap="none" rtlCol="0">
            <a:spAutoFit/>
          </a:bodyPr>
          <a:lstStyle/>
          <a:p>
            <a:r>
              <a:rPr lang="tr-TR" sz="8000" b="1" dirty="0">
                <a:solidFill>
                  <a:srgbClr val="0070C0"/>
                </a:solidFill>
                <a:latin typeface="Comic Sans MS" panose="030F0702030302020204" pitchFamily="66" charset="0"/>
              </a:rPr>
              <a:t>YIL</a:t>
            </a:r>
          </a:p>
        </p:txBody>
      </p:sp>
      <p:sp>
        <p:nvSpPr>
          <p:cNvPr id="12" name="Metin kutusu 11">
            <a:extLst>
              <a:ext uri="{FF2B5EF4-FFF2-40B4-BE49-F238E27FC236}">
                <a16:creationId xmlns:a16="http://schemas.microsoft.com/office/drawing/2014/main" id="{B89BA559-9D36-4D01-A687-82D2A556CD0C}"/>
              </a:ext>
            </a:extLst>
          </p:cNvPr>
          <p:cNvSpPr txBox="1"/>
          <p:nvPr/>
        </p:nvSpPr>
        <p:spPr>
          <a:xfrm>
            <a:off x="3945598" y="5635593"/>
            <a:ext cx="4471096" cy="1446550"/>
          </a:xfrm>
          <a:prstGeom prst="rect">
            <a:avLst/>
          </a:prstGeom>
          <a:noFill/>
        </p:spPr>
        <p:txBody>
          <a:bodyPr wrap="none" rtlCol="0">
            <a:spAutoFit/>
          </a:bodyPr>
          <a:lstStyle/>
          <a:p>
            <a:r>
              <a:rPr lang="tr-TR" sz="8800" b="1" dirty="0">
                <a:solidFill>
                  <a:srgbClr val="0070C0"/>
                </a:solidFill>
                <a:latin typeface="Comic Sans MS" panose="030F0702030302020204" pitchFamily="66" charset="0"/>
              </a:rPr>
              <a:t>YÜZYIL</a:t>
            </a:r>
          </a:p>
        </p:txBody>
      </p:sp>
      <p:sp>
        <p:nvSpPr>
          <p:cNvPr id="13" name="Metin kutusu 12">
            <a:extLst>
              <a:ext uri="{FF2B5EF4-FFF2-40B4-BE49-F238E27FC236}">
                <a16:creationId xmlns:a16="http://schemas.microsoft.com/office/drawing/2014/main" id="{85560DED-AAC8-46AA-8DB1-9C2274745CDF}"/>
              </a:ext>
            </a:extLst>
          </p:cNvPr>
          <p:cNvSpPr txBox="1"/>
          <p:nvPr/>
        </p:nvSpPr>
        <p:spPr>
          <a:xfrm>
            <a:off x="602610" y="2052223"/>
            <a:ext cx="3658374" cy="2585323"/>
          </a:xfrm>
          <a:prstGeom prst="rect">
            <a:avLst/>
          </a:prstGeom>
          <a:noFill/>
        </p:spPr>
        <p:txBody>
          <a:bodyPr wrap="none" rtlCol="0">
            <a:spAutoFit/>
          </a:bodyPr>
          <a:lstStyle/>
          <a:p>
            <a:r>
              <a:rPr lang="tr-TR" sz="5400" b="1" dirty="0">
                <a:latin typeface="Comic Sans MS" panose="030F0702030302020204" pitchFamily="66" charset="0"/>
              </a:rPr>
              <a:t>Zamanı </a:t>
            </a:r>
            <a:br>
              <a:rPr lang="tr-TR" sz="5400" b="1" dirty="0">
                <a:latin typeface="Comic Sans MS" panose="030F0702030302020204" pitchFamily="66" charset="0"/>
              </a:rPr>
            </a:br>
            <a:r>
              <a:rPr lang="tr-TR" sz="5400" b="1" dirty="0">
                <a:latin typeface="Comic Sans MS" panose="030F0702030302020204" pitchFamily="66" charset="0"/>
              </a:rPr>
              <a:t>neden </a:t>
            </a:r>
            <a:br>
              <a:rPr lang="tr-TR" sz="5400" b="1" dirty="0">
                <a:latin typeface="Comic Sans MS" panose="030F0702030302020204" pitchFamily="66" charset="0"/>
              </a:rPr>
            </a:br>
            <a:r>
              <a:rPr lang="tr-TR" sz="5400" b="1" dirty="0">
                <a:latin typeface="Comic Sans MS" panose="030F0702030302020204" pitchFamily="66" charset="0"/>
              </a:rPr>
              <a:t>ölçüyoruz</a:t>
            </a:r>
            <a:r>
              <a:rPr lang="tr-TR" sz="5400" dirty="0">
                <a:solidFill>
                  <a:srgbClr val="FF0000"/>
                </a:solidFill>
                <a:latin typeface="Arial Black" panose="020B0A04020102020204" pitchFamily="34" charset="0"/>
              </a:rPr>
              <a:t>?</a:t>
            </a:r>
          </a:p>
        </p:txBody>
      </p:sp>
    </p:spTree>
    <p:extLst>
      <p:ext uri="{BB962C8B-B14F-4D97-AF65-F5344CB8AC3E}">
        <p14:creationId xmlns:p14="http://schemas.microsoft.com/office/powerpoint/2010/main" val="171350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down)">
                                      <p:cBhvr>
                                        <p:cTn id="47" dur="580">
                                          <p:stCondLst>
                                            <p:cond delay="0"/>
                                          </p:stCondLst>
                                        </p:cTn>
                                        <p:tgtEl>
                                          <p:spTgt spid="13"/>
                                        </p:tgtEl>
                                      </p:cBhvr>
                                    </p:animEffect>
                                    <p:anim calcmode="lin" valueType="num">
                                      <p:cBhvr>
                                        <p:cTn id="4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3" dur="26">
                                          <p:stCondLst>
                                            <p:cond delay="650"/>
                                          </p:stCondLst>
                                        </p:cTn>
                                        <p:tgtEl>
                                          <p:spTgt spid="13"/>
                                        </p:tgtEl>
                                      </p:cBhvr>
                                      <p:to x="100000" y="60000"/>
                                    </p:animScale>
                                    <p:animScale>
                                      <p:cBhvr>
                                        <p:cTn id="54" dur="166" decel="50000">
                                          <p:stCondLst>
                                            <p:cond delay="676"/>
                                          </p:stCondLst>
                                        </p:cTn>
                                        <p:tgtEl>
                                          <p:spTgt spid="13"/>
                                        </p:tgtEl>
                                      </p:cBhvr>
                                      <p:to x="100000" y="100000"/>
                                    </p:animScale>
                                    <p:animScale>
                                      <p:cBhvr>
                                        <p:cTn id="55" dur="26">
                                          <p:stCondLst>
                                            <p:cond delay="1312"/>
                                          </p:stCondLst>
                                        </p:cTn>
                                        <p:tgtEl>
                                          <p:spTgt spid="13"/>
                                        </p:tgtEl>
                                      </p:cBhvr>
                                      <p:to x="100000" y="80000"/>
                                    </p:animScale>
                                    <p:animScale>
                                      <p:cBhvr>
                                        <p:cTn id="56" dur="166" decel="50000">
                                          <p:stCondLst>
                                            <p:cond delay="1338"/>
                                          </p:stCondLst>
                                        </p:cTn>
                                        <p:tgtEl>
                                          <p:spTgt spid="13"/>
                                        </p:tgtEl>
                                      </p:cBhvr>
                                      <p:to x="100000" y="100000"/>
                                    </p:animScale>
                                    <p:animScale>
                                      <p:cBhvr>
                                        <p:cTn id="57" dur="26">
                                          <p:stCondLst>
                                            <p:cond delay="1642"/>
                                          </p:stCondLst>
                                        </p:cTn>
                                        <p:tgtEl>
                                          <p:spTgt spid="13"/>
                                        </p:tgtEl>
                                      </p:cBhvr>
                                      <p:to x="100000" y="90000"/>
                                    </p:animScale>
                                    <p:animScale>
                                      <p:cBhvr>
                                        <p:cTn id="58" dur="166" decel="50000">
                                          <p:stCondLst>
                                            <p:cond delay="1668"/>
                                          </p:stCondLst>
                                        </p:cTn>
                                        <p:tgtEl>
                                          <p:spTgt spid="13"/>
                                        </p:tgtEl>
                                      </p:cBhvr>
                                      <p:to x="100000" y="100000"/>
                                    </p:animScale>
                                    <p:animScale>
                                      <p:cBhvr>
                                        <p:cTn id="59" dur="26">
                                          <p:stCondLst>
                                            <p:cond delay="1808"/>
                                          </p:stCondLst>
                                        </p:cTn>
                                        <p:tgtEl>
                                          <p:spTgt spid="13"/>
                                        </p:tgtEl>
                                      </p:cBhvr>
                                      <p:to x="100000" y="95000"/>
                                    </p:animScale>
                                    <p:animScale>
                                      <p:cBhvr>
                                        <p:cTn id="6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sp>
        <p:nvSpPr>
          <p:cNvPr id="3" name="Ok: Sol Sağ 2">
            <a:extLst>
              <a:ext uri="{FF2B5EF4-FFF2-40B4-BE49-F238E27FC236}">
                <a16:creationId xmlns:a16="http://schemas.microsoft.com/office/drawing/2014/main" id="{83486CF1-38BE-4364-BE1E-CCB942F568AF}"/>
              </a:ext>
            </a:extLst>
          </p:cNvPr>
          <p:cNvSpPr/>
          <p:nvPr/>
        </p:nvSpPr>
        <p:spPr>
          <a:xfrm>
            <a:off x="148648" y="4766103"/>
            <a:ext cx="11787334" cy="753414"/>
          </a:xfrm>
          <a:prstGeom prst="leftRightArrow">
            <a:avLst>
              <a:gd name="adj1" fmla="val 0"/>
              <a:gd name="adj2" fmla="val 337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4A4DEA84-CDD5-4028-A7E5-5275A993696A}"/>
              </a:ext>
            </a:extLst>
          </p:cNvPr>
          <p:cNvSpPr txBox="1"/>
          <p:nvPr/>
        </p:nvSpPr>
        <p:spPr>
          <a:xfrm>
            <a:off x="229123" y="843677"/>
            <a:ext cx="11706859" cy="830997"/>
          </a:xfrm>
          <a:prstGeom prst="rect">
            <a:avLst/>
          </a:prstGeom>
          <a:noFill/>
        </p:spPr>
        <p:txBody>
          <a:bodyPr wrap="none" rtlCol="0">
            <a:spAutoFit/>
          </a:bodyPr>
          <a:lstStyle/>
          <a:p>
            <a:r>
              <a:rPr lang="tr-TR" sz="2400" dirty="0"/>
              <a:t>İnsanlığın kökeni tam olarak bilinmese de biz konuyu anlamak için insanlığın kökeninin 20 bin</a:t>
            </a:r>
            <a:br>
              <a:rPr lang="tr-TR" sz="2400" dirty="0"/>
            </a:br>
            <a:r>
              <a:rPr lang="tr-TR" sz="2400" dirty="0"/>
              <a:t>yıl önceden başladığını varsayacağız.</a:t>
            </a:r>
            <a:endParaRPr lang="tr-TR" sz="2400" dirty="0">
              <a:solidFill>
                <a:srgbClr val="FF0000"/>
              </a:solidFill>
            </a:endParaRPr>
          </a:p>
        </p:txBody>
      </p:sp>
      <p:sp>
        <p:nvSpPr>
          <p:cNvPr id="9" name="Metin kutusu 8">
            <a:extLst>
              <a:ext uri="{FF2B5EF4-FFF2-40B4-BE49-F238E27FC236}">
                <a16:creationId xmlns:a16="http://schemas.microsoft.com/office/drawing/2014/main" id="{FA7F701D-6016-4129-AB54-2D87EE71DA76}"/>
              </a:ext>
            </a:extLst>
          </p:cNvPr>
          <p:cNvSpPr txBox="1"/>
          <p:nvPr/>
        </p:nvSpPr>
        <p:spPr>
          <a:xfrm>
            <a:off x="5283133" y="5061646"/>
            <a:ext cx="1518364" cy="369332"/>
          </a:xfrm>
          <a:prstGeom prst="rect">
            <a:avLst/>
          </a:prstGeom>
          <a:noFill/>
        </p:spPr>
        <p:txBody>
          <a:bodyPr wrap="none" rtlCol="0">
            <a:spAutoFit/>
          </a:bodyPr>
          <a:lstStyle/>
          <a:p>
            <a:r>
              <a:rPr lang="tr-TR" dirty="0"/>
              <a:t>20 . 0 0 0  Y I L</a:t>
            </a:r>
          </a:p>
        </p:txBody>
      </p:sp>
      <p:cxnSp>
        <p:nvCxnSpPr>
          <p:cNvPr id="11" name="Düz Bağlayıcı 10">
            <a:extLst>
              <a:ext uri="{FF2B5EF4-FFF2-40B4-BE49-F238E27FC236}">
                <a16:creationId xmlns:a16="http://schemas.microsoft.com/office/drawing/2014/main" id="{4749CCD5-FE72-4780-8742-2B63796B7AD4}"/>
              </a:ext>
            </a:extLst>
          </p:cNvPr>
          <p:cNvCxnSpPr/>
          <p:nvPr/>
        </p:nvCxnSpPr>
        <p:spPr>
          <a:xfrm flipH="1">
            <a:off x="598868" y="5274819"/>
            <a:ext cx="449472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2" name="Düz Bağlayıcı 11">
            <a:extLst>
              <a:ext uri="{FF2B5EF4-FFF2-40B4-BE49-F238E27FC236}">
                <a16:creationId xmlns:a16="http://schemas.microsoft.com/office/drawing/2014/main" id="{B4AA687D-1339-430C-BC79-A19288D31FDD}"/>
              </a:ext>
            </a:extLst>
          </p:cNvPr>
          <p:cNvCxnSpPr/>
          <p:nvPr/>
        </p:nvCxnSpPr>
        <p:spPr>
          <a:xfrm flipH="1">
            <a:off x="7029718" y="5268814"/>
            <a:ext cx="4494726"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pic>
        <p:nvPicPr>
          <p:cNvPr id="15" name="Resim 14">
            <a:extLst>
              <a:ext uri="{FF2B5EF4-FFF2-40B4-BE49-F238E27FC236}">
                <a16:creationId xmlns:a16="http://schemas.microsoft.com/office/drawing/2014/main" id="{726F56BB-10F4-4AA6-A8E5-86C1151E0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902" y="1804697"/>
            <a:ext cx="2874135" cy="2149614"/>
          </a:xfrm>
          <a:prstGeom prst="rect">
            <a:avLst/>
          </a:prstGeom>
        </p:spPr>
      </p:pic>
      <p:cxnSp>
        <p:nvCxnSpPr>
          <p:cNvPr id="17" name="Düz Ok Bağlayıcısı 16">
            <a:extLst>
              <a:ext uri="{FF2B5EF4-FFF2-40B4-BE49-F238E27FC236}">
                <a16:creationId xmlns:a16="http://schemas.microsoft.com/office/drawing/2014/main" id="{F6F22612-3D40-41B3-8A09-E1FA81CD81A3}"/>
              </a:ext>
            </a:extLst>
          </p:cNvPr>
          <p:cNvCxnSpPr>
            <a:cxnSpLocks/>
          </p:cNvCxnSpPr>
          <p:nvPr/>
        </p:nvCxnSpPr>
        <p:spPr>
          <a:xfrm>
            <a:off x="418563" y="5023678"/>
            <a:ext cx="9356507" cy="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Düz Bağlayıcı 21">
            <a:extLst>
              <a:ext uri="{FF2B5EF4-FFF2-40B4-BE49-F238E27FC236}">
                <a16:creationId xmlns:a16="http://schemas.microsoft.com/office/drawing/2014/main" id="{F091B38C-B39E-46A1-AE85-B49CF9EA4B37}"/>
              </a:ext>
            </a:extLst>
          </p:cNvPr>
          <p:cNvCxnSpPr>
            <a:cxnSpLocks/>
          </p:cNvCxnSpPr>
          <p:nvPr/>
        </p:nvCxnSpPr>
        <p:spPr>
          <a:xfrm flipV="1">
            <a:off x="9775070" y="3954733"/>
            <a:ext cx="1" cy="118807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Metin kutusu 25">
            <a:extLst>
              <a:ext uri="{FF2B5EF4-FFF2-40B4-BE49-F238E27FC236}">
                <a16:creationId xmlns:a16="http://schemas.microsoft.com/office/drawing/2014/main" id="{A3F2AC59-A7A5-4669-96CC-29C4367F0352}"/>
              </a:ext>
            </a:extLst>
          </p:cNvPr>
          <p:cNvSpPr txBox="1"/>
          <p:nvPr/>
        </p:nvSpPr>
        <p:spPr>
          <a:xfrm>
            <a:off x="5451822" y="1829863"/>
            <a:ext cx="6830331" cy="2123658"/>
          </a:xfrm>
          <a:prstGeom prst="rect">
            <a:avLst/>
          </a:prstGeom>
          <a:noFill/>
        </p:spPr>
        <p:txBody>
          <a:bodyPr wrap="none" rtlCol="0">
            <a:spAutoFit/>
          </a:bodyPr>
          <a:lstStyle/>
          <a:p>
            <a:pPr algn="ctr"/>
            <a:r>
              <a:rPr lang="tr-TR" sz="2200" dirty="0"/>
              <a:t>Dünya kendi halinde dönerken Gregoryen isimli biri çıkıyor</a:t>
            </a:r>
            <a:br>
              <a:rPr lang="tr-TR" sz="2200" dirty="0"/>
            </a:br>
            <a:r>
              <a:rPr lang="tr-TR" sz="2200" dirty="0"/>
              <a:t>bu dönüşe göre zaman ölçümlemesi yapayım diyor. Belli </a:t>
            </a:r>
            <a:br>
              <a:rPr lang="tr-TR" sz="2200" dirty="0"/>
            </a:br>
            <a:r>
              <a:rPr lang="tr-TR" sz="2200" dirty="0"/>
              <a:t>bir günü de başlangıç yapayım diyor. Hristiyan olduğu için </a:t>
            </a:r>
            <a:br>
              <a:rPr lang="tr-TR" sz="2200" dirty="0"/>
            </a:br>
            <a:r>
              <a:rPr lang="tr-TR" sz="2200" dirty="0"/>
              <a:t>Hz. İsa’nın doğum gününü başlangıç seçiyor. O tarihi 0’da</a:t>
            </a:r>
            <a:br>
              <a:rPr lang="tr-TR" sz="2200" dirty="0"/>
            </a:br>
            <a:r>
              <a:rPr lang="tr-TR" sz="2200" dirty="0"/>
              <a:t>başlatıyor. Bu bir takvim oluyor. Bu takvime eski ismiyle </a:t>
            </a:r>
            <a:br>
              <a:rPr lang="tr-TR" sz="2200" dirty="0"/>
            </a:br>
            <a:r>
              <a:rPr lang="tr-TR" sz="2200" dirty="0"/>
              <a:t>Gregoryen, yeni ismiyle </a:t>
            </a:r>
            <a:r>
              <a:rPr lang="tr-TR" sz="2200" b="1" u="sng" dirty="0">
                <a:solidFill>
                  <a:srgbClr val="FF0000"/>
                </a:solidFill>
              </a:rPr>
              <a:t>Miladi Takvim</a:t>
            </a:r>
            <a:r>
              <a:rPr lang="tr-TR" sz="2200" b="1" dirty="0">
                <a:solidFill>
                  <a:srgbClr val="FF0000"/>
                </a:solidFill>
              </a:rPr>
              <a:t> </a:t>
            </a:r>
            <a:r>
              <a:rPr lang="tr-TR" sz="2200" dirty="0"/>
              <a:t>deniyor.</a:t>
            </a:r>
            <a:endParaRPr lang="tr-TR" sz="2200" dirty="0">
              <a:solidFill>
                <a:srgbClr val="FF0000"/>
              </a:solidFill>
            </a:endParaRPr>
          </a:p>
        </p:txBody>
      </p:sp>
      <p:sp>
        <p:nvSpPr>
          <p:cNvPr id="28" name="Metin kutusu 27">
            <a:extLst>
              <a:ext uri="{FF2B5EF4-FFF2-40B4-BE49-F238E27FC236}">
                <a16:creationId xmlns:a16="http://schemas.microsoft.com/office/drawing/2014/main" id="{3EACCB58-86F3-4FFD-8B5E-4334961986A2}"/>
              </a:ext>
            </a:extLst>
          </p:cNvPr>
          <p:cNvSpPr txBox="1"/>
          <p:nvPr/>
        </p:nvSpPr>
        <p:spPr>
          <a:xfrm>
            <a:off x="9604991" y="5057852"/>
            <a:ext cx="340158" cy="461665"/>
          </a:xfrm>
          <a:prstGeom prst="rect">
            <a:avLst/>
          </a:prstGeom>
          <a:noFill/>
        </p:spPr>
        <p:txBody>
          <a:bodyPr wrap="square" rtlCol="0">
            <a:spAutoFit/>
          </a:bodyPr>
          <a:lstStyle/>
          <a:p>
            <a:pPr algn="ctr"/>
            <a:r>
              <a:rPr lang="tr-TR" sz="2400" b="1" dirty="0"/>
              <a:t>0</a:t>
            </a:r>
          </a:p>
        </p:txBody>
      </p:sp>
      <p:cxnSp>
        <p:nvCxnSpPr>
          <p:cNvPr id="29" name="Düz Ok Bağlayıcısı 28">
            <a:extLst>
              <a:ext uri="{FF2B5EF4-FFF2-40B4-BE49-F238E27FC236}">
                <a16:creationId xmlns:a16="http://schemas.microsoft.com/office/drawing/2014/main" id="{33528289-23BC-4CFA-A5BF-946B3559FCE1}"/>
              </a:ext>
            </a:extLst>
          </p:cNvPr>
          <p:cNvCxnSpPr>
            <a:cxnSpLocks/>
          </p:cNvCxnSpPr>
          <p:nvPr/>
        </p:nvCxnSpPr>
        <p:spPr>
          <a:xfrm>
            <a:off x="9775070" y="5016009"/>
            <a:ext cx="1749374" cy="7669"/>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Metin kutusu 31">
            <a:extLst>
              <a:ext uri="{FF2B5EF4-FFF2-40B4-BE49-F238E27FC236}">
                <a16:creationId xmlns:a16="http://schemas.microsoft.com/office/drawing/2014/main" id="{0DCF0011-C881-4C41-A6DD-5F2173470BB1}"/>
              </a:ext>
            </a:extLst>
          </p:cNvPr>
          <p:cNvSpPr txBox="1"/>
          <p:nvPr/>
        </p:nvSpPr>
        <p:spPr>
          <a:xfrm>
            <a:off x="11289469" y="5057852"/>
            <a:ext cx="340158" cy="1569660"/>
          </a:xfrm>
          <a:prstGeom prst="rect">
            <a:avLst/>
          </a:prstGeom>
          <a:noFill/>
        </p:spPr>
        <p:txBody>
          <a:bodyPr wrap="square" rtlCol="0">
            <a:spAutoFit/>
          </a:bodyPr>
          <a:lstStyle/>
          <a:p>
            <a:pPr algn="ctr"/>
            <a:r>
              <a:rPr lang="tr-TR" sz="2400" b="1" dirty="0"/>
              <a:t>2022</a:t>
            </a:r>
          </a:p>
        </p:txBody>
      </p:sp>
      <p:sp>
        <p:nvSpPr>
          <p:cNvPr id="33" name="Metin kutusu 32">
            <a:extLst>
              <a:ext uri="{FF2B5EF4-FFF2-40B4-BE49-F238E27FC236}">
                <a16:creationId xmlns:a16="http://schemas.microsoft.com/office/drawing/2014/main" id="{E4329F44-ABAB-4E52-BEAC-AAEFCFAF7C1A}"/>
              </a:ext>
            </a:extLst>
          </p:cNvPr>
          <p:cNvSpPr txBox="1"/>
          <p:nvPr/>
        </p:nvSpPr>
        <p:spPr>
          <a:xfrm>
            <a:off x="7454625" y="4425447"/>
            <a:ext cx="2320186" cy="369332"/>
          </a:xfrm>
          <a:prstGeom prst="rect">
            <a:avLst/>
          </a:prstGeom>
          <a:noFill/>
        </p:spPr>
        <p:txBody>
          <a:bodyPr wrap="none" rtlCol="0">
            <a:spAutoFit/>
          </a:bodyPr>
          <a:lstStyle/>
          <a:p>
            <a:pPr algn="ctr"/>
            <a:r>
              <a:rPr lang="tr-TR" b="1" dirty="0"/>
              <a:t>MİLATTAN ÖNCE (</a:t>
            </a:r>
            <a:r>
              <a:rPr lang="tr-TR" b="1" dirty="0">
                <a:solidFill>
                  <a:srgbClr val="FF0000"/>
                </a:solidFill>
              </a:rPr>
              <a:t>MÖ</a:t>
            </a:r>
            <a:r>
              <a:rPr lang="tr-TR" b="1" dirty="0"/>
              <a:t>)</a:t>
            </a:r>
          </a:p>
        </p:txBody>
      </p:sp>
      <p:sp>
        <p:nvSpPr>
          <p:cNvPr id="34" name="Metin kutusu 33">
            <a:extLst>
              <a:ext uri="{FF2B5EF4-FFF2-40B4-BE49-F238E27FC236}">
                <a16:creationId xmlns:a16="http://schemas.microsoft.com/office/drawing/2014/main" id="{883CACDB-1851-44D7-AE52-6AF548D565F9}"/>
              </a:ext>
            </a:extLst>
          </p:cNvPr>
          <p:cNvSpPr txBox="1"/>
          <p:nvPr/>
        </p:nvSpPr>
        <p:spPr>
          <a:xfrm>
            <a:off x="9774811" y="4425447"/>
            <a:ext cx="2417970" cy="369332"/>
          </a:xfrm>
          <a:prstGeom prst="rect">
            <a:avLst/>
          </a:prstGeom>
          <a:noFill/>
        </p:spPr>
        <p:txBody>
          <a:bodyPr wrap="none" rtlCol="0">
            <a:spAutoFit/>
          </a:bodyPr>
          <a:lstStyle/>
          <a:p>
            <a:r>
              <a:rPr lang="tr-TR" b="1" dirty="0"/>
              <a:t>MİLATTAN SONRA(</a:t>
            </a:r>
            <a:r>
              <a:rPr lang="tr-TR" b="1" dirty="0">
                <a:solidFill>
                  <a:srgbClr val="FF0000"/>
                </a:solidFill>
              </a:rPr>
              <a:t>MS</a:t>
            </a:r>
            <a:r>
              <a:rPr lang="tr-TR" b="1" dirty="0"/>
              <a:t>)</a:t>
            </a:r>
          </a:p>
        </p:txBody>
      </p:sp>
      <p:cxnSp>
        <p:nvCxnSpPr>
          <p:cNvPr id="35" name="Düz Ok Bağlayıcısı 34">
            <a:extLst>
              <a:ext uri="{FF2B5EF4-FFF2-40B4-BE49-F238E27FC236}">
                <a16:creationId xmlns:a16="http://schemas.microsoft.com/office/drawing/2014/main" id="{137B2BD4-598A-408A-8B6D-1D5A170B037C}"/>
              </a:ext>
            </a:extLst>
          </p:cNvPr>
          <p:cNvCxnSpPr>
            <a:cxnSpLocks/>
          </p:cNvCxnSpPr>
          <p:nvPr/>
        </p:nvCxnSpPr>
        <p:spPr>
          <a:xfrm flipH="1">
            <a:off x="1719330" y="4610113"/>
            <a:ext cx="5735295"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Metin kutusu 37">
            <a:extLst>
              <a:ext uri="{FF2B5EF4-FFF2-40B4-BE49-F238E27FC236}">
                <a16:creationId xmlns:a16="http://schemas.microsoft.com/office/drawing/2014/main" id="{C64FBF16-25D5-4294-9700-8B3D59DA713E}"/>
              </a:ext>
            </a:extLst>
          </p:cNvPr>
          <p:cNvSpPr txBox="1"/>
          <p:nvPr/>
        </p:nvSpPr>
        <p:spPr>
          <a:xfrm>
            <a:off x="67199" y="4426366"/>
            <a:ext cx="1734770" cy="369332"/>
          </a:xfrm>
          <a:prstGeom prst="rect">
            <a:avLst/>
          </a:prstGeom>
          <a:noFill/>
        </p:spPr>
        <p:txBody>
          <a:bodyPr wrap="none" rtlCol="0">
            <a:spAutoFit/>
          </a:bodyPr>
          <a:lstStyle/>
          <a:p>
            <a:r>
              <a:rPr lang="tr-TR" dirty="0"/>
              <a:t>? ? ? ? ? ? ? ? ? ?</a:t>
            </a:r>
          </a:p>
        </p:txBody>
      </p:sp>
      <p:cxnSp>
        <p:nvCxnSpPr>
          <p:cNvPr id="39" name="Düz Ok Bağlayıcısı 38">
            <a:extLst>
              <a:ext uri="{FF2B5EF4-FFF2-40B4-BE49-F238E27FC236}">
                <a16:creationId xmlns:a16="http://schemas.microsoft.com/office/drawing/2014/main" id="{7D6050D1-C510-4959-9ABC-1DFAC5338254}"/>
              </a:ext>
            </a:extLst>
          </p:cNvPr>
          <p:cNvCxnSpPr>
            <a:cxnSpLocks/>
            <a:endCxn id="42" idx="1"/>
          </p:cNvCxnSpPr>
          <p:nvPr/>
        </p:nvCxnSpPr>
        <p:spPr>
          <a:xfrm>
            <a:off x="9893202" y="4359411"/>
            <a:ext cx="1633231" cy="0"/>
          </a:xfrm>
          <a:prstGeom prst="straightConnector1">
            <a:avLst/>
          </a:prstGeom>
          <a:ln w="63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Metin kutusu 41">
            <a:extLst>
              <a:ext uri="{FF2B5EF4-FFF2-40B4-BE49-F238E27FC236}">
                <a16:creationId xmlns:a16="http://schemas.microsoft.com/office/drawing/2014/main" id="{29D84E49-5C7A-4927-968E-2875EE30B662}"/>
              </a:ext>
            </a:extLst>
          </p:cNvPr>
          <p:cNvSpPr txBox="1"/>
          <p:nvPr/>
        </p:nvSpPr>
        <p:spPr>
          <a:xfrm>
            <a:off x="11526433" y="4174745"/>
            <a:ext cx="665567" cy="369332"/>
          </a:xfrm>
          <a:prstGeom prst="rect">
            <a:avLst/>
          </a:prstGeom>
          <a:noFill/>
        </p:spPr>
        <p:txBody>
          <a:bodyPr wrap="none" rtlCol="0">
            <a:spAutoFit/>
          </a:bodyPr>
          <a:lstStyle/>
          <a:p>
            <a:r>
              <a:rPr lang="tr-TR" dirty="0"/>
              <a:t>? ? ? </a:t>
            </a:r>
          </a:p>
        </p:txBody>
      </p:sp>
      <p:pic>
        <p:nvPicPr>
          <p:cNvPr id="48" name="Resim 47">
            <a:extLst>
              <a:ext uri="{FF2B5EF4-FFF2-40B4-BE49-F238E27FC236}">
                <a16:creationId xmlns:a16="http://schemas.microsoft.com/office/drawing/2014/main" id="{2384FECF-30DF-46AA-9C0D-E172814EE055}"/>
              </a:ext>
            </a:extLst>
          </p:cNvPr>
          <p:cNvPicPr>
            <a:picLocks noChangeAspect="1"/>
          </p:cNvPicPr>
          <p:nvPr/>
        </p:nvPicPr>
        <p:blipFill>
          <a:blip r:embed="rId4"/>
          <a:stretch>
            <a:fillRect/>
          </a:stretch>
        </p:blipFill>
        <p:spPr>
          <a:xfrm>
            <a:off x="364902" y="1783474"/>
            <a:ext cx="2897420" cy="2170047"/>
          </a:xfrm>
          <a:prstGeom prst="rect">
            <a:avLst/>
          </a:prstGeom>
        </p:spPr>
      </p:pic>
      <p:pic>
        <p:nvPicPr>
          <p:cNvPr id="50" name="Resim 49">
            <a:extLst>
              <a:ext uri="{FF2B5EF4-FFF2-40B4-BE49-F238E27FC236}">
                <a16:creationId xmlns:a16="http://schemas.microsoft.com/office/drawing/2014/main" id="{EC9D797E-950E-4DED-9219-232CDEECD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4121" y="1804697"/>
            <a:ext cx="2874135" cy="2149613"/>
          </a:xfrm>
          <a:prstGeom prst="rect">
            <a:avLst/>
          </a:prstGeom>
        </p:spPr>
      </p:pic>
    </p:spTree>
    <p:extLst>
      <p:ext uri="{BB962C8B-B14F-4D97-AF65-F5344CB8AC3E}">
        <p14:creationId xmlns:p14="http://schemas.microsoft.com/office/powerpoint/2010/main" val="386113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left)">
                                      <p:cBhvr>
                                        <p:cTn id="33" dur="30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8"/>
                                        </p:tgtEl>
                                        <p:attrNameLst>
                                          <p:attrName>style.visibility</p:attrName>
                                        </p:attrNameLst>
                                      </p:cBhvr>
                                      <p:to>
                                        <p:strVal val="visible"/>
                                      </p:to>
                                    </p:set>
                                    <p:animEffect transition="in" filter="fade">
                                      <p:cBhvr>
                                        <p:cTn id="38" dur="500"/>
                                        <p:tgtEl>
                                          <p:spTgt spid="4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down)">
                                      <p:cBhvr>
                                        <p:cTn id="48" dur="580">
                                          <p:stCondLst>
                                            <p:cond delay="0"/>
                                          </p:stCondLst>
                                        </p:cTn>
                                        <p:tgtEl>
                                          <p:spTgt spid="26"/>
                                        </p:tgtEl>
                                      </p:cBhvr>
                                    </p:animEffect>
                                    <p:anim calcmode="lin" valueType="num">
                                      <p:cBhvr>
                                        <p:cTn id="49"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54" dur="26">
                                          <p:stCondLst>
                                            <p:cond delay="650"/>
                                          </p:stCondLst>
                                        </p:cTn>
                                        <p:tgtEl>
                                          <p:spTgt spid="26"/>
                                        </p:tgtEl>
                                      </p:cBhvr>
                                      <p:to x="100000" y="60000"/>
                                    </p:animScale>
                                    <p:animScale>
                                      <p:cBhvr>
                                        <p:cTn id="55" dur="166" decel="50000">
                                          <p:stCondLst>
                                            <p:cond delay="676"/>
                                          </p:stCondLst>
                                        </p:cTn>
                                        <p:tgtEl>
                                          <p:spTgt spid="26"/>
                                        </p:tgtEl>
                                      </p:cBhvr>
                                      <p:to x="100000" y="100000"/>
                                    </p:animScale>
                                    <p:animScale>
                                      <p:cBhvr>
                                        <p:cTn id="56" dur="26">
                                          <p:stCondLst>
                                            <p:cond delay="1312"/>
                                          </p:stCondLst>
                                        </p:cTn>
                                        <p:tgtEl>
                                          <p:spTgt spid="26"/>
                                        </p:tgtEl>
                                      </p:cBhvr>
                                      <p:to x="100000" y="80000"/>
                                    </p:animScale>
                                    <p:animScale>
                                      <p:cBhvr>
                                        <p:cTn id="57" dur="166" decel="50000">
                                          <p:stCondLst>
                                            <p:cond delay="1338"/>
                                          </p:stCondLst>
                                        </p:cTn>
                                        <p:tgtEl>
                                          <p:spTgt spid="26"/>
                                        </p:tgtEl>
                                      </p:cBhvr>
                                      <p:to x="100000" y="100000"/>
                                    </p:animScale>
                                    <p:animScale>
                                      <p:cBhvr>
                                        <p:cTn id="58" dur="26">
                                          <p:stCondLst>
                                            <p:cond delay="1642"/>
                                          </p:stCondLst>
                                        </p:cTn>
                                        <p:tgtEl>
                                          <p:spTgt spid="26"/>
                                        </p:tgtEl>
                                      </p:cBhvr>
                                      <p:to x="100000" y="90000"/>
                                    </p:animScale>
                                    <p:animScale>
                                      <p:cBhvr>
                                        <p:cTn id="59" dur="166" decel="50000">
                                          <p:stCondLst>
                                            <p:cond delay="1668"/>
                                          </p:stCondLst>
                                        </p:cTn>
                                        <p:tgtEl>
                                          <p:spTgt spid="26"/>
                                        </p:tgtEl>
                                      </p:cBhvr>
                                      <p:to x="100000" y="100000"/>
                                    </p:animScale>
                                    <p:animScale>
                                      <p:cBhvr>
                                        <p:cTn id="60" dur="26">
                                          <p:stCondLst>
                                            <p:cond delay="1808"/>
                                          </p:stCondLst>
                                        </p:cTn>
                                        <p:tgtEl>
                                          <p:spTgt spid="26"/>
                                        </p:tgtEl>
                                      </p:cBhvr>
                                      <p:to x="100000" y="95000"/>
                                    </p:animScale>
                                    <p:animScale>
                                      <p:cBhvr>
                                        <p:cTn id="61" dur="166" decel="50000">
                                          <p:stCondLst>
                                            <p:cond delay="1834"/>
                                          </p:stCondLst>
                                        </p:cTn>
                                        <p:tgtEl>
                                          <p:spTgt spid="26"/>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000"/>
                                        <p:tgtEl>
                                          <p:spTgt spid="28"/>
                                        </p:tgtEl>
                                      </p:cBhvr>
                                    </p:animEffect>
                                    <p:anim calcmode="lin" valueType="num">
                                      <p:cBhvr>
                                        <p:cTn id="67" dur="1000" fill="hold"/>
                                        <p:tgtEl>
                                          <p:spTgt spid="28"/>
                                        </p:tgtEl>
                                        <p:attrNameLst>
                                          <p:attrName>ppt_x</p:attrName>
                                        </p:attrNameLst>
                                      </p:cBhvr>
                                      <p:tavLst>
                                        <p:tav tm="0">
                                          <p:val>
                                            <p:strVal val="#ppt_x"/>
                                          </p:val>
                                        </p:tav>
                                        <p:tav tm="100000">
                                          <p:val>
                                            <p:strVal val="#ppt_x"/>
                                          </p:val>
                                        </p:tav>
                                      </p:tavLst>
                                    </p:anim>
                                    <p:anim calcmode="lin" valueType="num">
                                      <p:cBhvr>
                                        <p:cTn id="6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fade">
                                      <p:cBhvr>
                                        <p:cTn id="73" dur="500"/>
                                        <p:tgtEl>
                                          <p:spTgt spid="50"/>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ipe(left)">
                                      <p:cBhvr>
                                        <p:cTn id="78" dur="15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fade">
                                      <p:cBhvr>
                                        <p:cTn id="90" dur="500"/>
                                        <p:tgtEl>
                                          <p:spTgt spid="3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2" fill="hold"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right)">
                                      <p:cBhvr>
                                        <p:cTn id="95" dur="4000"/>
                                        <p:tgtEl>
                                          <p:spTgt spid="35"/>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wipe(right)">
                                      <p:cBhvr>
                                        <p:cTn id="98" dur="40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fade">
                                      <p:cBhvr>
                                        <p:cTn id="103" dur="500"/>
                                        <p:tgtEl>
                                          <p:spTgt spid="34"/>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nodeType="click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wipe(left)">
                                      <p:cBhvr>
                                        <p:cTn id="108" dur="4000"/>
                                        <p:tgtEl>
                                          <p:spTgt spid="39"/>
                                        </p:tgtEl>
                                      </p:cBhvr>
                                    </p:animEffect>
                                  </p:childTnLst>
                                </p:cTn>
                              </p:par>
                              <p:par>
                                <p:cTn id="109" presetID="22" presetClass="entr" presetSubtype="8"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Effect transition="in" filter="wipe(left)">
                                      <p:cBhvr>
                                        <p:cTn id="111" dur="4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9" grpId="0"/>
      <p:bldP spid="26" grpId="0"/>
      <p:bldP spid="28" grpId="0"/>
      <p:bldP spid="32" grpId="0"/>
      <p:bldP spid="33" grpId="0"/>
      <p:bldP spid="34" grpId="0"/>
      <p:bldP spid="38"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4" name="Resim 3">
            <a:extLst>
              <a:ext uri="{FF2B5EF4-FFF2-40B4-BE49-F238E27FC236}">
                <a16:creationId xmlns:a16="http://schemas.microsoft.com/office/drawing/2014/main" id="{D765D257-ADAF-4E4B-B8AB-1F1B45F9C4BB}"/>
              </a:ext>
            </a:extLst>
          </p:cNvPr>
          <p:cNvPicPr>
            <a:picLocks noChangeAspect="1"/>
          </p:cNvPicPr>
          <p:nvPr/>
        </p:nvPicPr>
        <p:blipFill>
          <a:blip r:embed="rId2"/>
          <a:stretch>
            <a:fillRect/>
          </a:stretch>
        </p:blipFill>
        <p:spPr>
          <a:xfrm>
            <a:off x="7069957" y="1050663"/>
            <a:ext cx="4877648" cy="3463382"/>
          </a:xfrm>
          <a:prstGeom prst="rect">
            <a:avLst/>
          </a:prstGeom>
        </p:spPr>
      </p:pic>
      <p:sp>
        <p:nvSpPr>
          <p:cNvPr id="7" name="Metin kutusu 6">
            <a:extLst>
              <a:ext uri="{FF2B5EF4-FFF2-40B4-BE49-F238E27FC236}">
                <a16:creationId xmlns:a16="http://schemas.microsoft.com/office/drawing/2014/main" id="{458B649E-0701-4A48-AA22-2B02590FCF75}"/>
              </a:ext>
            </a:extLst>
          </p:cNvPr>
          <p:cNvSpPr txBox="1"/>
          <p:nvPr/>
        </p:nvSpPr>
        <p:spPr>
          <a:xfrm>
            <a:off x="244395" y="1050663"/>
            <a:ext cx="4559425" cy="461665"/>
          </a:xfrm>
          <a:prstGeom prst="rect">
            <a:avLst/>
          </a:prstGeom>
          <a:noFill/>
        </p:spPr>
        <p:txBody>
          <a:bodyPr wrap="square">
            <a:spAutoFit/>
          </a:bodyPr>
          <a:lstStyle/>
          <a:p>
            <a:r>
              <a:rPr lang="tr-TR" sz="2400" b="1" i="0" u="none" strike="noStrike" baseline="0" dirty="0">
                <a:solidFill>
                  <a:srgbClr val="FF0000"/>
                </a:solidFill>
              </a:rPr>
              <a:t>Çiftçi Robotlar</a:t>
            </a:r>
            <a:endParaRPr lang="tr-TR" sz="2400" dirty="0">
              <a:solidFill>
                <a:srgbClr val="FF0000"/>
              </a:solidFill>
            </a:endParaRPr>
          </a:p>
        </p:txBody>
      </p:sp>
      <p:sp>
        <p:nvSpPr>
          <p:cNvPr id="9" name="Metin kutusu 8">
            <a:extLst>
              <a:ext uri="{FF2B5EF4-FFF2-40B4-BE49-F238E27FC236}">
                <a16:creationId xmlns:a16="http://schemas.microsoft.com/office/drawing/2014/main" id="{461B00D5-FF84-4E3C-9AFD-AF8C75C5495A}"/>
              </a:ext>
            </a:extLst>
          </p:cNvPr>
          <p:cNvSpPr txBox="1"/>
          <p:nvPr/>
        </p:nvSpPr>
        <p:spPr>
          <a:xfrm>
            <a:off x="196403" y="1559545"/>
            <a:ext cx="6764628" cy="4154984"/>
          </a:xfrm>
          <a:prstGeom prst="rect">
            <a:avLst/>
          </a:prstGeom>
          <a:noFill/>
        </p:spPr>
        <p:txBody>
          <a:bodyPr wrap="square">
            <a:spAutoFit/>
          </a:bodyPr>
          <a:lstStyle/>
          <a:p>
            <a:pPr algn="l"/>
            <a:r>
              <a:rPr lang="tr-TR" sz="2400" b="0" i="0" u="none" strike="noStrike" baseline="0" dirty="0"/>
              <a:t>Amerikalı David </a:t>
            </a:r>
            <a:r>
              <a:rPr lang="tr-TR" sz="2400" b="0" i="0" u="none" strike="noStrike" baseline="0" dirty="0" err="1"/>
              <a:t>Dorhout</a:t>
            </a:r>
            <a:r>
              <a:rPr lang="tr-TR" sz="2400" b="0" i="0" u="none" strike="noStrike" baseline="0" dirty="0"/>
              <a:t> (</a:t>
            </a:r>
            <a:r>
              <a:rPr lang="tr-TR" sz="2400" b="0" i="0" u="none" strike="noStrike" baseline="0" dirty="0" err="1"/>
              <a:t>Deyvit</a:t>
            </a:r>
            <a:r>
              <a:rPr lang="tr-TR" sz="2400" b="0" i="0" u="none" strike="noStrike" baseline="0" dirty="0"/>
              <a:t> </a:t>
            </a:r>
            <a:r>
              <a:rPr lang="tr-TR" sz="2400" b="0" i="0" u="none" strike="noStrike" baseline="0" dirty="0" err="1"/>
              <a:t>Darhut</a:t>
            </a:r>
            <a:r>
              <a:rPr lang="tr-TR" sz="2400" b="0" i="0" u="none" strike="noStrike" baseline="0" dirty="0"/>
              <a:t>), tohum</a:t>
            </a:r>
          </a:p>
          <a:p>
            <a:pPr algn="l"/>
            <a:r>
              <a:rPr lang="tr-TR" sz="2400" b="0" i="0" u="none" strike="noStrike" baseline="0" dirty="0"/>
              <a:t>eken robot yapmayı başardı. Bu robotlar güçlü</a:t>
            </a:r>
          </a:p>
          <a:p>
            <a:pPr algn="l"/>
            <a:r>
              <a:rPr lang="tr-TR" sz="2400" b="0" i="0" u="none" strike="noStrike" baseline="0" dirty="0"/>
              <a:t>algılayıcılar sayesinde daha önce tohum ekilen yerleri tespit edebiliyor. David </a:t>
            </a:r>
            <a:r>
              <a:rPr lang="tr-TR" sz="2400" b="0" i="0" u="none" strike="noStrike" baseline="0" dirty="0" err="1"/>
              <a:t>Dorhout</a:t>
            </a:r>
            <a:r>
              <a:rPr lang="tr-TR" sz="2400" b="0" i="0" u="none" strike="noStrike" baseline="0" dirty="0"/>
              <a:t>, çiftçi robot yapmaya nasıl ve neden karar verdiğini şöyle açıkladı: “2007 sonbaharından beridir bu proje üzerinde çalışıyorum. Amerika’nın en büyük tarım arazilerinin olduğu bölgede yaşıyorum. Aslında tarım düşündüğümüzün </a:t>
            </a:r>
            <a:r>
              <a:rPr lang="nb-NO" sz="2400" b="0" i="0" u="none" strike="noStrike" baseline="0" dirty="0"/>
              <a:t>aksine teknolojiye en erken uyum sağlayan</a:t>
            </a:r>
            <a:r>
              <a:rPr lang="tr-TR" sz="2400" b="0" i="0" u="none" strike="noStrike" baseline="0" dirty="0"/>
              <a:t> alanlardan biri. Çırçır, dizel motorlar, </a:t>
            </a:r>
            <a:r>
              <a:rPr lang="tr-TR" sz="2400" b="0" i="0" u="none" strike="noStrike" baseline="0" dirty="0" err="1"/>
              <a:t>hibrit</a:t>
            </a:r>
            <a:r>
              <a:rPr lang="tr-TR" sz="2400" b="0" i="0" u="none" strike="noStrike" baseline="0" dirty="0"/>
              <a:t> tohum gibi birçok örnek var. </a:t>
            </a:r>
            <a:endParaRPr lang="tr-TR" sz="2400" dirty="0"/>
          </a:p>
        </p:txBody>
      </p:sp>
    </p:spTree>
    <p:extLst>
      <p:ext uri="{BB962C8B-B14F-4D97-AF65-F5344CB8AC3E}">
        <p14:creationId xmlns:p14="http://schemas.microsoft.com/office/powerpoint/2010/main" val="363981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4" name="Resim 3">
            <a:extLst>
              <a:ext uri="{FF2B5EF4-FFF2-40B4-BE49-F238E27FC236}">
                <a16:creationId xmlns:a16="http://schemas.microsoft.com/office/drawing/2014/main" id="{D765D257-ADAF-4E4B-B8AB-1F1B45F9C4BB}"/>
              </a:ext>
            </a:extLst>
          </p:cNvPr>
          <p:cNvPicPr>
            <a:picLocks noChangeAspect="1"/>
          </p:cNvPicPr>
          <p:nvPr/>
        </p:nvPicPr>
        <p:blipFill>
          <a:blip r:embed="rId2"/>
          <a:stretch>
            <a:fillRect/>
          </a:stretch>
        </p:blipFill>
        <p:spPr>
          <a:xfrm>
            <a:off x="7069957" y="1050663"/>
            <a:ext cx="4877648" cy="3463382"/>
          </a:xfrm>
          <a:prstGeom prst="rect">
            <a:avLst/>
          </a:prstGeom>
        </p:spPr>
      </p:pic>
      <p:sp>
        <p:nvSpPr>
          <p:cNvPr id="7" name="Metin kutusu 6">
            <a:extLst>
              <a:ext uri="{FF2B5EF4-FFF2-40B4-BE49-F238E27FC236}">
                <a16:creationId xmlns:a16="http://schemas.microsoft.com/office/drawing/2014/main" id="{458B649E-0701-4A48-AA22-2B02590FCF75}"/>
              </a:ext>
            </a:extLst>
          </p:cNvPr>
          <p:cNvSpPr txBox="1"/>
          <p:nvPr/>
        </p:nvSpPr>
        <p:spPr>
          <a:xfrm>
            <a:off x="244395" y="1050663"/>
            <a:ext cx="4559425" cy="461665"/>
          </a:xfrm>
          <a:prstGeom prst="rect">
            <a:avLst/>
          </a:prstGeom>
          <a:noFill/>
        </p:spPr>
        <p:txBody>
          <a:bodyPr wrap="square">
            <a:spAutoFit/>
          </a:bodyPr>
          <a:lstStyle/>
          <a:p>
            <a:r>
              <a:rPr lang="tr-TR" sz="2400" b="1" i="0" u="none" strike="noStrike" baseline="0" dirty="0">
                <a:solidFill>
                  <a:srgbClr val="FF0000"/>
                </a:solidFill>
              </a:rPr>
              <a:t>Çiftçi Robotlar</a:t>
            </a:r>
            <a:endParaRPr lang="tr-TR" sz="2400" dirty="0">
              <a:solidFill>
                <a:srgbClr val="FF0000"/>
              </a:solidFill>
            </a:endParaRPr>
          </a:p>
        </p:txBody>
      </p:sp>
      <p:sp>
        <p:nvSpPr>
          <p:cNvPr id="9" name="Metin kutusu 8">
            <a:extLst>
              <a:ext uri="{FF2B5EF4-FFF2-40B4-BE49-F238E27FC236}">
                <a16:creationId xmlns:a16="http://schemas.microsoft.com/office/drawing/2014/main" id="{461B00D5-FF84-4E3C-9AFD-AF8C75C5495A}"/>
              </a:ext>
            </a:extLst>
          </p:cNvPr>
          <p:cNvSpPr txBox="1"/>
          <p:nvPr/>
        </p:nvSpPr>
        <p:spPr>
          <a:xfrm>
            <a:off x="196403" y="1559545"/>
            <a:ext cx="6764628" cy="3046988"/>
          </a:xfrm>
          <a:prstGeom prst="rect">
            <a:avLst/>
          </a:prstGeom>
          <a:noFill/>
        </p:spPr>
        <p:txBody>
          <a:bodyPr wrap="square">
            <a:spAutoFit/>
          </a:bodyPr>
          <a:lstStyle/>
          <a:p>
            <a:pPr algn="l"/>
            <a:r>
              <a:rPr lang="tr-TR" sz="2400" b="0" i="0" u="none" strike="noStrike" baseline="0" dirty="0"/>
              <a:t>Kısa bir süre önce de tarım araçları sektöründe mevcut aletlere küresel konumlandırma sistemli (GPS) tabanlı hassas sistemler ve otomasyon eklemeleri yapılmaya başlandı. Ancak tarım araçlarını hâlâ bir insanın kullanması gerekiyor. Bu robotlar her bir karış yeri ayrı ayrı analiz edip en uygun yere tohum ekebiliyor. Böylece daha az insan emeği harcanmış oluyor.</a:t>
            </a:r>
            <a:endParaRPr lang="tr-TR" sz="2400" dirty="0"/>
          </a:p>
        </p:txBody>
      </p:sp>
    </p:spTree>
    <p:extLst>
      <p:ext uri="{BB962C8B-B14F-4D97-AF65-F5344CB8AC3E}">
        <p14:creationId xmlns:p14="http://schemas.microsoft.com/office/powerpoint/2010/main" val="3448232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4" name="Resim 3">
            <a:extLst>
              <a:ext uri="{FF2B5EF4-FFF2-40B4-BE49-F238E27FC236}">
                <a16:creationId xmlns:a16="http://schemas.microsoft.com/office/drawing/2014/main" id="{D765D257-ADAF-4E4B-B8AB-1F1B45F9C4BB}"/>
              </a:ext>
            </a:extLst>
          </p:cNvPr>
          <p:cNvPicPr>
            <a:picLocks noChangeAspect="1"/>
          </p:cNvPicPr>
          <p:nvPr/>
        </p:nvPicPr>
        <p:blipFill>
          <a:blip r:embed="rId2"/>
          <a:stretch>
            <a:fillRect/>
          </a:stretch>
        </p:blipFill>
        <p:spPr>
          <a:xfrm>
            <a:off x="7069957" y="1050663"/>
            <a:ext cx="4877648" cy="3463382"/>
          </a:xfrm>
          <a:prstGeom prst="rect">
            <a:avLst/>
          </a:prstGeom>
        </p:spPr>
      </p:pic>
      <p:sp>
        <p:nvSpPr>
          <p:cNvPr id="8" name="Metin kutusu 7">
            <a:extLst>
              <a:ext uri="{FF2B5EF4-FFF2-40B4-BE49-F238E27FC236}">
                <a16:creationId xmlns:a16="http://schemas.microsoft.com/office/drawing/2014/main" id="{406C4FCB-F502-4688-A820-A63C586614AD}"/>
              </a:ext>
            </a:extLst>
          </p:cNvPr>
          <p:cNvSpPr txBox="1"/>
          <p:nvPr/>
        </p:nvSpPr>
        <p:spPr>
          <a:xfrm>
            <a:off x="244395" y="1050663"/>
            <a:ext cx="6098146" cy="830997"/>
          </a:xfrm>
          <a:prstGeom prst="rect">
            <a:avLst/>
          </a:prstGeom>
          <a:noFill/>
        </p:spPr>
        <p:txBody>
          <a:bodyPr wrap="square">
            <a:spAutoFit/>
          </a:bodyPr>
          <a:lstStyle/>
          <a:p>
            <a:r>
              <a:rPr lang="tr-TR" sz="2400" b="1" i="0" u="none" strike="noStrike" baseline="0" dirty="0">
                <a:solidFill>
                  <a:srgbClr val="FF0000"/>
                </a:solidFill>
              </a:rPr>
              <a:t>1. </a:t>
            </a:r>
            <a:r>
              <a:rPr lang="tr-TR" sz="2400" b="0" i="0" u="none" strike="noStrike" baseline="0" dirty="0"/>
              <a:t>Tarımsal üretimin geleceği hakkında neler söylenebilir?</a:t>
            </a:r>
            <a:endParaRPr lang="tr-TR" sz="2400" dirty="0"/>
          </a:p>
        </p:txBody>
      </p:sp>
      <p:sp>
        <p:nvSpPr>
          <p:cNvPr id="10" name="Metin kutusu 9">
            <a:extLst>
              <a:ext uri="{FF2B5EF4-FFF2-40B4-BE49-F238E27FC236}">
                <a16:creationId xmlns:a16="http://schemas.microsoft.com/office/drawing/2014/main" id="{27E3A584-F1B7-4154-AD7F-BD95095C6C65}"/>
              </a:ext>
            </a:extLst>
          </p:cNvPr>
          <p:cNvSpPr txBox="1"/>
          <p:nvPr/>
        </p:nvSpPr>
        <p:spPr>
          <a:xfrm>
            <a:off x="244394" y="2136023"/>
            <a:ext cx="6587847" cy="1200329"/>
          </a:xfrm>
          <a:prstGeom prst="rect">
            <a:avLst/>
          </a:prstGeom>
          <a:noFill/>
        </p:spPr>
        <p:txBody>
          <a:bodyPr wrap="square">
            <a:spAutoFit/>
          </a:bodyPr>
          <a:lstStyle/>
          <a:p>
            <a:r>
              <a:rPr lang="tr-TR" sz="2400" b="1" i="0" u="none" strike="noStrike" baseline="0" dirty="0">
                <a:solidFill>
                  <a:srgbClr val="FF0000"/>
                </a:solidFill>
              </a:rPr>
              <a:t>2. </a:t>
            </a:r>
            <a:r>
              <a:rPr lang="tr-TR" sz="2400" b="0" i="0" u="none" strike="noStrike" baseline="0" dirty="0"/>
              <a:t>Tarımda robotların kullanılıyor olmasının ekonomik ve sosyal hayata olumlu ve olumsuz etkisi nedir?</a:t>
            </a:r>
            <a:endParaRPr lang="tr-TR" sz="2400" dirty="0"/>
          </a:p>
        </p:txBody>
      </p:sp>
      <p:sp>
        <p:nvSpPr>
          <p:cNvPr id="11" name="Metin kutusu 10">
            <a:extLst>
              <a:ext uri="{FF2B5EF4-FFF2-40B4-BE49-F238E27FC236}">
                <a16:creationId xmlns:a16="http://schemas.microsoft.com/office/drawing/2014/main" id="{7A94B256-C897-419E-AD00-1465AA6DFDB7}"/>
              </a:ext>
            </a:extLst>
          </p:cNvPr>
          <p:cNvSpPr txBox="1"/>
          <p:nvPr/>
        </p:nvSpPr>
        <p:spPr>
          <a:xfrm>
            <a:off x="244395" y="3590715"/>
            <a:ext cx="6587846" cy="830997"/>
          </a:xfrm>
          <a:prstGeom prst="rect">
            <a:avLst/>
          </a:prstGeom>
          <a:noFill/>
        </p:spPr>
        <p:txBody>
          <a:bodyPr wrap="square">
            <a:spAutoFit/>
          </a:bodyPr>
          <a:lstStyle/>
          <a:p>
            <a:r>
              <a:rPr lang="tr-TR" sz="2400" b="1" i="0" u="none" strike="noStrike" baseline="0" dirty="0">
                <a:solidFill>
                  <a:srgbClr val="FF0000"/>
                </a:solidFill>
              </a:rPr>
              <a:t>3. </a:t>
            </a:r>
            <a:r>
              <a:rPr lang="tr-TR" sz="2400" b="0" i="0" u="none" strike="noStrike" baseline="0" dirty="0"/>
              <a:t>Robotların insanları işsiz bırakacağını düşünüyor musunuz? Bir örnek üzerinden nedenini açıklayınız.</a:t>
            </a:r>
            <a:endParaRPr lang="tr-TR" sz="2400" dirty="0"/>
          </a:p>
        </p:txBody>
      </p:sp>
      <p:sp>
        <p:nvSpPr>
          <p:cNvPr id="13" name="Metin kutusu 12">
            <a:extLst>
              <a:ext uri="{FF2B5EF4-FFF2-40B4-BE49-F238E27FC236}">
                <a16:creationId xmlns:a16="http://schemas.microsoft.com/office/drawing/2014/main" id="{AC6D2AAE-0275-4F80-905F-A0534A9B2F7A}"/>
              </a:ext>
            </a:extLst>
          </p:cNvPr>
          <p:cNvSpPr txBox="1"/>
          <p:nvPr/>
        </p:nvSpPr>
        <p:spPr>
          <a:xfrm>
            <a:off x="244394" y="4676075"/>
            <a:ext cx="6523453" cy="1200329"/>
          </a:xfrm>
          <a:prstGeom prst="rect">
            <a:avLst/>
          </a:prstGeom>
          <a:noFill/>
        </p:spPr>
        <p:txBody>
          <a:bodyPr wrap="square">
            <a:spAutoFit/>
          </a:bodyPr>
          <a:lstStyle/>
          <a:p>
            <a:pPr algn="l"/>
            <a:r>
              <a:rPr lang="tr-TR" sz="2400" b="1" i="0" u="none" strike="noStrike" baseline="0" dirty="0">
                <a:solidFill>
                  <a:srgbClr val="FF0000"/>
                </a:solidFill>
              </a:rPr>
              <a:t>4. </a:t>
            </a:r>
            <a:r>
              <a:rPr lang="tr-TR" sz="2400" b="0" i="0" u="none" strike="noStrike" baseline="0" dirty="0"/>
              <a:t>Çevrenizde üretimde kullanılan teknolojik ürünler nelerdir? Bu ürünlerin ekonomik ve sosyal hayata etkileri nedir?</a:t>
            </a:r>
            <a:endParaRPr lang="tr-TR" sz="2400" dirty="0"/>
          </a:p>
        </p:txBody>
      </p:sp>
    </p:spTree>
    <p:extLst>
      <p:ext uri="{BB962C8B-B14F-4D97-AF65-F5344CB8AC3E}">
        <p14:creationId xmlns:p14="http://schemas.microsoft.com/office/powerpoint/2010/main" val="420216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a:extLst>
              <a:ext uri="{FF2B5EF4-FFF2-40B4-BE49-F238E27FC236}">
                <a16:creationId xmlns:a16="http://schemas.microsoft.com/office/drawing/2014/main" id="{01491CF7-8B2D-4550-9918-2F91BCC68B7F}"/>
              </a:ext>
            </a:extLst>
          </p:cNvPr>
          <p:cNvSpPr txBox="1"/>
          <p:nvPr/>
        </p:nvSpPr>
        <p:spPr>
          <a:xfrm>
            <a:off x="230778" y="803578"/>
            <a:ext cx="10172913" cy="584775"/>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Geçmişten Günümüze Üretim Araçları </a:t>
            </a:r>
            <a:r>
              <a:rPr lang="tr-TR" sz="3200" b="1" dirty="0">
                <a:solidFill>
                  <a:srgbClr val="FF0000"/>
                </a:solidFill>
                <a:latin typeface="Arial Black" panose="020B0A04020102020204" pitchFamily="34" charset="0"/>
              </a:rPr>
              <a:t>Konu Özeti</a:t>
            </a:r>
            <a:endParaRPr lang="tr-TR" sz="2800" b="1" dirty="0">
              <a:solidFill>
                <a:srgbClr val="FF0000"/>
              </a:solidFill>
              <a:latin typeface="Arial Black" panose="020B0A04020102020204" pitchFamily="34" charset="0"/>
            </a:endParaRPr>
          </a:p>
        </p:txBody>
      </p:sp>
      <p:sp>
        <p:nvSpPr>
          <p:cNvPr id="2" name="Metin kutusu 1">
            <a:extLst>
              <a:ext uri="{FF2B5EF4-FFF2-40B4-BE49-F238E27FC236}">
                <a16:creationId xmlns:a16="http://schemas.microsoft.com/office/drawing/2014/main" id="{795575BC-81B3-4A2D-B1D2-326C3747B40F}"/>
              </a:ext>
            </a:extLst>
          </p:cNvPr>
          <p:cNvSpPr txBox="1"/>
          <p:nvPr/>
        </p:nvSpPr>
        <p:spPr>
          <a:xfrm>
            <a:off x="269939" y="1567306"/>
            <a:ext cx="11181459"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Çok eski zamanlarda insanlar tarımı bilmedikleri için avcılık ve toplayıcılık yapıyorlardı.</a:t>
            </a:r>
          </a:p>
        </p:txBody>
      </p:sp>
      <p:sp>
        <p:nvSpPr>
          <p:cNvPr id="10" name="Dikdörtgen 9">
            <a:extLst>
              <a:ext uri="{FF2B5EF4-FFF2-40B4-BE49-F238E27FC236}">
                <a16:creationId xmlns:a16="http://schemas.microsoft.com/office/drawing/2014/main" id="{032D29F9-1C4E-4D02-A538-EA28B9C98246}"/>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sp>
        <p:nvSpPr>
          <p:cNvPr id="5" name="Metin kutusu 4">
            <a:extLst>
              <a:ext uri="{FF2B5EF4-FFF2-40B4-BE49-F238E27FC236}">
                <a16:creationId xmlns:a16="http://schemas.microsoft.com/office/drawing/2014/main" id="{539C4FFF-86FC-4CDA-B5DE-DF0DCB2C345A}"/>
              </a:ext>
            </a:extLst>
          </p:cNvPr>
          <p:cNvSpPr txBox="1"/>
          <p:nvPr/>
        </p:nvSpPr>
        <p:spPr>
          <a:xfrm>
            <a:off x="269939" y="2209103"/>
            <a:ext cx="10672345" cy="461665"/>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Tarım faaliyetlerine başlayınca tarım için üretim araçları geliştirmeye de başladılar.</a:t>
            </a:r>
          </a:p>
        </p:txBody>
      </p:sp>
      <p:sp>
        <p:nvSpPr>
          <p:cNvPr id="6" name="Metin kutusu 5">
            <a:extLst>
              <a:ext uri="{FF2B5EF4-FFF2-40B4-BE49-F238E27FC236}">
                <a16:creationId xmlns:a16="http://schemas.microsoft.com/office/drawing/2014/main" id="{C517C47C-FF0C-48EA-9C41-3CCF0765C21F}"/>
              </a:ext>
            </a:extLst>
          </p:cNvPr>
          <p:cNvSpPr txBox="1"/>
          <p:nvPr/>
        </p:nvSpPr>
        <p:spPr>
          <a:xfrm>
            <a:off x="269939" y="2850900"/>
            <a:ext cx="10598479"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Tarım için geliştirilen ilk üretim araçlarından biri sabandır. Bunlar dışında da işleri </a:t>
            </a:r>
            <a:br>
              <a:rPr lang="tr-TR" sz="2400" dirty="0"/>
            </a:br>
            <a:r>
              <a:rPr lang="tr-TR" sz="2400" dirty="0"/>
              <a:t>kolaylaştıran birçok alet geliştirdiler.</a:t>
            </a:r>
          </a:p>
        </p:txBody>
      </p:sp>
      <p:sp>
        <p:nvSpPr>
          <p:cNvPr id="7" name="Metin kutusu 6">
            <a:extLst>
              <a:ext uri="{FF2B5EF4-FFF2-40B4-BE49-F238E27FC236}">
                <a16:creationId xmlns:a16="http://schemas.microsoft.com/office/drawing/2014/main" id="{37088814-F4C3-4B0C-92F5-DF28F4699E1D}"/>
              </a:ext>
            </a:extLst>
          </p:cNvPr>
          <p:cNvSpPr txBox="1"/>
          <p:nvPr/>
        </p:nvSpPr>
        <p:spPr>
          <a:xfrm>
            <a:off x="269939" y="3857873"/>
            <a:ext cx="11930767"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Tarih boyunca insanlar yaptıkları işleri kolaylaştıran çok çeşitli aletler geliştirdiler. Bu aletlere</a:t>
            </a:r>
            <a:br>
              <a:rPr lang="tr-TR" sz="2400" dirty="0"/>
            </a:br>
            <a:r>
              <a:rPr lang="tr-TR" sz="2400" dirty="0"/>
              <a:t>de biz üretim araçları diyoruz.</a:t>
            </a:r>
          </a:p>
        </p:txBody>
      </p:sp>
      <p:sp>
        <p:nvSpPr>
          <p:cNvPr id="8" name="Metin kutusu 7">
            <a:extLst>
              <a:ext uri="{FF2B5EF4-FFF2-40B4-BE49-F238E27FC236}">
                <a16:creationId xmlns:a16="http://schemas.microsoft.com/office/drawing/2014/main" id="{E226740E-BD8A-47BB-9AE1-3A183F53FEC7}"/>
              </a:ext>
            </a:extLst>
          </p:cNvPr>
          <p:cNvSpPr txBox="1"/>
          <p:nvPr/>
        </p:nvSpPr>
        <p:spPr>
          <a:xfrm>
            <a:off x="245803" y="4871834"/>
            <a:ext cx="11568936"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18. yüzyılda başlayan sanayi inkılabı ile hem üretim hem de üretim araçları yeni bir boyut</a:t>
            </a:r>
            <a:br>
              <a:rPr lang="tr-TR" sz="2400" dirty="0"/>
            </a:br>
            <a:r>
              <a:rPr lang="tr-TR" sz="2400" dirty="0"/>
              <a:t>kazandı.</a:t>
            </a:r>
          </a:p>
        </p:txBody>
      </p:sp>
      <p:sp>
        <p:nvSpPr>
          <p:cNvPr id="9" name="Metin kutusu 8">
            <a:extLst>
              <a:ext uri="{FF2B5EF4-FFF2-40B4-BE49-F238E27FC236}">
                <a16:creationId xmlns:a16="http://schemas.microsoft.com/office/drawing/2014/main" id="{D354962C-B9C0-4C26-A7EF-76D05EF015AB}"/>
              </a:ext>
            </a:extLst>
          </p:cNvPr>
          <p:cNvSpPr txBox="1"/>
          <p:nvPr/>
        </p:nvSpPr>
        <p:spPr>
          <a:xfrm>
            <a:off x="230778" y="5875975"/>
            <a:ext cx="11029814" cy="830997"/>
          </a:xfrm>
          <a:prstGeom prst="rect">
            <a:avLst/>
          </a:prstGeom>
          <a:noFill/>
        </p:spPr>
        <p:txBody>
          <a:bodyPr wrap="none" rtlCol="0">
            <a:spAutoFit/>
          </a:bodyPr>
          <a:lstStyle/>
          <a:p>
            <a:pPr marL="342900" indent="-342900">
              <a:buClr>
                <a:srgbClr val="FF0000"/>
              </a:buClr>
              <a:buFont typeface="Wingdings" panose="05000000000000000000" pitchFamily="2" charset="2"/>
              <a:buChar char="Ø"/>
            </a:pPr>
            <a:r>
              <a:rPr lang="tr-TR" sz="2400" dirty="0"/>
              <a:t>Bugün üretilenlerin tamamına yakınını makinalar aracılığıyla üretiyoruz. Hatta öyle ki</a:t>
            </a:r>
            <a:br>
              <a:rPr lang="tr-TR" sz="2400" dirty="0"/>
            </a:br>
            <a:r>
              <a:rPr lang="tr-TR" sz="2400" dirty="0"/>
              <a:t>bugün kullandığımız makinaları da başka makinalar üretiyor.</a:t>
            </a:r>
          </a:p>
        </p:txBody>
      </p:sp>
    </p:spTree>
    <p:extLst>
      <p:ext uri="{BB962C8B-B14F-4D97-AF65-F5344CB8AC3E}">
        <p14:creationId xmlns:p14="http://schemas.microsoft.com/office/powerpoint/2010/main" val="2702763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6" grpId="0"/>
      <p:bldP spid="7" grpId="0"/>
      <p:bldP spid="8" grpId="0"/>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Dikdörtgen 17">
            <a:extLst>
              <a:ext uri="{FF2B5EF4-FFF2-40B4-BE49-F238E27FC236}">
                <a16:creationId xmlns:a16="http://schemas.microsoft.com/office/drawing/2014/main" id="{D7AF6599-E056-4650-9E20-1A92D8AB54C4}"/>
              </a:ext>
            </a:extLst>
          </p:cNvPr>
          <p:cNvSpPr/>
          <p:nvPr/>
        </p:nvSpPr>
        <p:spPr>
          <a:xfrm>
            <a:off x="1694474" y="2505670"/>
            <a:ext cx="8803051" cy="923330"/>
          </a:xfrm>
          <a:prstGeom prst="rect">
            <a:avLst/>
          </a:prstGeom>
          <a:noFill/>
          <a:effectLst>
            <a:outerShdw blurRad="152400" dist="317500" dir="5400000" sx="90000" sy="-19000" rotWithShape="0">
              <a:prstClr val="black">
                <a:alpha val="15000"/>
              </a:prstClr>
            </a:outerShdw>
          </a:effectLst>
          <a:scene3d>
            <a:camera prst="orthographicFront"/>
            <a:lightRig rig="threePt" dir="t"/>
          </a:scene3d>
          <a:sp3d>
            <a:bevelT w="139700" prst="cross"/>
          </a:sp3d>
        </p:spPr>
        <p:txBody>
          <a:bodyPr wrap="none" lIns="91440" tIns="45720" rIns="91440" bIns="45720">
            <a:spAutoFit/>
          </a:bodyPr>
          <a:lstStyle/>
          <a:p>
            <a:r>
              <a:rPr lang="tr-TR" sz="5400" b="1" dirty="0">
                <a:latin typeface="Cambria" panose="02040503050406030204" pitchFamily="18" charset="0"/>
                <a:ea typeface="Cambria" panose="02040503050406030204" pitchFamily="18" charset="0"/>
              </a:rPr>
              <a:t>Konumuz tamamlanmıştır. </a:t>
            </a:r>
          </a:p>
        </p:txBody>
      </p:sp>
    </p:spTree>
    <p:extLst>
      <p:ext uri="{BB962C8B-B14F-4D97-AF65-F5344CB8AC3E}">
        <p14:creationId xmlns:p14="http://schemas.microsoft.com/office/powerpoint/2010/main" val="266183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8" name="Dikdörtgen 7">
            <a:extLst>
              <a:ext uri="{FF2B5EF4-FFF2-40B4-BE49-F238E27FC236}">
                <a16:creationId xmlns:a16="http://schemas.microsoft.com/office/drawing/2014/main" id="{9AA6CEE7-9065-4DB8-B81C-6038E03694DF}"/>
              </a:ext>
            </a:extLst>
          </p:cNvPr>
          <p:cNvSpPr/>
          <p:nvPr/>
        </p:nvSpPr>
        <p:spPr>
          <a:xfrm>
            <a:off x="777025" y="2803980"/>
            <a:ext cx="2331076" cy="5232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YEL DEĞİRMENİ</a:t>
            </a:r>
          </a:p>
        </p:txBody>
      </p:sp>
      <p:sp>
        <p:nvSpPr>
          <p:cNvPr id="9" name="Dikdörtgen 8">
            <a:extLst>
              <a:ext uri="{FF2B5EF4-FFF2-40B4-BE49-F238E27FC236}">
                <a16:creationId xmlns:a16="http://schemas.microsoft.com/office/drawing/2014/main" id="{17E8CB73-6FA7-41CA-8FAB-62D7D778E53D}"/>
              </a:ext>
            </a:extLst>
          </p:cNvPr>
          <p:cNvSpPr/>
          <p:nvPr/>
        </p:nvSpPr>
        <p:spPr>
          <a:xfrm>
            <a:off x="3584619" y="2803980"/>
            <a:ext cx="2331076" cy="5232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SABAN</a:t>
            </a:r>
          </a:p>
        </p:txBody>
      </p:sp>
      <p:sp>
        <p:nvSpPr>
          <p:cNvPr id="28" name="Dikdörtgen 27">
            <a:extLst>
              <a:ext uri="{FF2B5EF4-FFF2-40B4-BE49-F238E27FC236}">
                <a16:creationId xmlns:a16="http://schemas.microsoft.com/office/drawing/2014/main" id="{14E179B2-01B1-4790-ADE8-1825698DC721}"/>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sp>
        <p:nvSpPr>
          <p:cNvPr id="7" name="Dikdörtgen 6">
            <a:extLst>
              <a:ext uri="{FF2B5EF4-FFF2-40B4-BE49-F238E27FC236}">
                <a16:creationId xmlns:a16="http://schemas.microsoft.com/office/drawing/2014/main" id="{41197509-6352-4F0B-B85A-D3B66067A31A}"/>
              </a:ext>
            </a:extLst>
          </p:cNvPr>
          <p:cNvSpPr/>
          <p:nvPr/>
        </p:nvSpPr>
        <p:spPr>
          <a:xfrm>
            <a:off x="6392213" y="2803980"/>
            <a:ext cx="5022762" cy="52322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solidFill>
                  <a:schemeClr val="tx1"/>
                </a:solidFill>
              </a:rPr>
              <a:t>ÜRETİM ARAÇLARI</a:t>
            </a:r>
          </a:p>
        </p:txBody>
      </p:sp>
    </p:spTree>
    <p:extLst>
      <p:ext uri="{BB962C8B-B14F-4D97-AF65-F5344CB8AC3E}">
        <p14:creationId xmlns:p14="http://schemas.microsoft.com/office/powerpoint/2010/main" val="511495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anim calcmode="lin" valueType="num">
                                      <p:cBhvr>
                                        <p:cTn id="22" dur="2000" fill="hold"/>
                                        <p:tgtEl>
                                          <p:spTgt spid="8"/>
                                        </p:tgtEl>
                                        <p:attrNameLst>
                                          <p:attrName>ppt_w</p:attrName>
                                        </p:attrNameLst>
                                      </p:cBhvr>
                                      <p:tavLst>
                                        <p:tav tm="0" fmla="#ppt_w*sin(2.5*pi*$)">
                                          <p:val>
                                            <p:fltVal val="0"/>
                                          </p:val>
                                        </p:tav>
                                        <p:tav tm="100000">
                                          <p:val>
                                            <p:fltVal val="1"/>
                                          </p:val>
                                        </p:tav>
                                      </p:tavLst>
                                    </p:anim>
                                    <p:anim calcmode="lin" valueType="num">
                                      <p:cBhvr>
                                        <p:cTn id="23" dur="2000" fill="hold"/>
                                        <p:tgtEl>
                                          <p:spTgt spid="8"/>
                                        </p:tgtEl>
                                        <p:attrNameLst>
                                          <p:attrName>ppt_h</p:attrName>
                                        </p:attrNameLst>
                                      </p:cBhvr>
                                      <p:tavLst>
                                        <p:tav tm="0">
                                          <p:val>
                                            <p:strVal val="#ppt_h"/>
                                          </p:val>
                                        </p:tav>
                                        <p:tav tm="100000">
                                          <p:val>
                                            <p:strVal val="#ppt_h"/>
                                          </p:val>
                                        </p:tav>
                                      </p:tavLst>
                                    </p:anim>
                                  </p:childTnLst>
                                </p:cTn>
                              </p:par>
                              <p:par>
                                <p:cTn id="24" presetID="45"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2000"/>
                                        <p:tgtEl>
                                          <p:spTgt spid="9"/>
                                        </p:tgtEl>
                                      </p:cBhvr>
                                    </p:animEffect>
                                    <p:anim calcmode="lin" valueType="num">
                                      <p:cBhvr>
                                        <p:cTn id="27" dur="2000" fill="hold"/>
                                        <p:tgtEl>
                                          <p:spTgt spid="9"/>
                                        </p:tgtEl>
                                        <p:attrNameLst>
                                          <p:attrName>ppt_w</p:attrName>
                                        </p:attrNameLst>
                                      </p:cBhvr>
                                      <p:tavLst>
                                        <p:tav tm="0" fmla="#ppt_w*sin(2.5*pi*$)">
                                          <p:val>
                                            <p:fltVal val="0"/>
                                          </p:val>
                                        </p:tav>
                                        <p:tav tm="100000">
                                          <p:val>
                                            <p:fltVal val="1"/>
                                          </p:val>
                                        </p:tav>
                                      </p:tavLst>
                                    </p:anim>
                                    <p:anim calcmode="lin" valueType="num">
                                      <p:cBhvr>
                                        <p:cTn id="28" dur="2000" fill="hold"/>
                                        <p:tgtEl>
                                          <p:spTgt spid="9"/>
                                        </p:tgtEl>
                                        <p:attrNameLst>
                                          <p:attrName>ppt_h</p:attrName>
                                        </p:attrNameLst>
                                      </p:cBhvr>
                                      <p:tavLst>
                                        <p:tav tm="0">
                                          <p:val>
                                            <p:strVal val="#ppt_h"/>
                                          </p:val>
                                        </p:tav>
                                        <p:tav tm="100000">
                                          <p:val>
                                            <p:strVal val="#ppt_h"/>
                                          </p:val>
                                        </p:tav>
                                      </p:tavLst>
                                    </p:anim>
                                  </p:childTnLst>
                                </p:cTn>
                              </p:par>
                              <p:par>
                                <p:cTn id="29" presetID="45"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anim calcmode="lin" valueType="num">
                                      <p:cBhvr>
                                        <p:cTn id="32" dur="2000" fill="hold"/>
                                        <p:tgtEl>
                                          <p:spTgt spid="7"/>
                                        </p:tgtEl>
                                        <p:attrNameLst>
                                          <p:attrName>ppt_w</p:attrName>
                                        </p:attrNameLst>
                                      </p:cBhvr>
                                      <p:tavLst>
                                        <p:tav tm="0" fmla="#ppt_w*sin(2.5*pi*$)">
                                          <p:val>
                                            <p:fltVal val="0"/>
                                          </p:val>
                                        </p:tav>
                                        <p:tav tm="100000">
                                          <p:val>
                                            <p:fltVal val="1"/>
                                          </p:val>
                                        </p:tav>
                                      </p:tavLst>
                                    </p:anim>
                                    <p:anim calcmode="lin" valueType="num">
                                      <p:cBhvr>
                                        <p:cTn id="33"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28"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a:extLst>
              <a:ext uri="{FF2B5EF4-FFF2-40B4-BE49-F238E27FC236}">
                <a16:creationId xmlns:a16="http://schemas.microsoft.com/office/drawing/2014/main" id="{72D5FC85-5A19-4BC0-907B-A888D2611CB8}"/>
              </a:ext>
            </a:extLst>
          </p:cNvPr>
          <p:cNvSpPr/>
          <p:nvPr/>
        </p:nvSpPr>
        <p:spPr>
          <a:xfrm>
            <a:off x="0" y="0"/>
            <a:ext cx="12192000" cy="6858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62886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a:extLst>
              <a:ext uri="{FF2B5EF4-FFF2-40B4-BE49-F238E27FC236}">
                <a16:creationId xmlns:a16="http://schemas.microsoft.com/office/drawing/2014/main" id="{7A4748F1-1A2E-4616-AA6B-E6F56DECB15E}"/>
              </a:ext>
            </a:extLst>
          </p:cNvPr>
          <p:cNvSpPr txBox="1"/>
          <p:nvPr/>
        </p:nvSpPr>
        <p:spPr>
          <a:xfrm>
            <a:off x="230778" y="803578"/>
            <a:ext cx="2217274" cy="523220"/>
          </a:xfrm>
          <a:prstGeom prst="rect">
            <a:avLst/>
          </a:prstGeom>
          <a:noFill/>
        </p:spPr>
        <p:txBody>
          <a:bodyPr wrap="none" rtlCol="0">
            <a:spAutoFit/>
          </a:bodyPr>
          <a:lstStyle/>
          <a:p>
            <a:r>
              <a:rPr lang="tr-TR" sz="2800" b="1" dirty="0">
                <a:solidFill>
                  <a:srgbClr val="FF0000"/>
                </a:solidFill>
                <a:latin typeface="Arial Black" panose="020B0A04020102020204" pitchFamily="34" charset="0"/>
              </a:rPr>
              <a:t>Kavramlar</a:t>
            </a:r>
          </a:p>
        </p:txBody>
      </p:sp>
      <p:sp>
        <p:nvSpPr>
          <p:cNvPr id="9" name="Metin kutusu 8">
            <a:extLst>
              <a:ext uri="{FF2B5EF4-FFF2-40B4-BE49-F238E27FC236}">
                <a16:creationId xmlns:a16="http://schemas.microsoft.com/office/drawing/2014/main" id="{75BE64EA-E979-4369-86FA-8D8A9711D78F}"/>
              </a:ext>
            </a:extLst>
          </p:cNvPr>
          <p:cNvSpPr txBox="1"/>
          <p:nvPr/>
        </p:nvSpPr>
        <p:spPr>
          <a:xfrm>
            <a:off x="230778" y="1631675"/>
            <a:ext cx="11611346" cy="1200329"/>
          </a:xfrm>
          <a:prstGeom prst="rect">
            <a:avLst/>
          </a:prstGeom>
          <a:noFill/>
        </p:spPr>
        <p:txBody>
          <a:bodyPr wrap="square">
            <a:spAutoFit/>
          </a:bodyPr>
          <a:lstStyle/>
          <a:p>
            <a:r>
              <a:rPr lang="tr-TR" sz="2400" b="1" i="0" dirty="0">
                <a:solidFill>
                  <a:srgbClr val="FF0000"/>
                </a:solidFill>
                <a:effectLst/>
              </a:rPr>
              <a:t>Yel Değirmeni: </a:t>
            </a:r>
            <a:r>
              <a:rPr lang="tr-TR" sz="2400" dirty="0"/>
              <a:t>E</a:t>
            </a:r>
            <a:r>
              <a:rPr lang="tr-TR" sz="2400" b="0" i="0" dirty="0">
                <a:effectLst/>
              </a:rPr>
              <a:t>nerji üretmek için rüzgâr gücünden faydalanarak çalışan büyük pervaneli çarklı makine. Çok eski zamanlardan beri buğday öğütmek ve su pompalamak gibi işler için mekanik güç elde etmekte kullanılmıştır.</a:t>
            </a:r>
            <a:endParaRPr lang="tr-TR" sz="2400" dirty="0"/>
          </a:p>
        </p:txBody>
      </p:sp>
      <p:sp>
        <p:nvSpPr>
          <p:cNvPr id="11" name="Dikdörtgen 10">
            <a:extLst>
              <a:ext uri="{FF2B5EF4-FFF2-40B4-BE49-F238E27FC236}">
                <a16:creationId xmlns:a16="http://schemas.microsoft.com/office/drawing/2014/main" id="{17CCE2D5-5BB1-439F-9409-E93541395293}"/>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sp>
        <p:nvSpPr>
          <p:cNvPr id="7" name="Metin kutusu 6">
            <a:extLst>
              <a:ext uri="{FF2B5EF4-FFF2-40B4-BE49-F238E27FC236}">
                <a16:creationId xmlns:a16="http://schemas.microsoft.com/office/drawing/2014/main" id="{1329F0DF-C6D9-4B1F-BE48-84055E737A5D}"/>
              </a:ext>
            </a:extLst>
          </p:cNvPr>
          <p:cNvSpPr txBox="1"/>
          <p:nvPr/>
        </p:nvSpPr>
        <p:spPr>
          <a:xfrm>
            <a:off x="230778" y="3136881"/>
            <a:ext cx="11546952" cy="830997"/>
          </a:xfrm>
          <a:prstGeom prst="rect">
            <a:avLst/>
          </a:prstGeom>
          <a:noFill/>
        </p:spPr>
        <p:txBody>
          <a:bodyPr wrap="square">
            <a:spAutoFit/>
          </a:bodyPr>
          <a:lstStyle/>
          <a:p>
            <a:r>
              <a:rPr lang="tr-TR" sz="2400" b="1" i="0" dirty="0">
                <a:solidFill>
                  <a:srgbClr val="FF0000"/>
                </a:solidFill>
                <a:effectLst/>
              </a:rPr>
              <a:t>Saban: </a:t>
            </a:r>
            <a:r>
              <a:rPr lang="tr-TR" sz="2400" i="0" dirty="0">
                <a:solidFill>
                  <a:srgbClr val="202124"/>
                </a:solidFill>
                <a:effectLst/>
              </a:rPr>
              <a:t>T</a:t>
            </a:r>
            <a:r>
              <a:rPr lang="tr-TR" sz="2400" b="0" i="0" dirty="0">
                <a:solidFill>
                  <a:srgbClr val="202124"/>
                </a:solidFill>
                <a:effectLst/>
              </a:rPr>
              <a:t>oprağı kazarak altüst etmeye, tarlayı ekilebilecek duruma getirmeye yarayan demir bir ucu bulunan ve çift süren hayvanlarca çekilen bir tarım aracı.</a:t>
            </a:r>
            <a:endParaRPr lang="tr-TR" sz="2400" dirty="0"/>
          </a:p>
        </p:txBody>
      </p:sp>
      <p:sp>
        <p:nvSpPr>
          <p:cNvPr id="8" name="Metin kutusu 7">
            <a:extLst>
              <a:ext uri="{FF2B5EF4-FFF2-40B4-BE49-F238E27FC236}">
                <a16:creationId xmlns:a16="http://schemas.microsoft.com/office/drawing/2014/main" id="{E3C2D951-611B-47FD-8BD6-B8D7D185ACDE}"/>
              </a:ext>
            </a:extLst>
          </p:cNvPr>
          <p:cNvSpPr txBox="1"/>
          <p:nvPr/>
        </p:nvSpPr>
        <p:spPr>
          <a:xfrm>
            <a:off x="230778" y="4272755"/>
            <a:ext cx="11546952" cy="830997"/>
          </a:xfrm>
          <a:prstGeom prst="rect">
            <a:avLst/>
          </a:prstGeom>
          <a:noFill/>
        </p:spPr>
        <p:txBody>
          <a:bodyPr wrap="square">
            <a:spAutoFit/>
          </a:bodyPr>
          <a:lstStyle/>
          <a:p>
            <a:r>
              <a:rPr lang="tr-TR" sz="2400" b="1" i="0" dirty="0">
                <a:solidFill>
                  <a:srgbClr val="FF0000"/>
                </a:solidFill>
                <a:effectLst/>
              </a:rPr>
              <a:t>Üretim Araçları: </a:t>
            </a:r>
            <a:r>
              <a:rPr lang="tr-TR" sz="2400" i="0" dirty="0">
                <a:solidFill>
                  <a:srgbClr val="202124"/>
                </a:solidFill>
                <a:effectLst/>
              </a:rPr>
              <a:t>İnsanların işlerine yarayacak olan herhangi bir aletin, makinenin veya gıdanın üretilmesinde kullanılan araçlardır.</a:t>
            </a:r>
            <a:endParaRPr lang="tr-TR" sz="2400" dirty="0"/>
          </a:p>
        </p:txBody>
      </p:sp>
    </p:spTree>
    <p:extLst>
      <p:ext uri="{BB962C8B-B14F-4D97-AF65-F5344CB8AC3E}">
        <p14:creationId xmlns:p14="http://schemas.microsoft.com/office/powerpoint/2010/main" val="134934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DA590929-26CA-46A0-AD0B-EFD5C63BF0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59519" y="1126030"/>
            <a:ext cx="6763970" cy="2550889"/>
          </a:xfrm>
          <a:prstGeom prst="rect">
            <a:avLst/>
          </a:prstGeom>
        </p:spPr>
      </p:pic>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sp>
        <p:nvSpPr>
          <p:cNvPr id="7" name="Metin kutusu 6">
            <a:extLst>
              <a:ext uri="{FF2B5EF4-FFF2-40B4-BE49-F238E27FC236}">
                <a16:creationId xmlns:a16="http://schemas.microsoft.com/office/drawing/2014/main" id="{C2319AF8-F226-4AF8-9151-E4AA0BCAD4B0}"/>
              </a:ext>
            </a:extLst>
          </p:cNvPr>
          <p:cNvSpPr txBox="1"/>
          <p:nvPr/>
        </p:nvSpPr>
        <p:spPr>
          <a:xfrm>
            <a:off x="196403" y="1126030"/>
            <a:ext cx="4963116" cy="3046988"/>
          </a:xfrm>
          <a:prstGeom prst="rect">
            <a:avLst/>
          </a:prstGeom>
          <a:noFill/>
        </p:spPr>
        <p:txBody>
          <a:bodyPr wrap="square">
            <a:spAutoFit/>
          </a:bodyPr>
          <a:lstStyle/>
          <a:p>
            <a:pPr algn="l"/>
            <a:r>
              <a:rPr lang="tr-TR" sz="2400" b="0" i="0" u="none" strike="noStrike" baseline="0" dirty="0"/>
              <a:t>Üretim teknolojilerindeki gelişmeler insanlık tarihi kadar eskidir. Düşünen ve üreten bir varlık olan insan bulunduğu şartları daha iyi hâle getirmek için buluşlar yapmıştır. Toprağı ekip biçmeye başlayan insan, ektiği buğdaydan ekmek yapmanın yollarını aramıştır. İşte bu arayışın</a:t>
            </a:r>
            <a:endParaRPr lang="tr-TR" sz="2400" dirty="0"/>
          </a:p>
        </p:txBody>
      </p:sp>
      <p:sp>
        <p:nvSpPr>
          <p:cNvPr id="9" name="Metin kutusu 8">
            <a:extLst>
              <a:ext uri="{FF2B5EF4-FFF2-40B4-BE49-F238E27FC236}">
                <a16:creationId xmlns:a16="http://schemas.microsoft.com/office/drawing/2014/main" id="{3635C04D-0DF0-475E-AA2E-D193EA365991}"/>
              </a:ext>
            </a:extLst>
          </p:cNvPr>
          <p:cNvSpPr txBox="1"/>
          <p:nvPr/>
        </p:nvSpPr>
        <p:spPr>
          <a:xfrm>
            <a:off x="196403" y="4074258"/>
            <a:ext cx="11995597" cy="1200329"/>
          </a:xfrm>
          <a:prstGeom prst="rect">
            <a:avLst/>
          </a:prstGeom>
          <a:noFill/>
        </p:spPr>
        <p:txBody>
          <a:bodyPr wrap="square">
            <a:spAutoFit/>
          </a:bodyPr>
          <a:lstStyle/>
          <a:p>
            <a:pPr algn="l"/>
            <a:r>
              <a:rPr lang="tr-TR" sz="2400" b="0" i="0" u="none" strike="noStrike" baseline="0" dirty="0"/>
              <a:t>sonucu olarak su ve rüzgâr enerjisinden yararlanarak değirmenler yapmıştır. Ancak gün gelmiş değirmenlerin yerini fabrikalar almıştır. Bu değirmen ve fabrikaların ekonomik ve sosyal</a:t>
            </a:r>
          </a:p>
          <a:p>
            <a:pPr algn="l"/>
            <a:r>
              <a:rPr lang="tr-TR" sz="2400" b="0" i="0" u="none" strike="noStrike" baseline="0" dirty="0"/>
              <a:t>hayata büyük etkileri olmuştur. Şimdi bu gelişmeleri ve etkilerini aşağıdaki metinden öğrenelim.</a:t>
            </a:r>
            <a:endParaRPr lang="tr-TR" sz="2400" dirty="0"/>
          </a:p>
        </p:txBody>
      </p:sp>
    </p:spTree>
    <p:extLst>
      <p:ext uri="{BB962C8B-B14F-4D97-AF65-F5344CB8AC3E}">
        <p14:creationId xmlns:p14="http://schemas.microsoft.com/office/powerpoint/2010/main" val="255980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3" name="Resim 2">
            <a:extLst>
              <a:ext uri="{FF2B5EF4-FFF2-40B4-BE49-F238E27FC236}">
                <a16:creationId xmlns:a16="http://schemas.microsoft.com/office/drawing/2014/main" id="{AA4EFAA2-742E-41F8-81B9-0F761E215AC0}"/>
              </a:ext>
            </a:extLst>
          </p:cNvPr>
          <p:cNvPicPr>
            <a:picLocks noChangeAspect="1"/>
          </p:cNvPicPr>
          <p:nvPr/>
        </p:nvPicPr>
        <p:blipFill rotWithShape="1">
          <a:blip r:embed="rId2"/>
          <a:srcRect l="12578" r="17459"/>
          <a:stretch/>
        </p:blipFill>
        <p:spPr>
          <a:xfrm>
            <a:off x="6980351" y="1103284"/>
            <a:ext cx="4823138" cy="4763042"/>
          </a:xfrm>
          <a:prstGeom prst="rect">
            <a:avLst/>
          </a:prstGeom>
        </p:spPr>
      </p:pic>
      <p:sp>
        <p:nvSpPr>
          <p:cNvPr id="6" name="Dikdörtgen 5">
            <a:extLst>
              <a:ext uri="{FF2B5EF4-FFF2-40B4-BE49-F238E27FC236}">
                <a16:creationId xmlns:a16="http://schemas.microsoft.com/office/drawing/2014/main" id="{0599AA5E-3C4A-4327-92CA-1B3842AA8244}"/>
              </a:ext>
            </a:extLst>
          </p:cNvPr>
          <p:cNvSpPr/>
          <p:nvPr/>
        </p:nvSpPr>
        <p:spPr>
          <a:xfrm>
            <a:off x="6980351" y="5866326"/>
            <a:ext cx="4823138" cy="502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YEL DEĞİRMENİ</a:t>
            </a:r>
          </a:p>
        </p:txBody>
      </p:sp>
      <p:sp>
        <p:nvSpPr>
          <p:cNvPr id="10" name="Metin kutusu 9">
            <a:extLst>
              <a:ext uri="{FF2B5EF4-FFF2-40B4-BE49-F238E27FC236}">
                <a16:creationId xmlns:a16="http://schemas.microsoft.com/office/drawing/2014/main" id="{4093BC7A-B610-4047-B07A-AA15DBADC878}"/>
              </a:ext>
            </a:extLst>
          </p:cNvPr>
          <p:cNvSpPr txBox="1"/>
          <p:nvPr/>
        </p:nvSpPr>
        <p:spPr>
          <a:xfrm>
            <a:off x="222161" y="1103284"/>
            <a:ext cx="6668036" cy="5632311"/>
          </a:xfrm>
          <a:prstGeom prst="rect">
            <a:avLst/>
          </a:prstGeom>
          <a:noFill/>
        </p:spPr>
        <p:txBody>
          <a:bodyPr wrap="square">
            <a:spAutoFit/>
          </a:bodyPr>
          <a:lstStyle/>
          <a:p>
            <a:pPr algn="l"/>
            <a:r>
              <a:rPr lang="tr-TR" sz="2400" b="0" i="0" u="none" strike="noStrike" baseline="0" dirty="0"/>
              <a:t>Ah efendim, bizim memleket eskiden bugünkü</a:t>
            </a:r>
          </a:p>
          <a:p>
            <a:pPr algn="l"/>
            <a:r>
              <a:rPr lang="tr-TR" sz="2400" b="0" i="0" u="none" strike="noStrike" baseline="0" dirty="0"/>
              <a:t>gibi ölü, sesi kısılmış bir yer değildi. Eskiden burada</a:t>
            </a:r>
          </a:p>
          <a:p>
            <a:pPr algn="l"/>
            <a:r>
              <a:rPr lang="tr-TR" sz="2400" b="0" i="0" u="none" strike="noStrike" baseline="0" dirty="0"/>
              <a:t>değirmencilik öyle işlek bir sanattı ki çepeçevre</a:t>
            </a:r>
          </a:p>
          <a:p>
            <a:pPr algn="l"/>
            <a:r>
              <a:rPr lang="tr-TR" sz="2400" b="0" i="0" u="none" strike="noStrike" baseline="0" dirty="0"/>
              <a:t>on fersahlık yerden çiftçiler öğütülecek buğdayı</a:t>
            </a:r>
          </a:p>
          <a:p>
            <a:pPr algn="l"/>
            <a:r>
              <a:rPr lang="tr-TR" sz="2400" b="0" i="0" u="none" strike="noStrike" baseline="0" dirty="0"/>
              <a:t>bize getirirlerdi. Köyü saran tepeler yel değirmenleri ile kaplıydı. Sağda solda rüzgâr esince çamların üstünden, dönen kanatlarla, yollar boyunca inip çıkan çuval yüklü eşek katarlarından başka bir şey görünmezdi. Bütün hafta yukarıdan gelen kırbaç seslerini, kanat tıkırtısını, değirmenci çıraklarının deh sesini dinlemek ne hoştu!.. Ne yazık ki Parisli birkaç Fransız’ın aklına </a:t>
            </a:r>
            <a:r>
              <a:rPr lang="tr-TR" sz="2400" b="0" i="0" u="none" strike="noStrike" baseline="0" dirty="0" err="1"/>
              <a:t>Parascon</a:t>
            </a:r>
            <a:r>
              <a:rPr lang="tr-TR" sz="2400" b="0" i="0" u="none" strike="noStrike" baseline="0" dirty="0"/>
              <a:t> (</a:t>
            </a:r>
            <a:r>
              <a:rPr lang="tr-TR" sz="2400" b="0" i="0" u="none" strike="noStrike" baseline="0" dirty="0" err="1"/>
              <a:t>Pıraskon</a:t>
            </a:r>
            <a:r>
              <a:rPr lang="tr-TR" sz="2400" b="0" i="0" u="none" strike="noStrike" baseline="0" dirty="0"/>
              <a:t>) Yolu üzerinde bir un fabrikası kurmak geldi. Bilirsiniz ya “Eskinin alıcısı olmaz.’ derler. Bizimkiler de buğdaylarını fabrikaya göndermeye başladılar.</a:t>
            </a:r>
            <a:endParaRPr lang="tr-TR" sz="3200" dirty="0"/>
          </a:p>
        </p:txBody>
      </p:sp>
    </p:spTree>
    <p:extLst>
      <p:ext uri="{BB962C8B-B14F-4D97-AF65-F5344CB8AC3E}">
        <p14:creationId xmlns:p14="http://schemas.microsoft.com/office/powerpoint/2010/main" val="3933516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3" name="Resim 2">
            <a:extLst>
              <a:ext uri="{FF2B5EF4-FFF2-40B4-BE49-F238E27FC236}">
                <a16:creationId xmlns:a16="http://schemas.microsoft.com/office/drawing/2014/main" id="{AA4EFAA2-742E-41F8-81B9-0F761E215AC0}"/>
              </a:ext>
            </a:extLst>
          </p:cNvPr>
          <p:cNvPicPr>
            <a:picLocks noChangeAspect="1"/>
          </p:cNvPicPr>
          <p:nvPr/>
        </p:nvPicPr>
        <p:blipFill rotWithShape="1">
          <a:blip r:embed="rId2"/>
          <a:srcRect l="12578" r="17459"/>
          <a:stretch/>
        </p:blipFill>
        <p:spPr>
          <a:xfrm>
            <a:off x="6980351" y="1103284"/>
            <a:ext cx="4823138" cy="4763042"/>
          </a:xfrm>
          <a:prstGeom prst="rect">
            <a:avLst/>
          </a:prstGeom>
        </p:spPr>
      </p:pic>
      <p:sp>
        <p:nvSpPr>
          <p:cNvPr id="6" name="Dikdörtgen 5">
            <a:extLst>
              <a:ext uri="{FF2B5EF4-FFF2-40B4-BE49-F238E27FC236}">
                <a16:creationId xmlns:a16="http://schemas.microsoft.com/office/drawing/2014/main" id="{0599AA5E-3C4A-4327-92CA-1B3842AA8244}"/>
              </a:ext>
            </a:extLst>
          </p:cNvPr>
          <p:cNvSpPr/>
          <p:nvPr/>
        </p:nvSpPr>
        <p:spPr>
          <a:xfrm>
            <a:off x="6980351" y="5866326"/>
            <a:ext cx="4823138" cy="502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a:solidFill>
                  <a:schemeClr val="tx1"/>
                </a:solidFill>
              </a:rPr>
              <a:t>YEL DEĞİRMENİ</a:t>
            </a:r>
          </a:p>
        </p:txBody>
      </p:sp>
      <p:sp>
        <p:nvSpPr>
          <p:cNvPr id="10" name="Metin kutusu 9">
            <a:extLst>
              <a:ext uri="{FF2B5EF4-FFF2-40B4-BE49-F238E27FC236}">
                <a16:creationId xmlns:a16="http://schemas.microsoft.com/office/drawing/2014/main" id="{4093BC7A-B610-4047-B07A-AA15DBADC878}"/>
              </a:ext>
            </a:extLst>
          </p:cNvPr>
          <p:cNvSpPr txBox="1"/>
          <p:nvPr/>
        </p:nvSpPr>
        <p:spPr>
          <a:xfrm>
            <a:off x="222161" y="1103284"/>
            <a:ext cx="6668036" cy="4154984"/>
          </a:xfrm>
          <a:prstGeom prst="rect">
            <a:avLst/>
          </a:prstGeom>
          <a:noFill/>
        </p:spPr>
        <p:txBody>
          <a:bodyPr wrap="square">
            <a:spAutoFit/>
          </a:bodyPr>
          <a:lstStyle/>
          <a:p>
            <a:pPr algn="l"/>
            <a:r>
              <a:rPr lang="tr-TR" sz="2400" b="0" i="0" u="none" strike="noStrike" baseline="0" dirty="0"/>
              <a:t>Zavallı yel değirmenleri, böylece işsiz kaldı. Başlangıçta, bir süre dayanmaya yeltendiler. Ama fabrika daha güçlü çıktı ve hepsine topu attırdı... Artık o küçücük eşekler gelmez oldu... Sonunda bir gün belediye bu yıkıntıları yerle bir ettirdi ve yerlerine asmalar ve zeytin ağaçları dikildi. Bu bozgun havası içinde, bir tek değirmen kafa tutuyor; tepenin üstünde, fabrikacılara inat, boyuna dönüp</a:t>
            </a:r>
          </a:p>
          <a:p>
            <a:pPr algn="l"/>
            <a:r>
              <a:rPr lang="tr-TR" sz="2400" b="0" i="0" u="none" strike="noStrike" baseline="0" dirty="0"/>
              <a:t>duruyordu. Bu </a:t>
            </a:r>
            <a:r>
              <a:rPr lang="tr-TR" sz="2400" b="0" i="0" u="none" strike="noStrike" baseline="0" dirty="0" err="1"/>
              <a:t>Cornille</a:t>
            </a:r>
            <a:r>
              <a:rPr lang="tr-TR" sz="2400" b="0" i="0" u="none" strike="noStrike" baseline="0" dirty="0"/>
              <a:t> (</a:t>
            </a:r>
            <a:r>
              <a:rPr lang="tr-TR" sz="2400" b="0" i="0" u="none" strike="noStrike" baseline="0" dirty="0" err="1"/>
              <a:t>Kornil</a:t>
            </a:r>
            <a:r>
              <a:rPr lang="tr-TR" sz="2400" b="0" i="0" u="none" strike="noStrike" baseline="0" dirty="0"/>
              <a:t>) Usta’nın değirmeniydi. İşte şu anda içinde bulunduğumuz değirmen!..</a:t>
            </a:r>
            <a:endParaRPr lang="tr-TR" sz="4000" dirty="0"/>
          </a:p>
        </p:txBody>
      </p:sp>
    </p:spTree>
    <p:extLst>
      <p:ext uri="{BB962C8B-B14F-4D97-AF65-F5344CB8AC3E}">
        <p14:creationId xmlns:p14="http://schemas.microsoft.com/office/powerpoint/2010/main" val="212491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3" name="Resim 2">
            <a:extLst>
              <a:ext uri="{FF2B5EF4-FFF2-40B4-BE49-F238E27FC236}">
                <a16:creationId xmlns:a16="http://schemas.microsoft.com/office/drawing/2014/main" id="{7A1B8DE5-C61D-4D05-943D-515840B7D5B7}"/>
              </a:ext>
            </a:extLst>
          </p:cNvPr>
          <p:cNvPicPr>
            <a:picLocks noChangeAspect="1"/>
          </p:cNvPicPr>
          <p:nvPr/>
        </p:nvPicPr>
        <p:blipFill>
          <a:blip r:embed="rId2"/>
          <a:stretch>
            <a:fillRect/>
          </a:stretch>
        </p:blipFill>
        <p:spPr>
          <a:xfrm>
            <a:off x="283060" y="1083540"/>
            <a:ext cx="4497833" cy="3675203"/>
          </a:xfrm>
          <a:prstGeom prst="rect">
            <a:avLst/>
          </a:prstGeom>
        </p:spPr>
      </p:pic>
      <p:sp>
        <p:nvSpPr>
          <p:cNvPr id="6" name="Metin kutusu 5">
            <a:extLst>
              <a:ext uri="{FF2B5EF4-FFF2-40B4-BE49-F238E27FC236}">
                <a16:creationId xmlns:a16="http://schemas.microsoft.com/office/drawing/2014/main" id="{58C778E1-4CC7-4E93-9102-8410E40C0BFF}"/>
              </a:ext>
            </a:extLst>
          </p:cNvPr>
          <p:cNvSpPr txBox="1"/>
          <p:nvPr/>
        </p:nvSpPr>
        <p:spPr>
          <a:xfrm>
            <a:off x="4942267" y="1083540"/>
            <a:ext cx="6912735" cy="1200329"/>
          </a:xfrm>
          <a:prstGeom prst="rect">
            <a:avLst/>
          </a:prstGeom>
          <a:noFill/>
        </p:spPr>
        <p:txBody>
          <a:bodyPr wrap="square">
            <a:spAutoFit/>
          </a:bodyPr>
          <a:lstStyle/>
          <a:p>
            <a:pPr algn="l"/>
            <a:r>
              <a:rPr lang="tr-TR" sz="2400" b="0" i="0" u="none" strike="noStrike" baseline="0" dirty="0"/>
              <a:t>Tarihte bilinen ilk üretim araçları tarım alanında kullanılan üretim araçlarıydı. Bu üretim araçlarındaki gelişmeleri aşağıdaki bilgilerden öğrenelim.</a:t>
            </a:r>
            <a:endParaRPr lang="tr-TR" sz="2400" dirty="0"/>
          </a:p>
        </p:txBody>
      </p:sp>
      <p:sp>
        <p:nvSpPr>
          <p:cNvPr id="8" name="Metin kutusu 7">
            <a:extLst>
              <a:ext uri="{FF2B5EF4-FFF2-40B4-BE49-F238E27FC236}">
                <a16:creationId xmlns:a16="http://schemas.microsoft.com/office/drawing/2014/main" id="{9B3EF430-817F-4A29-80A0-771CF7503A2E}"/>
              </a:ext>
            </a:extLst>
          </p:cNvPr>
          <p:cNvSpPr txBox="1"/>
          <p:nvPr/>
        </p:nvSpPr>
        <p:spPr>
          <a:xfrm>
            <a:off x="4942267" y="2541816"/>
            <a:ext cx="7112358" cy="3785652"/>
          </a:xfrm>
          <a:prstGeom prst="rect">
            <a:avLst/>
          </a:prstGeom>
          <a:noFill/>
        </p:spPr>
        <p:txBody>
          <a:bodyPr wrap="square">
            <a:spAutoFit/>
          </a:bodyPr>
          <a:lstStyle/>
          <a:p>
            <a:pPr algn="l"/>
            <a:r>
              <a:rPr lang="tr-TR" sz="2400" b="0" i="0" u="none" strike="noStrike" baseline="0" dirty="0"/>
              <a:t>Tarih öncesi çağlarda, tarımın temel ihtiyaçlarımızı karşılamada ne kadar önemli olduğu anlaşıldı. Bu yüzden toprağa tohum atmak için çubuklar kullanıldı. Bir zaman sonra taş ve çamurlarla su kanalları</a:t>
            </a:r>
          </a:p>
          <a:p>
            <a:pPr algn="l"/>
            <a:r>
              <a:rPr lang="tr-TR" sz="2400" b="0" i="0" u="none" strike="noStrike" baseline="0" dirty="0"/>
              <a:t>yapılarak topraklar sulandı. Zamanla madenler işlendi. Böylece kazma, orak, çapa ve toprağı sürmeye yarayan saban bulundu. Hayvanların gücünden daha fazla yararlanmak için koşum takımları yapıldı. Bazı hayvanlar yük taşımak, ulaşımı sağlamak için kullanılırken bazı</a:t>
            </a:r>
          </a:p>
          <a:p>
            <a:pPr algn="l"/>
            <a:r>
              <a:rPr lang="tr-TR" sz="2400" b="0" i="0" u="none" strike="noStrike" baseline="0" dirty="0"/>
              <a:t>hayvanlar da tarımda kullanıldı.</a:t>
            </a:r>
            <a:endParaRPr lang="tr-TR" sz="2400" dirty="0"/>
          </a:p>
        </p:txBody>
      </p:sp>
      <p:sp>
        <p:nvSpPr>
          <p:cNvPr id="9" name="Dikdörtgen 8">
            <a:extLst>
              <a:ext uri="{FF2B5EF4-FFF2-40B4-BE49-F238E27FC236}">
                <a16:creationId xmlns:a16="http://schemas.microsoft.com/office/drawing/2014/main" id="{C6A66184-8371-4E1A-84F8-7B89A46DEE6F}"/>
              </a:ext>
            </a:extLst>
          </p:cNvPr>
          <p:cNvSpPr/>
          <p:nvPr/>
        </p:nvSpPr>
        <p:spPr>
          <a:xfrm>
            <a:off x="283060" y="4765552"/>
            <a:ext cx="4497833" cy="502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Harman (1923), Namık İsmail</a:t>
            </a:r>
            <a:endParaRPr lang="tr-TR" sz="3200" dirty="0">
              <a:solidFill>
                <a:schemeClr val="tx1"/>
              </a:solidFill>
            </a:endParaRPr>
          </a:p>
        </p:txBody>
      </p:sp>
    </p:spTree>
    <p:extLst>
      <p:ext uri="{BB962C8B-B14F-4D97-AF65-F5344CB8AC3E}">
        <p14:creationId xmlns:p14="http://schemas.microsoft.com/office/powerpoint/2010/main" val="1306030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3" name="Resim 2">
            <a:extLst>
              <a:ext uri="{FF2B5EF4-FFF2-40B4-BE49-F238E27FC236}">
                <a16:creationId xmlns:a16="http://schemas.microsoft.com/office/drawing/2014/main" id="{7A1B8DE5-C61D-4D05-943D-515840B7D5B7}"/>
              </a:ext>
            </a:extLst>
          </p:cNvPr>
          <p:cNvPicPr>
            <a:picLocks noChangeAspect="1"/>
          </p:cNvPicPr>
          <p:nvPr/>
        </p:nvPicPr>
        <p:blipFill>
          <a:blip r:embed="rId2"/>
          <a:stretch>
            <a:fillRect/>
          </a:stretch>
        </p:blipFill>
        <p:spPr>
          <a:xfrm>
            <a:off x="283060" y="1083540"/>
            <a:ext cx="4497833" cy="3675203"/>
          </a:xfrm>
          <a:prstGeom prst="rect">
            <a:avLst/>
          </a:prstGeom>
        </p:spPr>
      </p:pic>
      <p:sp>
        <p:nvSpPr>
          <p:cNvPr id="6" name="Metin kutusu 5">
            <a:extLst>
              <a:ext uri="{FF2B5EF4-FFF2-40B4-BE49-F238E27FC236}">
                <a16:creationId xmlns:a16="http://schemas.microsoft.com/office/drawing/2014/main" id="{58C778E1-4CC7-4E93-9102-8410E40C0BFF}"/>
              </a:ext>
            </a:extLst>
          </p:cNvPr>
          <p:cNvSpPr txBox="1"/>
          <p:nvPr/>
        </p:nvSpPr>
        <p:spPr>
          <a:xfrm>
            <a:off x="4942267" y="1083540"/>
            <a:ext cx="7163874" cy="5262979"/>
          </a:xfrm>
          <a:prstGeom prst="rect">
            <a:avLst/>
          </a:prstGeom>
          <a:noFill/>
        </p:spPr>
        <p:txBody>
          <a:bodyPr wrap="square">
            <a:spAutoFit/>
          </a:bodyPr>
          <a:lstStyle/>
          <a:p>
            <a:pPr algn="l"/>
            <a:r>
              <a:rPr lang="tr-TR" sz="2400" b="0" i="0" u="none" strike="noStrike" baseline="0" dirty="0"/>
              <a:t>  Günümüzde ise traktörler ve biçerdöverler başta olmak üzere diğer gelişmiş araçlarla büyük tarım alanları kas gücüne gerek duyulmaksızın ekip biçilmeye, sulanmaya ve buralardan ürün toplanmaya başlandı.</a:t>
            </a:r>
            <a:br>
              <a:rPr lang="tr-TR" sz="2400" b="0" i="0" u="none" strike="noStrike" baseline="0" dirty="0"/>
            </a:br>
            <a:endParaRPr lang="tr-TR" sz="2400" b="0" i="0" u="none" strike="noStrike" baseline="0" dirty="0"/>
          </a:p>
          <a:p>
            <a:pPr algn="l"/>
            <a:r>
              <a:rPr lang="tr-TR" sz="2400" b="0" i="0" u="none" strike="noStrike" baseline="0" dirty="0"/>
              <a:t>  İnsanlık tarihindeki en önemli gelişmelerden biri sanayileşmedir. Bilimsel ve teknolojik gelişmelere bağlı olarak üretim araçları hızla gelişmiş ve sanayileşme başlamıştır. Şimdi bu alandaki gelişmeleri öğrenelim.</a:t>
            </a:r>
          </a:p>
          <a:p>
            <a:pPr algn="l"/>
            <a:endParaRPr lang="tr-TR" sz="2400" b="0" i="0" u="none" strike="noStrike" baseline="0" dirty="0"/>
          </a:p>
          <a:p>
            <a:pPr algn="l"/>
            <a:r>
              <a:rPr lang="tr-TR" sz="2400" b="0" i="0" u="none" strike="noStrike" baseline="0" dirty="0"/>
              <a:t>  Üretim, fabrika adı verilen büyük mekânlarda çok sayıdaki makine ile yapılmaya başlandı. Buhar gücü ile çalışan makineler, fabrikalara, uzak yerlere giden trenlere, okyanuslara açılan gemilere hız ve güç verdi.</a:t>
            </a:r>
            <a:endParaRPr lang="tr-TR" sz="3200" dirty="0"/>
          </a:p>
        </p:txBody>
      </p:sp>
      <p:sp>
        <p:nvSpPr>
          <p:cNvPr id="9" name="Dikdörtgen 8">
            <a:extLst>
              <a:ext uri="{FF2B5EF4-FFF2-40B4-BE49-F238E27FC236}">
                <a16:creationId xmlns:a16="http://schemas.microsoft.com/office/drawing/2014/main" id="{C6A66184-8371-4E1A-84F8-7B89A46DEE6F}"/>
              </a:ext>
            </a:extLst>
          </p:cNvPr>
          <p:cNvSpPr/>
          <p:nvPr/>
        </p:nvSpPr>
        <p:spPr>
          <a:xfrm>
            <a:off x="283060" y="4765552"/>
            <a:ext cx="4497833" cy="502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Harman (1923), Namık İsmail</a:t>
            </a:r>
            <a:endParaRPr lang="tr-TR" sz="3200" dirty="0">
              <a:solidFill>
                <a:schemeClr val="tx1"/>
              </a:solidFill>
            </a:endParaRPr>
          </a:p>
        </p:txBody>
      </p:sp>
    </p:spTree>
    <p:extLst>
      <p:ext uri="{BB962C8B-B14F-4D97-AF65-F5344CB8AC3E}">
        <p14:creationId xmlns:p14="http://schemas.microsoft.com/office/powerpoint/2010/main" val="2868117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19EAF425-6253-4816-A0C7-B0B4C70A380E}"/>
              </a:ext>
            </a:extLst>
          </p:cNvPr>
          <p:cNvSpPr/>
          <p:nvPr/>
        </p:nvSpPr>
        <p:spPr>
          <a:xfrm>
            <a:off x="0" y="0"/>
            <a:ext cx="12192000" cy="624625"/>
          </a:xfrm>
          <a:prstGeom prst="rect">
            <a:avLst/>
          </a:prstGeom>
          <a:gradFill flip="none" rotWithShape="1">
            <a:gsLst>
              <a:gs pos="0">
                <a:srgbClr val="ABE9FF">
                  <a:shade val="30000"/>
                  <a:satMod val="115000"/>
                </a:srgbClr>
              </a:gs>
              <a:gs pos="50000">
                <a:srgbClr val="ABE9FF">
                  <a:shade val="67500"/>
                  <a:satMod val="115000"/>
                </a:srgbClr>
              </a:gs>
              <a:gs pos="100000">
                <a:srgbClr val="ABE9FF">
                  <a:shade val="100000"/>
                  <a:satMod val="115000"/>
                </a:srgb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dirty="0">
                <a:solidFill>
                  <a:schemeClr val="tx1"/>
                </a:solidFill>
                <a:latin typeface="Arial Black" panose="020B0A04020102020204" pitchFamily="34" charset="0"/>
              </a:rPr>
              <a:t> GEÇMİŞTEN GÜNÜMÜZE ÜRETİM ARAÇLARI</a:t>
            </a:r>
          </a:p>
        </p:txBody>
      </p:sp>
      <p:pic>
        <p:nvPicPr>
          <p:cNvPr id="3" name="Resim 2">
            <a:extLst>
              <a:ext uri="{FF2B5EF4-FFF2-40B4-BE49-F238E27FC236}">
                <a16:creationId xmlns:a16="http://schemas.microsoft.com/office/drawing/2014/main" id="{7A1B8DE5-C61D-4D05-943D-515840B7D5B7}"/>
              </a:ext>
            </a:extLst>
          </p:cNvPr>
          <p:cNvPicPr>
            <a:picLocks noChangeAspect="1"/>
          </p:cNvPicPr>
          <p:nvPr/>
        </p:nvPicPr>
        <p:blipFill>
          <a:blip r:embed="rId2"/>
          <a:stretch>
            <a:fillRect/>
          </a:stretch>
        </p:blipFill>
        <p:spPr>
          <a:xfrm>
            <a:off x="283060" y="1083540"/>
            <a:ext cx="4497833" cy="3675203"/>
          </a:xfrm>
          <a:prstGeom prst="rect">
            <a:avLst/>
          </a:prstGeom>
        </p:spPr>
      </p:pic>
      <p:sp>
        <p:nvSpPr>
          <p:cNvPr id="6" name="Metin kutusu 5">
            <a:extLst>
              <a:ext uri="{FF2B5EF4-FFF2-40B4-BE49-F238E27FC236}">
                <a16:creationId xmlns:a16="http://schemas.microsoft.com/office/drawing/2014/main" id="{58C778E1-4CC7-4E93-9102-8410E40C0BFF}"/>
              </a:ext>
            </a:extLst>
          </p:cNvPr>
          <p:cNvSpPr txBox="1"/>
          <p:nvPr/>
        </p:nvSpPr>
        <p:spPr>
          <a:xfrm>
            <a:off x="4942267" y="1083540"/>
            <a:ext cx="7163874" cy="4893647"/>
          </a:xfrm>
          <a:prstGeom prst="rect">
            <a:avLst/>
          </a:prstGeom>
          <a:noFill/>
        </p:spPr>
        <p:txBody>
          <a:bodyPr wrap="square">
            <a:spAutoFit/>
          </a:bodyPr>
          <a:lstStyle/>
          <a:p>
            <a:pPr algn="l"/>
            <a:r>
              <a:rPr lang="tr-TR" sz="2400" b="0" i="0" u="none" strike="noStrike" baseline="0" dirty="0"/>
              <a:t>19. yüzyılda fabrikada çalışacak daha fazla insana ihtiyaç duyuldu. Bu nedenle köyden kente büyük göçler yaşandı. Kentler gittikçe büyüdü. Tarıma olan ilgi azaldı. Bütün dünyayı etkileyen bu büyük değişim Sanayi İnkılabı adıyla tarihteki yerini aldı. Sanayide en hızlı gelişme tekstilde oldu. Dokuma tezgâhları çok gelişti. 1815 yılına gelindiğinde bir kişinin gözetimindeki dokuma tezgâhı, eski tarzda çalışan on beş dokumacının yaptığı işi yapıyordu. Üretim teknolojilerindeki gelişmeler kas gücüne duyulan ihtiyacı azalttı. Üretim arttı, insanlar birçok ihtiyacını daha ucuza karşılamaya</a:t>
            </a:r>
          </a:p>
          <a:p>
            <a:pPr algn="l"/>
            <a:r>
              <a:rPr lang="tr-TR" sz="2400" b="0" i="0" u="none" strike="noStrike" baseline="0" dirty="0"/>
              <a:t>başladı. Bunun olumsuz etkileri de oldu. Örneğin, çok çalışıp az kazanan işçi sınıfı doğdu.</a:t>
            </a:r>
            <a:endParaRPr lang="tr-TR" sz="4000" dirty="0"/>
          </a:p>
        </p:txBody>
      </p:sp>
      <p:sp>
        <p:nvSpPr>
          <p:cNvPr id="9" name="Dikdörtgen 8">
            <a:extLst>
              <a:ext uri="{FF2B5EF4-FFF2-40B4-BE49-F238E27FC236}">
                <a16:creationId xmlns:a16="http://schemas.microsoft.com/office/drawing/2014/main" id="{C6A66184-8371-4E1A-84F8-7B89A46DEE6F}"/>
              </a:ext>
            </a:extLst>
          </p:cNvPr>
          <p:cNvSpPr/>
          <p:nvPr/>
        </p:nvSpPr>
        <p:spPr>
          <a:xfrm>
            <a:off x="283060" y="4765552"/>
            <a:ext cx="4497833" cy="50227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0" u="none" strike="noStrike" baseline="0" dirty="0">
                <a:solidFill>
                  <a:schemeClr val="tx1"/>
                </a:solidFill>
              </a:rPr>
              <a:t>Harman (1923), Namık İsmail</a:t>
            </a:r>
            <a:endParaRPr lang="tr-TR" sz="3200" dirty="0">
              <a:solidFill>
                <a:schemeClr val="tx1"/>
              </a:solidFill>
            </a:endParaRPr>
          </a:p>
        </p:txBody>
      </p:sp>
    </p:spTree>
    <p:extLst>
      <p:ext uri="{BB962C8B-B14F-4D97-AF65-F5344CB8AC3E}">
        <p14:creationId xmlns:p14="http://schemas.microsoft.com/office/powerpoint/2010/main" val="646401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4543</TotalTime>
  <Words>1416</Words>
  <Application>Microsoft Office PowerPoint</Application>
  <PresentationFormat>Geniş ekran</PresentationFormat>
  <Paragraphs>106</Paragraphs>
  <Slides>20</Slides>
  <Notes>1</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20</vt:i4>
      </vt:variant>
    </vt:vector>
  </HeadingPairs>
  <TitlesOfParts>
    <vt:vector size="29" baseType="lpstr">
      <vt:lpstr>Arial</vt:lpstr>
      <vt:lpstr>Arial Black</vt:lpstr>
      <vt:lpstr>Calibri</vt:lpstr>
      <vt:lpstr>Calibri Light</vt:lpstr>
      <vt:lpstr>Cambria</vt:lpstr>
      <vt:lpstr>Comic Sans MS</vt:lpstr>
      <vt:lpstr>Times New Roman</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Windows Kullanıcısı</dc:creator>
  <cp:lastModifiedBy>Erdal Dulkadir</cp:lastModifiedBy>
  <cp:revision>145</cp:revision>
  <dcterms:created xsi:type="dcterms:W3CDTF">2021-09-28T19:59:59Z</dcterms:created>
  <dcterms:modified xsi:type="dcterms:W3CDTF">2022-03-12T18:43:16Z</dcterms:modified>
</cp:coreProperties>
</file>