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6" r:id="rId3"/>
    <p:sldId id="410" r:id="rId4"/>
    <p:sldId id="259" r:id="rId5"/>
    <p:sldId id="260" r:id="rId6"/>
    <p:sldId id="261" r:id="rId7"/>
    <p:sldId id="262" r:id="rId8"/>
    <p:sldId id="263" r:id="rId9"/>
    <p:sldId id="264" r:id="rId10"/>
    <p:sldId id="265" r:id="rId11"/>
    <p:sldId id="266" r:id="rId12"/>
    <p:sldId id="267" r:id="rId13"/>
    <p:sldId id="404" r:id="rId14"/>
    <p:sldId id="34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3C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snapToGrid="0">
      <p:cViewPr varScale="1">
        <p:scale>
          <a:sx n="74" d="100"/>
          <a:sy n="74" d="100"/>
        </p:scale>
        <p:origin x="30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ABECA-7082-45B7-B03B-1F8B0DFECD37}" type="datetimeFigureOut">
              <a:rPr lang="tr-TR" smtClean="0"/>
              <a:t>10.09.2021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3004F-F3F7-4C4C-A7E3-C5F23FF34188}" type="slidenum">
              <a:rPr lang="tr-TR" smtClean="0"/>
              <a:t>‹#›</a:t>
            </a:fld>
            <a:endParaRPr lang="tr-TR"/>
          </a:p>
        </p:txBody>
      </p:sp>
    </p:spTree>
    <p:extLst>
      <p:ext uri="{BB962C8B-B14F-4D97-AF65-F5344CB8AC3E}">
        <p14:creationId xmlns:p14="http://schemas.microsoft.com/office/powerpoint/2010/main" val="236506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1C7C02-541E-4ABE-87E1-C0D69F79B29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7DBD087-8C68-45A1-8E02-068FF6F9E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96C086D-4A5F-44F6-8969-7062C87BFD37}"/>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5" name="Alt Bilgi Yer Tutucusu 4">
            <a:extLst>
              <a:ext uri="{FF2B5EF4-FFF2-40B4-BE49-F238E27FC236}">
                <a16:creationId xmlns:a16="http://schemas.microsoft.com/office/drawing/2014/main" id="{1C74B07D-6863-4DFD-973E-FD65437433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4E6BA8C-91F9-4FD0-89FF-54141CF2B4AE}"/>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91812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A0D1E2-69FE-4B91-B915-D20C61330F1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2518C35-6E8D-4D1B-8D18-D59E2250E9F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350420-B325-4A40-8255-7A17979A0F09}"/>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5" name="Alt Bilgi Yer Tutucusu 4">
            <a:extLst>
              <a:ext uri="{FF2B5EF4-FFF2-40B4-BE49-F238E27FC236}">
                <a16:creationId xmlns:a16="http://schemas.microsoft.com/office/drawing/2014/main" id="{C9476389-1B35-4240-A9B4-FEA9DC44BDB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92913D-0076-477F-A858-D2634D65322F}"/>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293992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76BC952-4BB6-42EF-A9CE-21A018FAC4A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75C854-F76F-4639-B28C-611F2F895E2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CAD2C0B-2991-436C-B0FB-816D6873D183}"/>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5" name="Alt Bilgi Yer Tutucusu 4">
            <a:extLst>
              <a:ext uri="{FF2B5EF4-FFF2-40B4-BE49-F238E27FC236}">
                <a16:creationId xmlns:a16="http://schemas.microsoft.com/office/drawing/2014/main" id="{C40E6052-228E-493D-A16E-15197DEEDF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DBA5DFF-29D0-419E-AD8D-D04F774ED4FB}"/>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110281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BFBB1B-7937-41B8-A02B-A822522BAE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3F0B7ED-B9E4-44CE-A1A0-1E8928453A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6BF28D-F949-48E1-9493-D6F64B37CFF4}"/>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5" name="Alt Bilgi Yer Tutucusu 4">
            <a:extLst>
              <a:ext uri="{FF2B5EF4-FFF2-40B4-BE49-F238E27FC236}">
                <a16:creationId xmlns:a16="http://schemas.microsoft.com/office/drawing/2014/main" id="{255AB33C-324F-42BB-A828-68D33565C6C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F95022-DAF2-4B1B-964E-89B30A64492D}"/>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306797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23CD86-C512-482F-B5FA-3EC7F3EE658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322422D-65C0-4F4E-89FA-A25379CB7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F23EF49-B50D-452A-9B13-E475077C25CC}"/>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5" name="Alt Bilgi Yer Tutucusu 4">
            <a:extLst>
              <a:ext uri="{FF2B5EF4-FFF2-40B4-BE49-F238E27FC236}">
                <a16:creationId xmlns:a16="http://schemas.microsoft.com/office/drawing/2014/main" id="{36176637-27D7-4CD6-8C7C-1930683FC1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38E961-DE03-45FF-8039-2D4D88CA7780}"/>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364298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1671F8-DBE9-4134-8B9B-C1986FB1903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6988E4B-867C-4A1B-A7BB-457C11A628F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5C4C48D-4408-45CD-8D4D-E7D3DB51F38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7DA5F56-7F60-4073-84A6-D4A4B91CF577}"/>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6" name="Alt Bilgi Yer Tutucusu 5">
            <a:extLst>
              <a:ext uri="{FF2B5EF4-FFF2-40B4-BE49-F238E27FC236}">
                <a16:creationId xmlns:a16="http://schemas.microsoft.com/office/drawing/2014/main" id="{254662C0-6AB8-46A8-B5A2-FDB5B26DC2F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C7CDA4A-9FD5-4833-AF28-447A5E009D78}"/>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321545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7F4A52-D1ED-4263-ABB4-A317A132B50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8AE18ED-67C0-482F-B6E3-75498E6A9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8937FF5-A4C2-4EEC-9F07-22114E8969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B8E277E-D407-4CCA-AC3F-E8E389524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67D0A54-75EF-4627-BA8B-E510B744165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4AC82A7-24F7-4822-8382-863AB70BFD30}"/>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8" name="Alt Bilgi Yer Tutucusu 7">
            <a:extLst>
              <a:ext uri="{FF2B5EF4-FFF2-40B4-BE49-F238E27FC236}">
                <a16:creationId xmlns:a16="http://schemas.microsoft.com/office/drawing/2014/main" id="{0D9B18D5-475F-4821-8063-5F7D3E3150D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8631EE0-ED52-40E1-98DF-5CE2E3969574}"/>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132701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88FE7F-84D7-494F-A1F0-58A6BD5939D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3F02FAE-1B6A-4D30-BD1C-0D94BC00613F}"/>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4" name="Alt Bilgi Yer Tutucusu 3">
            <a:extLst>
              <a:ext uri="{FF2B5EF4-FFF2-40B4-BE49-F238E27FC236}">
                <a16:creationId xmlns:a16="http://schemas.microsoft.com/office/drawing/2014/main" id="{8E2E64B1-42DC-430E-9ECE-761E399C056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4C0F96B-4A04-4FA0-83BA-6D6D0B803160}"/>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119840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3097B43-B6B9-40A6-BDC6-AE73CD6D5CC3}"/>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3" name="Alt Bilgi Yer Tutucusu 2">
            <a:extLst>
              <a:ext uri="{FF2B5EF4-FFF2-40B4-BE49-F238E27FC236}">
                <a16:creationId xmlns:a16="http://schemas.microsoft.com/office/drawing/2014/main" id="{B4337825-D76C-4283-8696-E0438C28CD4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A42EC3A-260D-4118-A274-93E73A902715}"/>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207073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E64673-1C99-4F31-8A52-017B89B706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BD095D3-55CA-4EB4-A31A-6600E85570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4DDC952-C72F-4EC5-83F8-8C43896F3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3FA49CE-2F17-40D9-9860-0F1C33D75BF5}"/>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6" name="Alt Bilgi Yer Tutucusu 5">
            <a:extLst>
              <a:ext uri="{FF2B5EF4-FFF2-40B4-BE49-F238E27FC236}">
                <a16:creationId xmlns:a16="http://schemas.microsoft.com/office/drawing/2014/main" id="{DB6171E4-6D66-4E09-AE22-AB348D6730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6A12B09-9FFF-478B-A006-E1781C2BAF78}"/>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329526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45E382-B1C8-4EF1-9953-54CE2809B4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C833810-6DD4-4119-9BCD-658A26EB9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3999859-D697-4C92-A3DD-E950CA1A2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7814EB3-E813-42E7-855B-8F09C179D6F8}"/>
              </a:ext>
            </a:extLst>
          </p:cNvPr>
          <p:cNvSpPr>
            <a:spLocks noGrp="1"/>
          </p:cNvSpPr>
          <p:nvPr>
            <p:ph type="dt" sz="half" idx="10"/>
          </p:nvPr>
        </p:nvSpPr>
        <p:spPr/>
        <p:txBody>
          <a:bodyPr/>
          <a:lstStyle/>
          <a:p>
            <a:fld id="{C6432D1B-6D11-4A77-B6BB-5146C44D938B}" type="datetimeFigureOut">
              <a:rPr lang="tr-TR" smtClean="0"/>
              <a:t>10.09.2021</a:t>
            </a:fld>
            <a:endParaRPr lang="tr-TR"/>
          </a:p>
        </p:txBody>
      </p:sp>
      <p:sp>
        <p:nvSpPr>
          <p:cNvPr id="6" name="Alt Bilgi Yer Tutucusu 5">
            <a:extLst>
              <a:ext uri="{FF2B5EF4-FFF2-40B4-BE49-F238E27FC236}">
                <a16:creationId xmlns:a16="http://schemas.microsoft.com/office/drawing/2014/main" id="{AD8FEF4A-C9F5-40E3-A4C2-E8BF449D175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5E93497-9A31-472F-9894-F219C3178684}"/>
              </a:ext>
            </a:extLst>
          </p:cNvPr>
          <p:cNvSpPr>
            <a:spLocks noGrp="1"/>
          </p:cNvSpPr>
          <p:nvPr>
            <p:ph type="sldNum" sz="quarter" idx="12"/>
          </p:nvPr>
        </p:nvSpPr>
        <p:spPr/>
        <p:txBody>
          <a:bodyPr/>
          <a:lstStyle/>
          <a:p>
            <a:fld id="{3495A6ED-DF86-4C2B-9AA5-C5EFF585E931}" type="slidenum">
              <a:rPr lang="tr-TR" smtClean="0"/>
              <a:t>‹#›</a:t>
            </a:fld>
            <a:endParaRPr lang="tr-TR"/>
          </a:p>
        </p:txBody>
      </p:sp>
    </p:spTree>
    <p:extLst>
      <p:ext uri="{BB962C8B-B14F-4D97-AF65-F5344CB8AC3E}">
        <p14:creationId xmlns:p14="http://schemas.microsoft.com/office/powerpoint/2010/main" val="123792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687AEEB-484A-491C-BB5F-B3F3DC04D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9FA6F64-3796-403D-9E48-60B0B64A1B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3F9188-6F7A-48F0-925C-E8581F2A8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2D1B-6D11-4A77-B6BB-5146C44D938B}" type="datetimeFigureOut">
              <a:rPr lang="tr-TR" smtClean="0"/>
              <a:t>10.09.2021</a:t>
            </a:fld>
            <a:endParaRPr lang="tr-TR"/>
          </a:p>
        </p:txBody>
      </p:sp>
      <p:sp>
        <p:nvSpPr>
          <p:cNvPr id="5" name="Alt Bilgi Yer Tutucusu 4">
            <a:extLst>
              <a:ext uri="{FF2B5EF4-FFF2-40B4-BE49-F238E27FC236}">
                <a16:creationId xmlns:a16="http://schemas.microsoft.com/office/drawing/2014/main" id="{BB1B8259-A44B-451B-A358-CFAE3DF3D2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C65E01A-EBEC-4EF7-8363-FC23FAF80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5A6ED-DF86-4C2B-9AA5-C5EFF585E931}" type="slidenum">
              <a:rPr lang="tr-TR" smtClean="0"/>
              <a:t>‹#›</a:t>
            </a:fld>
            <a:endParaRPr lang="tr-TR"/>
          </a:p>
        </p:txBody>
      </p:sp>
    </p:spTree>
    <p:extLst>
      <p:ext uri="{BB962C8B-B14F-4D97-AF65-F5344CB8AC3E}">
        <p14:creationId xmlns:p14="http://schemas.microsoft.com/office/powerpoint/2010/main" val="1962029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E67B94BF-8A54-477B-A02C-3E18D83377B8}"/>
              </a:ext>
            </a:extLst>
          </p:cNvPr>
          <p:cNvSpPr txBox="1"/>
          <p:nvPr/>
        </p:nvSpPr>
        <p:spPr>
          <a:xfrm>
            <a:off x="2717158" y="871060"/>
            <a:ext cx="6757683" cy="4801314"/>
          </a:xfrm>
          <a:prstGeom prst="rect">
            <a:avLst/>
          </a:prstGeom>
          <a:noFill/>
        </p:spPr>
        <p:txBody>
          <a:bodyPr wrap="none" rtlCol="0">
            <a:spAutoFit/>
          </a:bodyPr>
          <a:lstStyle/>
          <a:p>
            <a:pPr algn="ctr"/>
            <a:r>
              <a:rPr lang="tr-TR" sz="5400" b="1" dirty="0"/>
              <a:t>SOSYAL BİLGİLER 7</a:t>
            </a:r>
            <a:br>
              <a:rPr lang="tr-TR" sz="4400" dirty="0"/>
            </a:br>
            <a:br>
              <a:rPr lang="tr-TR" sz="4400" dirty="0"/>
            </a:br>
            <a:br>
              <a:rPr lang="tr-TR" sz="4400" dirty="0"/>
            </a:br>
            <a:r>
              <a:rPr lang="tr-TR" sz="4400" dirty="0">
                <a:solidFill>
                  <a:srgbClr val="0070C0"/>
                </a:solidFill>
              </a:rPr>
              <a:t>İLETİŞİM VE İNSAN İLİŞKİLERİ</a:t>
            </a:r>
            <a:br>
              <a:rPr lang="tr-TR" sz="4400" dirty="0">
                <a:solidFill>
                  <a:srgbClr val="0070C0"/>
                </a:solidFill>
              </a:rPr>
            </a:br>
            <a:r>
              <a:rPr lang="tr-TR" sz="4000" dirty="0">
                <a:solidFill>
                  <a:srgbClr val="00B0F0"/>
                </a:solidFill>
              </a:rPr>
              <a:t>İletişim Kurarak Anlaşırız</a:t>
            </a:r>
          </a:p>
          <a:p>
            <a:pPr algn="ctr"/>
            <a:br>
              <a:rPr lang="tr-TR" sz="4400" dirty="0">
                <a:solidFill>
                  <a:srgbClr val="0070C0"/>
                </a:solidFill>
              </a:rPr>
            </a:br>
            <a:r>
              <a:rPr lang="tr-TR" sz="3200" dirty="0">
                <a:solidFill>
                  <a:schemeClr val="tx1">
                    <a:lumMod val="50000"/>
                    <a:lumOff val="50000"/>
                  </a:schemeClr>
                </a:solidFill>
              </a:rPr>
              <a:t>Konu Anlatım</a:t>
            </a:r>
            <a:endParaRPr lang="tr-TR" sz="4400" dirty="0">
              <a:solidFill>
                <a:schemeClr val="tx1">
                  <a:lumMod val="50000"/>
                  <a:lumOff val="50000"/>
                </a:schemeClr>
              </a:solidFill>
            </a:endParaRPr>
          </a:p>
        </p:txBody>
      </p:sp>
    </p:spTree>
    <p:extLst>
      <p:ext uri="{BB962C8B-B14F-4D97-AF65-F5344CB8AC3E}">
        <p14:creationId xmlns:p14="http://schemas.microsoft.com/office/powerpoint/2010/main" val="267601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B779466-4041-4D96-A51B-29BC5BCB8451}"/>
              </a:ext>
            </a:extLst>
          </p:cNvPr>
          <p:cNvSpPr txBox="1"/>
          <p:nvPr/>
        </p:nvSpPr>
        <p:spPr>
          <a:xfrm>
            <a:off x="1629177" y="199623"/>
            <a:ext cx="9034530" cy="523220"/>
          </a:xfrm>
          <a:prstGeom prst="rect">
            <a:avLst/>
          </a:prstGeom>
          <a:solidFill>
            <a:schemeClr val="bg1">
              <a:lumMod val="95000"/>
            </a:schemeClr>
          </a:solidFill>
        </p:spPr>
        <p:txBody>
          <a:bodyPr wrap="square" rtlCol="0">
            <a:spAutoFit/>
          </a:bodyPr>
          <a:lstStyle/>
          <a:p>
            <a:pPr algn="ctr"/>
            <a:r>
              <a:rPr lang="tr-TR" sz="2800" b="1" dirty="0">
                <a:solidFill>
                  <a:srgbClr val="FF0000"/>
                </a:solidFill>
              </a:rPr>
              <a:t>‘’Sen dili’’ ve ‘’Ben dili’’</a:t>
            </a:r>
          </a:p>
        </p:txBody>
      </p:sp>
      <p:sp>
        <p:nvSpPr>
          <p:cNvPr id="3" name="Metin kutusu 2">
            <a:extLst>
              <a:ext uri="{FF2B5EF4-FFF2-40B4-BE49-F238E27FC236}">
                <a16:creationId xmlns:a16="http://schemas.microsoft.com/office/drawing/2014/main" id="{E3AC1927-B6A9-4FA4-ACAC-FE077E8D9EDF}"/>
              </a:ext>
            </a:extLst>
          </p:cNvPr>
          <p:cNvSpPr txBox="1"/>
          <p:nvPr/>
        </p:nvSpPr>
        <p:spPr>
          <a:xfrm>
            <a:off x="540912" y="1062507"/>
            <a:ext cx="9581882"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Bireyler bazen istenmedikleri, hoşlarına gitmeyen davranışlarla karşılaşır.</a:t>
            </a:r>
          </a:p>
        </p:txBody>
      </p:sp>
      <p:sp>
        <p:nvSpPr>
          <p:cNvPr id="4" name="Metin kutusu 3">
            <a:extLst>
              <a:ext uri="{FF2B5EF4-FFF2-40B4-BE49-F238E27FC236}">
                <a16:creationId xmlns:a16="http://schemas.microsoft.com/office/drawing/2014/main" id="{D9261ADF-B819-417F-BA82-04B68AE6C1F5}"/>
              </a:ext>
            </a:extLst>
          </p:cNvPr>
          <p:cNvSpPr txBox="1"/>
          <p:nvPr/>
        </p:nvSpPr>
        <p:spPr>
          <a:xfrm>
            <a:off x="540911" y="1728617"/>
            <a:ext cx="9961810" cy="83099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Hoşa gidilmeyen davranışla karşılaşıldığında ‘</a:t>
            </a:r>
            <a:r>
              <a:rPr lang="tr-TR" sz="2400" b="1" u="sng" dirty="0"/>
              <a:t>’sen dili</a:t>
            </a:r>
            <a:r>
              <a:rPr lang="tr-TR" sz="2400" dirty="0"/>
              <a:t>’’</a:t>
            </a:r>
            <a:r>
              <a:rPr lang="tr-TR" sz="2400" dirty="0" err="1"/>
              <a:t>ni</a:t>
            </a:r>
            <a:r>
              <a:rPr lang="tr-TR" sz="2400" dirty="0"/>
              <a:t> kullanmak iletişimi olumsuz etkiler.</a:t>
            </a:r>
          </a:p>
        </p:txBody>
      </p:sp>
      <p:sp>
        <p:nvSpPr>
          <p:cNvPr id="5" name="Metin kutusu 4">
            <a:extLst>
              <a:ext uri="{FF2B5EF4-FFF2-40B4-BE49-F238E27FC236}">
                <a16:creationId xmlns:a16="http://schemas.microsoft.com/office/drawing/2014/main" id="{3856975A-BB93-4062-997A-CAACC6C44E46}"/>
              </a:ext>
            </a:extLst>
          </p:cNvPr>
          <p:cNvSpPr txBox="1"/>
          <p:nvPr/>
        </p:nvSpPr>
        <p:spPr>
          <a:xfrm>
            <a:off x="540911" y="2653741"/>
            <a:ext cx="9961810" cy="83099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a:t>
            </a:r>
            <a:r>
              <a:rPr lang="tr-TR" sz="2400" b="1" dirty="0"/>
              <a:t>Sen dili</a:t>
            </a:r>
            <a:r>
              <a:rPr lang="tr-TR" sz="2400" dirty="0"/>
              <a:t>’’ olumsuz davranışı gösteren kişiye yönelik suçlayıcı, ayıplayıcı ve yargılayıcı bir dildir.</a:t>
            </a:r>
          </a:p>
        </p:txBody>
      </p:sp>
      <p:sp>
        <p:nvSpPr>
          <p:cNvPr id="6" name="Metin kutusu 5">
            <a:extLst>
              <a:ext uri="{FF2B5EF4-FFF2-40B4-BE49-F238E27FC236}">
                <a16:creationId xmlns:a16="http://schemas.microsoft.com/office/drawing/2014/main" id="{F61FD0CA-425F-4DE1-B668-6EBAAB2D70A9}"/>
              </a:ext>
            </a:extLst>
          </p:cNvPr>
          <p:cNvSpPr txBox="1"/>
          <p:nvPr/>
        </p:nvSpPr>
        <p:spPr>
          <a:xfrm>
            <a:off x="540911" y="3655522"/>
            <a:ext cx="9961810" cy="830997"/>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Hoşa gidilmeyen davranışla karşılaşıldığında ‘</a:t>
            </a:r>
            <a:r>
              <a:rPr lang="tr-TR" sz="2400" b="1" u="sng" dirty="0"/>
              <a:t>’ben dili</a:t>
            </a:r>
            <a:r>
              <a:rPr lang="tr-TR" sz="2400" dirty="0"/>
              <a:t>’’</a:t>
            </a:r>
            <a:r>
              <a:rPr lang="tr-TR" sz="2400" dirty="0" err="1"/>
              <a:t>ni</a:t>
            </a:r>
            <a:r>
              <a:rPr lang="tr-TR" sz="2400" dirty="0"/>
              <a:t> kullanmak ise daha yapıcı ve olumlu bir iletişim ortaya koyar.</a:t>
            </a:r>
          </a:p>
        </p:txBody>
      </p:sp>
      <p:sp>
        <p:nvSpPr>
          <p:cNvPr id="7" name="Metin kutusu 6">
            <a:extLst>
              <a:ext uri="{FF2B5EF4-FFF2-40B4-BE49-F238E27FC236}">
                <a16:creationId xmlns:a16="http://schemas.microsoft.com/office/drawing/2014/main" id="{F45698BE-811B-46B3-A5A2-50FD3714D2C2}"/>
              </a:ext>
            </a:extLst>
          </p:cNvPr>
          <p:cNvSpPr txBox="1"/>
          <p:nvPr/>
        </p:nvSpPr>
        <p:spPr>
          <a:xfrm>
            <a:off x="540911" y="4657303"/>
            <a:ext cx="9961810" cy="1200329"/>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Kişi olumsuz bir davranışla karşılaştığında bu davranışın kendisinde uyandırdığı olumsuz duyguları samimi bir şekilde karşısındakine aktarırsa ‘’</a:t>
            </a:r>
            <a:r>
              <a:rPr lang="tr-TR" sz="2400" b="1" dirty="0"/>
              <a:t>ben dili</a:t>
            </a:r>
            <a:r>
              <a:rPr lang="tr-TR" sz="2400" dirty="0"/>
              <a:t>’’</a:t>
            </a:r>
            <a:r>
              <a:rPr lang="tr-TR" sz="2400" dirty="0" err="1"/>
              <a:t>ni</a:t>
            </a:r>
            <a:r>
              <a:rPr lang="tr-TR" sz="2400" dirty="0"/>
              <a:t> kullanmış olur.</a:t>
            </a:r>
          </a:p>
        </p:txBody>
      </p:sp>
      <p:sp>
        <p:nvSpPr>
          <p:cNvPr id="9" name="Metin kutusu 8">
            <a:extLst>
              <a:ext uri="{FF2B5EF4-FFF2-40B4-BE49-F238E27FC236}">
                <a16:creationId xmlns:a16="http://schemas.microsoft.com/office/drawing/2014/main" id="{6C1C8029-A5C0-4F48-8853-E057478B9EED}"/>
              </a:ext>
            </a:extLst>
          </p:cNvPr>
          <p:cNvSpPr txBox="1"/>
          <p:nvPr/>
        </p:nvSpPr>
        <p:spPr>
          <a:xfrm>
            <a:off x="540911" y="5941007"/>
            <a:ext cx="9961810" cy="46166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a:t>‘’</a:t>
            </a:r>
            <a:r>
              <a:rPr lang="tr-TR" sz="2400" b="1" dirty="0"/>
              <a:t>Ben dili</a:t>
            </a:r>
            <a:r>
              <a:rPr lang="tr-TR" sz="2400" dirty="0"/>
              <a:t>’’</a:t>
            </a:r>
            <a:r>
              <a:rPr lang="tr-TR" sz="2400" dirty="0" err="1"/>
              <a:t>ni</a:t>
            </a:r>
            <a:r>
              <a:rPr lang="tr-TR" sz="2400" dirty="0"/>
              <a:t> kullanmak karşıdaki kişinin empati yapmasını sağlar.</a:t>
            </a:r>
          </a:p>
        </p:txBody>
      </p:sp>
    </p:spTree>
    <p:extLst>
      <p:ext uri="{BB962C8B-B14F-4D97-AF65-F5344CB8AC3E}">
        <p14:creationId xmlns:p14="http://schemas.microsoft.com/office/powerpoint/2010/main" val="310957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A110EE5-7050-4202-AA7B-39CFFCFAE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21" y="1506828"/>
            <a:ext cx="4166315" cy="3002749"/>
          </a:xfrm>
          <a:prstGeom prst="rect">
            <a:avLst/>
          </a:prstGeom>
        </p:spPr>
      </p:pic>
      <p:sp>
        <p:nvSpPr>
          <p:cNvPr id="4" name="Metin kutusu 3">
            <a:extLst>
              <a:ext uri="{FF2B5EF4-FFF2-40B4-BE49-F238E27FC236}">
                <a16:creationId xmlns:a16="http://schemas.microsoft.com/office/drawing/2014/main" id="{1A1F9CFE-0AC6-4F19-BAF9-D82EC4EA53F2}"/>
              </a:ext>
            </a:extLst>
          </p:cNvPr>
          <p:cNvSpPr txBox="1"/>
          <p:nvPr/>
        </p:nvSpPr>
        <p:spPr>
          <a:xfrm>
            <a:off x="108221" y="125005"/>
            <a:ext cx="9859879" cy="1200329"/>
          </a:xfrm>
          <a:prstGeom prst="rect">
            <a:avLst/>
          </a:prstGeom>
          <a:noFill/>
        </p:spPr>
        <p:txBody>
          <a:bodyPr wrap="none" rtlCol="0">
            <a:spAutoFit/>
          </a:bodyPr>
          <a:lstStyle/>
          <a:p>
            <a:r>
              <a:rPr lang="tr-TR" sz="2400" dirty="0"/>
              <a:t>Bir sınıfta başkanlık görevinde olan bir öğrencinin bu görevi tam olarak yerine </a:t>
            </a:r>
          </a:p>
          <a:p>
            <a:r>
              <a:rPr lang="tr-TR" sz="2400" dirty="0"/>
              <a:t>getiremediğini düşünelim. Aşağıdaki ifade-görsel grubundan hangisi </a:t>
            </a:r>
          </a:p>
          <a:p>
            <a:r>
              <a:rPr lang="tr-TR" sz="2400" dirty="0"/>
              <a:t>‘’ben dili’’ hangisi ‘’sen dili’’</a:t>
            </a:r>
            <a:r>
              <a:rPr lang="tr-TR" sz="2400" dirty="0" err="1"/>
              <a:t>dir</a:t>
            </a:r>
            <a:r>
              <a:rPr lang="tr-TR" sz="2400" dirty="0"/>
              <a:t>.</a:t>
            </a:r>
          </a:p>
        </p:txBody>
      </p:sp>
      <p:pic>
        <p:nvPicPr>
          <p:cNvPr id="6" name="Resim 5">
            <a:extLst>
              <a:ext uri="{FF2B5EF4-FFF2-40B4-BE49-F238E27FC236}">
                <a16:creationId xmlns:a16="http://schemas.microsoft.com/office/drawing/2014/main" id="{FF43A62A-0F80-459C-A205-739B45553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31" y="4619222"/>
            <a:ext cx="3567096" cy="1783548"/>
          </a:xfrm>
          <a:prstGeom prst="rect">
            <a:avLst/>
          </a:prstGeom>
        </p:spPr>
      </p:pic>
      <p:sp>
        <p:nvSpPr>
          <p:cNvPr id="7" name="Metin kutusu 6">
            <a:extLst>
              <a:ext uri="{FF2B5EF4-FFF2-40B4-BE49-F238E27FC236}">
                <a16:creationId xmlns:a16="http://schemas.microsoft.com/office/drawing/2014/main" id="{36EE6755-05B1-4208-801C-085CF28033A9}"/>
              </a:ext>
            </a:extLst>
          </p:cNvPr>
          <p:cNvSpPr txBox="1"/>
          <p:nvPr/>
        </p:nvSpPr>
        <p:spPr>
          <a:xfrm>
            <a:off x="3871839" y="2248224"/>
            <a:ext cx="6657013" cy="830997"/>
          </a:xfrm>
          <a:prstGeom prst="rect">
            <a:avLst/>
          </a:prstGeom>
          <a:noFill/>
        </p:spPr>
        <p:txBody>
          <a:bodyPr wrap="square" rtlCol="0">
            <a:spAutoFit/>
          </a:bodyPr>
          <a:lstStyle/>
          <a:p>
            <a:r>
              <a:rPr lang="tr-TR" sz="2400" dirty="0"/>
              <a:t>Sınıf başkanlığını yapamıyorsun. Bu konuda becerikli değilsin. Başka biri başkan olursa daha iyi olur.</a:t>
            </a:r>
          </a:p>
        </p:txBody>
      </p:sp>
      <p:sp>
        <p:nvSpPr>
          <p:cNvPr id="8" name="Metin kutusu 7">
            <a:extLst>
              <a:ext uri="{FF2B5EF4-FFF2-40B4-BE49-F238E27FC236}">
                <a16:creationId xmlns:a16="http://schemas.microsoft.com/office/drawing/2014/main" id="{79CA4077-D117-4377-B7FF-A369C4D623EA}"/>
              </a:ext>
            </a:extLst>
          </p:cNvPr>
          <p:cNvSpPr txBox="1"/>
          <p:nvPr/>
        </p:nvSpPr>
        <p:spPr>
          <a:xfrm>
            <a:off x="4071723" y="4833110"/>
            <a:ext cx="6299203" cy="1569660"/>
          </a:xfrm>
          <a:prstGeom prst="rect">
            <a:avLst/>
          </a:prstGeom>
          <a:noFill/>
        </p:spPr>
        <p:txBody>
          <a:bodyPr wrap="square" rtlCol="0">
            <a:spAutoFit/>
          </a:bodyPr>
          <a:lstStyle/>
          <a:p>
            <a:r>
              <a:rPr lang="tr-TR" sz="2400" dirty="0"/>
              <a:t>Sanırım sınıf başkanlığı konusunda bazı eksiklikler var. Bu da sınıftaki diğer öğrencilerde bir miktar huzursuzluğa sebep oluyor gibi. Bu konuda ne düşünüyorsun.</a:t>
            </a:r>
          </a:p>
        </p:txBody>
      </p:sp>
      <p:sp>
        <p:nvSpPr>
          <p:cNvPr id="9" name="Metin kutusu 8">
            <a:extLst>
              <a:ext uri="{FF2B5EF4-FFF2-40B4-BE49-F238E27FC236}">
                <a16:creationId xmlns:a16="http://schemas.microsoft.com/office/drawing/2014/main" id="{806510BC-41D9-4942-B0DE-1306661613B4}"/>
              </a:ext>
            </a:extLst>
          </p:cNvPr>
          <p:cNvSpPr txBox="1"/>
          <p:nvPr/>
        </p:nvSpPr>
        <p:spPr>
          <a:xfrm>
            <a:off x="10467721" y="2252567"/>
            <a:ext cx="1680561" cy="1200329"/>
          </a:xfrm>
          <a:prstGeom prst="rect">
            <a:avLst/>
          </a:prstGeom>
          <a:solidFill>
            <a:schemeClr val="accent2">
              <a:lumMod val="20000"/>
              <a:lumOff val="80000"/>
            </a:schemeClr>
          </a:solidFill>
          <a:ln w="28575">
            <a:solidFill>
              <a:schemeClr val="tx1">
                <a:lumMod val="85000"/>
                <a:lumOff val="15000"/>
              </a:schemeClr>
            </a:solidFill>
          </a:ln>
        </p:spPr>
        <p:txBody>
          <a:bodyPr wrap="square" rtlCol="0">
            <a:spAutoFit/>
          </a:bodyPr>
          <a:lstStyle/>
          <a:p>
            <a:pPr algn="ctr"/>
            <a:r>
              <a:rPr lang="tr-TR" sz="2400" b="1" dirty="0"/>
              <a:t>‘’Sen dili’’</a:t>
            </a:r>
          </a:p>
          <a:p>
            <a:pPr algn="ctr"/>
            <a:r>
              <a:rPr lang="tr-TR" sz="2400" b="1" dirty="0"/>
              <a:t>Ayıplayıcı</a:t>
            </a:r>
          </a:p>
          <a:p>
            <a:pPr algn="ctr"/>
            <a:r>
              <a:rPr lang="tr-TR" sz="2400" b="1" dirty="0"/>
              <a:t>Yargılayıcı</a:t>
            </a:r>
          </a:p>
        </p:txBody>
      </p:sp>
      <p:sp>
        <p:nvSpPr>
          <p:cNvPr id="10" name="Metin kutusu 9">
            <a:extLst>
              <a:ext uri="{FF2B5EF4-FFF2-40B4-BE49-F238E27FC236}">
                <a16:creationId xmlns:a16="http://schemas.microsoft.com/office/drawing/2014/main" id="{2BC2C5B9-1811-4B89-9031-7CCFCDE99106}"/>
              </a:ext>
            </a:extLst>
          </p:cNvPr>
          <p:cNvSpPr txBox="1"/>
          <p:nvPr/>
        </p:nvSpPr>
        <p:spPr>
          <a:xfrm>
            <a:off x="10467722" y="4910831"/>
            <a:ext cx="1680561" cy="1200329"/>
          </a:xfrm>
          <a:prstGeom prst="rect">
            <a:avLst/>
          </a:prstGeom>
          <a:solidFill>
            <a:schemeClr val="accent2">
              <a:lumMod val="20000"/>
              <a:lumOff val="80000"/>
            </a:schemeClr>
          </a:solidFill>
          <a:ln w="28575">
            <a:solidFill>
              <a:schemeClr val="tx1">
                <a:lumMod val="85000"/>
                <a:lumOff val="15000"/>
              </a:schemeClr>
            </a:solidFill>
          </a:ln>
        </p:spPr>
        <p:txBody>
          <a:bodyPr wrap="square" rtlCol="0">
            <a:spAutoFit/>
          </a:bodyPr>
          <a:lstStyle/>
          <a:p>
            <a:pPr algn="ctr"/>
            <a:r>
              <a:rPr lang="tr-TR" sz="2400" b="1" dirty="0"/>
              <a:t>‘’Ben dili’’</a:t>
            </a:r>
          </a:p>
          <a:p>
            <a:pPr algn="ctr"/>
            <a:r>
              <a:rPr lang="tr-TR" sz="2400" b="1" dirty="0"/>
              <a:t>Açıklayıcı</a:t>
            </a:r>
          </a:p>
          <a:p>
            <a:pPr algn="ctr"/>
            <a:r>
              <a:rPr lang="tr-TR" sz="2400" b="1" dirty="0"/>
              <a:t>Durumsal</a:t>
            </a:r>
          </a:p>
        </p:txBody>
      </p:sp>
    </p:spTree>
    <p:extLst>
      <p:ext uri="{BB962C8B-B14F-4D97-AF65-F5344CB8AC3E}">
        <p14:creationId xmlns:p14="http://schemas.microsoft.com/office/powerpoint/2010/main" val="379576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ppt_w</p:attrName>
                                        </p:attrNameLst>
                                      </p:cBhvr>
                                      <p:tavLst>
                                        <p:tav tm="0" fmla="#ppt_w*sin(2.5*pi*$)">
                                          <p:val>
                                            <p:fltVal val="0"/>
                                          </p:val>
                                        </p:tav>
                                        <p:tav tm="100000">
                                          <p:val>
                                            <p:fltVal val="1"/>
                                          </p:val>
                                        </p:tav>
                                      </p:tavLst>
                                    </p:anim>
                                    <p:anim calcmode="lin" valueType="num">
                                      <p:cBhvr>
                                        <p:cTn id="3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2755AB6-B7D9-4E4F-938E-AC132C70F2AA}"/>
              </a:ext>
            </a:extLst>
          </p:cNvPr>
          <p:cNvSpPr txBox="1"/>
          <p:nvPr/>
        </p:nvSpPr>
        <p:spPr>
          <a:xfrm>
            <a:off x="510208" y="357808"/>
            <a:ext cx="8806069" cy="461665"/>
          </a:xfrm>
          <a:prstGeom prst="rect">
            <a:avLst/>
          </a:prstGeom>
          <a:solidFill>
            <a:schemeClr val="accent4">
              <a:lumMod val="20000"/>
              <a:lumOff val="80000"/>
            </a:schemeClr>
          </a:solidFill>
        </p:spPr>
        <p:txBody>
          <a:bodyPr wrap="square" rtlCol="0">
            <a:spAutoFit/>
          </a:bodyPr>
          <a:lstStyle/>
          <a:p>
            <a:r>
              <a:rPr lang="tr-TR" sz="2400" b="1" dirty="0"/>
              <a:t>‘’Sen dilli’’ cümleleri ‘’ben </a:t>
            </a:r>
            <a:r>
              <a:rPr lang="tr-TR" sz="2400" b="1" dirty="0" err="1"/>
              <a:t>dili’’ne</a:t>
            </a:r>
            <a:r>
              <a:rPr lang="tr-TR" sz="2400" b="1" dirty="0"/>
              <a:t> çevirelim</a:t>
            </a:r>
          </a:p>
        </p:txBody>
      </p:sp>
      <p:sp>
        <p:nvSpPr>
          <p:cNvPr id="3" name="Metin kutusu 2">
            <a:extLst>
              <a:ext uri="{FF2B5EF4-FFF2-40B4-BE49-F238E27FC236}">
                <a16:creationId xmlns:a16="http://schemas.microsoft.com/office/drawing/2014/main" id="{C5A5EDCE-BE00-4456-8AE0-5B721B82A597}"/>
              </a:ext>
            </a:extLst>
          </p:cNvPr>
          <p:cNvSpPr txBox="1"/>
          <p:nvPr/>
        </p:nvSpPr>
        <p:spPr>
          <a:xfrm>
            <a:off x="510208" y="1464365"/>
            <a:ext cx="2536272" cy="461665"/>
          </a:xfrm>
          <a:prstGeom prst="rect">
            <a:avLst/>
          </a:prstGeom>
          <a:noFill/>
        </p:spPr>
        <p:txBody>
          <a:bodyPr wrap="none" rtlCol="0">
            <a:spAutoFit/>
          </a:bodyPr>
          <a:lstStyle/>
          <a:p>
            <a:r>
              <a:rPr lang="tr-TR" sz="2400" dirty="0"/>
              <a:t>Çok konuşuyorsun.</a:t>
            </a:r>
          </a:p>
        </p:txBody>
      </p:sp>
      <p:sp>
        <p:nvSpPr>
          <p:cNvPr id="4" name="Ok: Sağ 3">
            <a:extLst>
              <a:ext uri="{FF2B5EF4-FFF2-40B4-BE49-F238E27FC236}">
                <a16:creationId xmlns:a16="http://schemas.microsoft.com/office/drawing/2014/main" id="{762E5836-AF23-4114-B106-63612E40810B}"/>
              </a:ext>
            </a:extLst>
          </p:cNvPr>
          <p:cNvSpPr/>
          <p:nvPr/>
        </p:nvSpPr>
        <p:spPr>
          <a:xfrm>
            <a:off x="2993472" y="1506351"/>
            <a:ext cx="583095" cy="377687"/>
          </a:xfrm>
          <a:prstGeom prst="rightArrow">
            <a:avLst>
              <a:gd name="adj1" fmla="val 14035"/>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C412EC7F-D8A2-4EB3-9D2D-E2958FCDA617}"/>
              </a:ext>
            </a:extLst>
          </p:cNvPr>
          <p:cNvSpPr txBox="1"/>
          <p:nvPr/>
        </p:nvSpPr>
        <p:spPr>
          <a:xfrm>
            <a:off x="3576567" y="1464365"/>
            <a:ext cx="7143559" cy="461665"/>
          </a:xfrm>
          <a:prstGeom prst="rect">
            <a:avLst/>
          </a:prstGeom>
          <a:noFill/>
        </p:spPr>
        <p:txBody>
          <a:bodyPr wrap="none" rtlCol="0">
            <a:spAutoFit/>
          </a:bodyPr>
          <a:lstStyle/>
          <a:p>
            <a:r>
              <a:rPr lang="tr-TR" sz="2400" dirty="0"/>
              <a:t>Bazen birini dinleyemeyecek kadar yorgun olabiliyorum.</a:t>
            </a:r>
          </a:p>
        </p:txBody>
      </p:sp>
      <p:sp>
        <p:nvSpPr>
          <p:cNvPr id="6" name="Metin kutusu 5">
            <a:extLst>
              <a:ext uri="{FF2B5EF4-FFF2-40B4-BE49-F238E27FC236}">
                <a16:creationId xmlns:a16="http://schemas.microsoft.com/office/drawing/2014/main" id="{C8B05E67-E207-41AE-BE50-513202F75AF2}"/>
              </a:ext>
            </a:extLst>
          </p:cNvPr>
          <p:cNvSpPr txBox="1"/>
          <p:nvPr/>
        </p:nvSpPr>
        <p:spPr>
          <a:xfrm>
            <a:off x="510208" y="2266122"/>
            <a:ext cx="3327514" cy="461665"/>
          </a:xfrm>
          <a:prstGeom prst="rect">
            <a:avLst/>
          </a:prstGeom>
          <a:noFill/>
        </p:spPr>
        <p:txBody>
          <a:bodyPr wrap="none" rtlCol="0">
            <a:spAutoFit/>
          </a:bodyPr>
          <a:lstStyle/>
          <a:p>
            <a:r>
              <a:rPr lang="tr-TR" sz="2400" dirty="0"/>
              <a:t>Derse hep geç giriyorsun.</a:t>
            </a:r>
          </a:p>
        </p:txBody>
      </p:sp>
      <p:sp>
        <p:nvSpPr>
          <p:cNvPr id="7" name="Ok: Sağ 6">
            <a:extLst>
              <a:ext uri="{FF2B5EF4-FFF2-40B4-BE49-F238E27FC236}">
                <a16:creationId xmlns:a16="http://schemas.microsoft.com/office/drawing/2014/main" id="{25154988-D683-4FD9-8377-AFF10F59780A}"/>
              </a:ext>
            </a:extLst>
          </p:cNvPr>
          <p:cNvSpPr/>
          <p:nvPr/>
        </p:nvSpPr>
        <p:spPr>
          <a:xfrm>
            <a:off x="3750364" y="2308110"/>
            <a:ext cx="583095" cy="377687"/>
          </a:xfrm>
          <a:prstGeom prst="rightArrow">
            <a:avLst>
              <a:gd name="adj1" fmla="val 14035"/>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8C2921AF-EAEC-41C8-8760-6FC961E04170}"/>
              </a:ext>
            </a:extLst>
          </p:cNvPr>
          <p:cNvSpPr txBox="1"/>
          <p:nvPr/>
        </p:nvSpPr>
        <p:spPr>
          <a:xfrm>
            <a:off x="4340085" y="2237384"/>
            <a:ext cx="7252242" cy="461665"/>
          </a:xfrm>
          <a:prstGeom prst="rect">
            <a:avLst/>
          </a:prstGeom>
          <a:noFill/>
        </p:spPr>
        <p:txBody>
          <a:bodyPr wrap="none" rtlCol="0">
            <a:spAutoFit/>
          </a:bodyPr>
          <a:lstStyle/>
          <a:p>
            <a:r>
              <a:rPr lang="tr-TR" sz="2400" dirty="0"/>
              <a:t>Derse sürekli geç kalman beni üzüyor ve endişelendiriyor.</a:t>
            </a:r>
          </a:p>
        </p:txBody>
      </p:sp>
      <p:sp>
        <p:nvSpPr>
          <p:cNvPr id="9" name="Metin kutusu 8">
            <a:extLst>
              <a:ext uri="{FF2B5EF4-FFF2-40B4-BE49-F238E27FC236}">
                <a16:creationId xmlns:a16="http://schemas.microsoft.com/office/drawing/2014/main" id="{D89C1E34-E095-46B7-AAA7-540AF9FCC66F}"/>
              </a:ext>
            </a:extLst>
          </p:cNvPr>
          <p:cNvSpPr txBox="1"/>
          <p:nvPr/>
        </p:nvSpPr>
        <p:spPr>
          <a:xfrm>
            <a:off x="510208" y="3109867"/>
            <a:ext cx="3432093" cy="461665"/>
          </a:xfrm>
          <a:prstGeom prst="rect">
            <a:avLst/>
          </a:prstGeom>
          <a:noFill/>
        </p:spPr>
        <p:txBody>
          <a:bodyPr wrap="none" rtlCol="0">
            <a:spAutoFit/>
          </a:bodyPr>
          <a:lstStyle/>
          <a:p>
            <a:r>
              <a:rPr lang="tr-TR" sz="2400" dirty="0"/>
              <a:t>Uyuyan insana saygın yok.</a:t>
            </a:r>
          </a:p>
        </p:txBody>
      </p:sp>
      <p:sp>
        <p:nvSpPr>
          <p:cNvPr id="10" name="Ok: Sağ 9">
            <a:extLst>
              <a:ext uri="{FF2B5EF4-FFF2-40B4-BE49-F238E27FC236}">
                <a16:creationId xmlns:a16="http://schemas.microsoft.com/office/drawing/2014/main" id="{EEC92301-B1EE-4F20-AEAA-75AC24137B8A}"/>
              </a:ext>
            </a:extLst>
          </p:cNvPr>
          <p:cNvSpPr/>
          <p:nvPr/>
        </p:nvSpPr>
        <p:spPr>
          <a:xfrm>
            <a:off x="3856379" y="3151855"/>
            <a:ext cx="583095" cy="377687"/>
          </a:xfrm>
          <a:prstGeom prst="rightArrow">
            <a:avLst>
              <a:gd name="adj1" fmla="val 14035"/>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079B0B65-A88B-4B36-8B17-558E4C21FF6C}"/>
              </a:ext>
            </a:extLst>
          </p:cNvPr>
          <p:cNvSpPr txBox="1"/>
          <p:nvPr/>
        </p:nvSpPr>
        <p:spPr>
          <a:xfrm>
            <a:off x="4419597" y="3109865"/>
            <a:ext cx="7380547" cy="830997"/>
          </a:xfrm>
          <a:prstGeom prst="rect">
            <a:avLst/>
          </a:prstGeom>
          <a:noFill/>
        </p:spPr>
        <p:txBody>
          <a:bodyPr wrap="none" rtlCol="0">
            <a:spAutoFit/>
          </a:bodyPr>
          <a:lstStyle/>
          <a:p>
            <a:r>
              <a:rPr lang="tr-TR" sz="2400" dirty="0"/>
              <a:t>Uykuya ihtiyacım olduğu bir anda uyandırılmak benim için</a:t>
            </a:r>
            <a:br>
              <a:rPr lang="tr-TR" sz="2400" dirty="0"/>
            </a:br>
            <a:r>
              <a:rPr lang="tr-TR" sz="2400" dirty="0"/>
              <a:t>sorun oluyor.</a:t>
            </a:r>
          </a:p>
        </p:txBody>
      </p:sp>
      <p:sp>
        <p:nvSpPr>
          <p:cNvPr id="12" name="Metin kutusu 11">
            <a:extLst>
              <a:ext uri="{FF2B5EF4-FFF2-40B4-BE49-F238E27FC236}">
                <a16:creationId xmlns:a16="http://schemas.microsoft.com/office/drawing/2014/main" id="{CE5073E4-4A23-499F-9205-72A31C4B8FE6}"/>
              </a:ext>
            </a:extLst>
          </p:cNvPr>
          <p:cNvSpPr txBox="1"/>
          <p:nvPr/>
        </p:nvSpPr>
        <p:spPr>
          <a:xfrm>
            <a:off x="510208" y="4335692"/>
            <a:ext cx="4636910" cy="461665"/>
          </a:xfrm>
          <a:prstGeom prst="rect">
            <a:avLst/>
          </a:prstGeom>
          <a:noFill/>
        </p:spPr>
        <p:txBody>
          <a:bodyPr wrap="none" rtlCol="0">
            <a:spAutoFit/>
          </a:bodyPr>
          <a:lstStyle/>
          <a:p>
            <a:r>
              <a:rPr lang="tr-TR" sz="2400" dirty="0"/>
              <a:t>Devamlı tartışıp kavga çıkarıyorsun.</a:t>
            </a:r>
          </a:p>
        </p:txBody>
      </p:sp>
      <p:sp>
        <p:nvSpPr>
          <p:cNvPr id="13" name="Ok: Sağ 12">
            <a:extLst>
              <a:ext uri="{FF2B5EF4-FFF2-40B4-BE49-F238E27FC236}">
                <a16:creationId xmlns:a16="http://schemas.microsoft.com/office/drawing/2014/main" id="{1A51F822-9E5C-40CE-A0A1-BB4DFB149639}"/>
              </a:ext>
            </a:extLst>
          </p:cNvPr>
          <p:cNvSpPr/>
          <p:nvPr/>
        </p:nvSpPr>
        <p:spPr>
          <a:xfrm>
            <a:off x="5035823" y="4419670"/>
            <a:ext cx="583095" cy="377687"/>
          </a:xfrm>
          <a:prstGeom prst="rightArrow">
            <a:avLst>
              <a:gd name="adj1" fmla="val 14035"/>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85FAD17A-44A5-4920-95D2-A90C8BB45196}"/>
              </a:ext>
            </a:extLst>
          </p:cNvPr>
          <p:cNvSpPr txBox="1"/>
          <p:nvPr/>
        </p:nvSpPr>
        <p:spPr>
          <a:xfrm>
            <a:off x="5678553" y="4335692"/>
            <a:ext cx="5524141" cy="830997"/>
          </a:xfrm>
          <a:prstGeom prst="rect">
            <a:avLst/>
          </a:prstGeom>
          <a:noFill/>
        </p:spPr>
        <p:txBody>
          <a:bodyPr wrap="none" rtlCol="0">
            <a:spAutoFit/>
          </a:bodyPr>
          <a:lstStyle/>
          <a:p>
            <a:r>
              <a:rPr lang="tr-TR" sz="2400" dirty="0"/>
              <a:t>Devamlı tartışmak hem bende hem sende</a:t>
            </a:r>
            <a:br>
              <a:rPr lang="tr-TR" sz="2400" dirty="0"/>
            </a:br>
            <a:r>
              <a:rPr lang="tr-TR" sz="2400" dirty="0"/>
              <a:t>strese neden olur ve sorunları çözmez.</a:t>
            </a:r>
          </a:p>
        </p:txBody>
      </p:sp>
      <p:sp>
        <p:nvSpPr>
          <p:cNvPr id="15" name="Metin kutusu 14">
            <a:extLst>
              <a:ext uri="{FF2B5EF4-FFF2-40B4-BE49-F238E27FC236}">
                <a16:creationId xmlns:a16="http://schemas.microsoft.com/office/drawing/2014/main" id="{20666ABE-916E-4A8E-B62F-DA072395B589}"/>
              </a:ext>
            </a:extLst>
          </p:cNvPr>
          <p:cNvSpPr txBox="1"/>
          <p:nvPr/>
        </p:nvSpPr>
        <p:spPr>
          <a:xfrm>
            <a:off x="515314" y="5603507"/>
            <a:ext cx="3912610" cy="461665"/>
          </a:xfrm>
          <a:prstGeom prst="rect">
            <a:avLst/>
          </a:prstGeom>
          <a:noFill/>
        </p:spPr>
        <p:txBody>
          <a:bodyPr wrap="none" rtlCol="0">
            <a:spAutoFit/>
          </a:bodyPr>
          <a:lstStyle/>
          <a:p>
            <a:r>
              <a:rPr lang="tr-TR" sz="2400" dirty="0"/>
              <a:t>Odamdan çıkmanı istiyorum. </a:t>
            </a:r>
          </a:p>
        </p:txBody>
      </p:sp>
      <p:sp>
        <p:nvSpPr>
          <p:cNvPr id="16" name="Ok: Sağ 15">
            <a:extLst>
              <a:ext uri="{FF2B5EF4-FFF2-40B4-BE49-F238E27FC236}">
                <a16:creationId xmlns:a16="http://schemas.microsoft.com/office/drawing/2014/main" id="{93F5FFB9-29E3-4626-A819-928795334F18}"/>
              </a:ext>
            </a:extLst>
          </p:cNvPr>
          <p:cNvSpPr/>
          <p:nvPr/>
        </p:nvSpPr>
        <p:spPr>
          <a:xfrm>
            <a:off x="4268048" y="5687485"/>
            <a:ext cx="583095" cy="377687"/>
          </a:xfrm>
          <a:prstGeom prst="rightArrow">
            <a:avLst>
              <a:gd name="adj1" fmla="val 14035"/>
              <a:gd name="adj2"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A713674E-538A-4DD4-8768-ADEDDA086A0A}"/>
              </a:ext>
            </a:extLst>
          </p:cNvPr>
          <p:cNvSpPr txBox="1"/>
          <p:nvPr/>
        </p:nvSpPr>
        <p:spPr>
          <a:xfrm>
            <a:off x="4913242" y="5603507"/>
            <a:ext cx="6580584" cy="830997"/>
          </a:xfrm>
          <a:prstGeom prst="rect">
            <a:avLst/>
          </a:prstGeom>
          <a:noFill/>
        </p:spPr>
        <p:txBody>
          <a:bodyPr wrap="none" rtlCol="0">
            <a:spAutoFit/>
          </a:bodyPr>
          <a:lstStyle/>
          <a:p>
            <a:r>
              <a:rPr lang="tr-TR" sz="2400" dirty="0"/>
              <a:t>Şu an biraz yalnız kalmaya ihtiyacım var daha sonra </a:t>
            </a:r>
            <a:br>
              <a:rPr lang="tr-TR" sz="2400" dirty="0"/>
            </a:br>
            <a:r>
              <a:rPr lang="tr-TR" sz="2400" dirty="0"/>
              <a:t>konuşsak olur mu?</a:t>
            </a:r>
          </a:p>
        </p:txBody>
      </p:sp>
    </p:spTree>
    <p:extLst>
      <p:ext uri="{BB962C8B-B14F-4D97-AF65-F5344CB8AC3E}">
        <p14:creationId xmlns:p14="http://schemas.microsoft.com/office/powerpoint/2010/main" val="260622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4D05F3AD-3CBB-40D7-A800-F645AA7A84DE}"/>
              </a:ext>
            </a:extLst>
          </p:cNvPr>
          <p:cNvSpPr txBox="1"/>
          <p:nvPr/>
        </p:nvSpPr>
        <p:spPr>
          <a:xfrm>
            <a:off x="0" y="470079"/>
            <a:ext cx="7868992" cy="584775"/>
          </a:xfrm>
          <a:prstGeom prst="rect">
            <a:avLst/>
          </a:prstGeom>
          <a:solidFill>
            <a:schemeClr val="accent4">
              <a:lumMod val="20000"/>
              <a:lumOff val="80000"/>
            </a:schemeClr>
          </a:solidFill>
        </p:spPr>
        <p:txBody>
          <a:bodyPr wrap="square" rtlCol="0">
            <a:spAutoFit/>
          </a:bodyPr>
          <a:lstStyle/>
          <a:p>
            <a:r>
              <a:rPr lang="tr-TR" sz="3200" b="1" dirty="0"/>
              <a:t>   İletişim ve İnsan İlişkileri</a:t>
            </a:r>
          </a:p>
        </p:txBody>
      </p:sp>
      <p:sp>
        <p:nvSpPr>
          <p:cNvPr id="9" name="Metin kutusu 8">
            <a:extLst>
              <a:ext uri="{FF2B5EF4-FFF2-40B4-BE49-F238E27FC236}">
                <a16:creationId xmlns:a16="http://schemas.microsoft.com/office/drawing/2014/main" id="{A9804066-DF8E-48FF-A444-440A55F0CAD8}"/>
              </a:ext>
            </a:extLst>
          </p:cNvPr>
          <p:cNvSpPr txBox="1"/>
          <p:nvPr/>
        </p:nvSpPr>
        <p:spPr>
          <a:xfrm>
            <a:off x="476518" y="1680693"/>
            <a:ext cx="2147511" cy="523220"/>
          </a:xfrm>
          <a:prstGeom prst="rect">
            <a:avLst/>
          </a:prstGeom>
          <a:noFill/>
        </p:spPr>
        <p:txBody>
          <a:bodyPr wrap="none" rtlCol="0">
            <a:spAutoFit/>
          </a:bodyPr>
          <a:lstStyle/>
          <a:p>
            <a:r>
              <a:rPr lang="tr-TR" sz="2800" b="1" dirty="0"/>
              <a:t>İletişim nedir</a:t>
            </a:r>
          </a:p>
        </p:txBody>
      </p:sp>
      <p:pic>
        <p:nvPicPr>
          <p:cNvPr id="11" name="Grafik 10" descr="Soru işareti">
            <a:extLst>
              <a:ext uri="{FF2B5EF4-FFF2-40B4-BE49-F238E27FC236}">
                <a16:creationId xmlns:a16="http://schemas.microsoft.com/office/drawing/2014/main" id="{D445ED79-12D0-4B13-A9F0-93AF9CBB5C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8096" y="1289513"/>
            <a:ext cx="914400" cy="914400"/>
          </a:xfrm>
          <a:prstGeom prst="rect">
            <a:avLst/>
          </a:prstGeom>
        </p:spPr>
      </p:pic>
      <p:sp>
        <p:nvSpPr>
          <p:cNvPr id="12" name="Dikdörtgen 11">
            <a:extLst>
              <a:ext uri="{FF2B5EF4-FFF2-40B4-BE49-F238E27FC236}">
                <a16:creationId xmlns:a16="http://schemas.microsoft.com/office/drawing/2014/main" id="{6237DD03-B40B-498D-B0C2-1A7D8F4F80BB}"/>
              </a:ext>
            </a:extLst>
          </p:cNvPr>
          <p:cNvSpPr/>
          <p:nvPr/>
        </p:nvSpPr>
        <p:spPr>
          <a:xfrm>
            <a:off x="3550276" y="1739893"/>
            <a:ext cx="7371009" cy="1697068"/>
          </a:xfrm>
          <a:prstGeom prst="rect">
            <a:avLst/>
          </a:prstGeom>
          <a:ln w="38100">
            <a:solidFill>
              <a:srgbClr val="FFC000"/>
            </a:solidFill>
          </a:ln>
        </p:spPr>
        <p:txBody>
          <a:bodyPr wrap="square">
            <a:spAutoFit/>
          </a:bodyPr>
          <a:lstStyle/>
          <a:p>
            <a:pPr>
              <a:lnSpc>
                <a:spcPct val="150000"/>
              </a:lnSpc>
            </a:pPr>
            <a:r>
              <a:rPr lang="tr-TR" sz="2400" dirty="0">
                <a:latin typeface="CaslonPro-Regular"/>
              </a:rPr>
              <a:t>İçinde “iletişim” sözcüğü geçen bir cümle kurunuz. </a:t>
            </a:r>
            <a:br>
              <a:rPr lang="tr-TR" sz="2400" dirty="0">
                <a:latin typeface="CaslonPro-Regular"/>
              </a:rPr>
            </a:br>
            <a:r>
              <a:rPr lang="tr-TR" sz="2400" dirty="0">
                <a:latin typeface="CaslonPro-Regular"/>
              </a:rPr>
              <a:t>Bu cümleden hareketle iletişimin ne olduğuna ilişkin tahminlerde bulununuz.</a:t>
            </a:r>
            <a:endParaRPr lang="tr-TR" sz="2400" dirty="0"/>
          </a:p>
        </p:txBody>
      </p:sp>
      <p:sp>
        <p:nvSpPr>
          <p:cNvPr id="13" name="Dikdörtgen 12">
            <a:extLst>
              <a:ext uri="{FF2B5EF4-FFF2-40B4-BE49-F238E27FC236}">
                <a16:creationId xmlns:a16="http://schemas.microsoft.com/office/drawing/2014/main" id="{E30E719E-F962-421A-A99C-C36DCF58DCFF}"/>
              </a:ext>
            </a:extLst>
          </p:cNvPr>
          <p:cNvSpPr/>
          <p:nvPr/>
        </p:nvSpPr>
        <p:spPr>
          <a:xfrm>
            <a:off x="309131" y="4216688"/>
            <a:ext cx="11526554" cy="1200329"/>
          </a:xfrm>
          <a:prstGeom prst="rect">
            <a:avLst/>
          </a:prstGeom>
        </p:spPr>
        <p:txBody>
          <a:bodyPr wrap="square">
            <a:spAutoFit/>
          </a:bodyPr>
          <a:lstStyle/>
          <a:p>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İletişim:</a:t>
            </a:r>
            <a:r>
              <a:rPr lang="tr-T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200" dirty="0">
                <a:latin typeface="Arial" panose="020B0604020202020204" pitchFamily="34" charset="0"/>
                <a:cs typeface="Arial" panose="020B0604020202020204" pitchFamily="34" charset="0"/>
              </a:rPr>
              <a:t>E</a:t>
            </a:r>
            <a:r>
              <a:rPr lang="tr-TR" sz="2200" b="0" dirty="0">
                <a:effectLst/>
                <a:latin typeface="Arial" panose="020B0604020202020204" pitchFamily="34" charset="0"/>
                <a:cs typeface="Arial" panose="020B0604020202020204" pitchFamily="34" charset="0"/>
              </a:rPr>
              <a:t>n az iki kişi arasında duygu, düşünce ve bilgi aktarımının yapılmasıdır. </a:t>
            </a:r>
          </a:p>
          <a:p>
            <a:pPr>
              <a:spcAft>
                <a:spcPts val="600"/>
              </a:spcAft>
            </a:pPr>
            <a:r>
              <a:rPr lang="tr-TR" sz="2200" dirty="0">
                <a:latin typeface="Arial" panose="020B0604020202020204" pitchFamily="34" charset="0"/>
                <a:cs typeface="Arial" panose="020B0604020202020204" pitchFamily="34" charset="0"/>
              </a:rPr>
              <a:t>                  </a:t>
            </a:r>
            <a:r>
              <a:rPr lang="tr-TR" sz="2200" b="0" dirty="0">
                <a:effectLst/>
                <a:latin typeface="Arial" panose="020B0604020202020204" pitchFamily="34" charset="0"/>
                <a:cs typeface="Arial" panose="020B0604020202020204" pitchFamily="34" charset="0"/>
              </a:rPr>
              <a:t>İletişim sözel olarak yapılabileceği gibi, yazıyla, sembolle, jest, mimik, </a:t>
            </a:r>
            <a:br>
              <a:rPr lang="tr-TR" sz="2200" b="0" dirty="0">
                <a:effectLst/>
                <a:latin typeface="Arial" panose="020B0604020202020204" pitchFamily="34" charset="0"/>
                <a:cs typeface="Arial" panose="020B0604020202020204" pitchFamily="34" charset="0"/>
              </a:rPr>
            </a:br>
            <a:r>
              <a:rPr lang="tr-TR" sz="2200" b="0" dirty="0">
                <a:effectLst/>
                <a:latin typeface="Arial" panose="020B0604020202020204" pitchFamily="34" charset="0"/>
                <a:cs typeface="Arial" panose="020B0604020202020204" pitchFamily="34" charset="0"/>
              </a:rPr>
              <a:t>                  el ve vücut hareketleri ile de yapılabilir.</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71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80">
                                          <p:stCondLst>
                                            <p:cond delay="0"/>
                                          </p:stCondLst>
                                        </p:cTn>
                                        <p:tgtEl>
                                          <p:spTgt spid="11"/>
                                        </p:tgtEl>
                                      </p:cBhvr>
                                    </p:animEffect>
                                    <p:anim calcmode="lin" valueType="num">
                                      <p:cBhvr>
                                        <p:cTn id="1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 dur="26">
                                          <p:stCondLst>
                                            <p:cond delay="650"/>
                                          </p:stCondLst>
                                        </p:cTn>
                                        <p:tgtEl>
                                          <p:spTgt spid="11"/>
                                        </p:tgtEl>
                                      </p:cBhvr>
                                      <p:to x="100000" y="60000"/>
                                    </p:animScale>
                                    <p:animScale>
                                      <p:cBhvr>
                                        <p:cTn id="24" dur="166" decel="50000">
                                          <p:stCondLst>
                                            <p:cond delay="676"/>
                                          </p:stCondLst>
                                        </p:cTn>
                                        <p:tgtEl>
                                          <p:spTgt spid="11"/>
                                        </p:tgtEl>
                                      </p:cBhvr>
                                      <p:to x="100000" y="100000"/>
                                    </p:animScale>
                                    <p:animScale>
                                      <p:cBhvr>
                                        <p:cTn id="25" dur="26">
                                          <p:stCondLst>
                                            <p:cond delay="1312"/>
                                          </p:stCondLst>
                                        </p:cTn>
                                        <p:tgtEl>
                                          <p:spTgt spid="11"/>
                                        </p:tgtEl>
                                      </p:cBhvr>
                                      <p:to x="100000" y="80000"/>
                                    </p:animScale>
                                    <p:animScale>
                                      <p:cBhvr>
                                        <p:cTn id="26" dur="166" decel="50000">
                                          <p:stCondLst>
                                            <p:cond delay="1338"/>
                                          </p:stCondLst>
                                        </p:cTn>
                                        <p:tgtEl>
                                          <p:spTgt spid="11"/>
                                        </p:tgtEl>
                                      </p:cBhvr>
                                      <p:to x="100000" y="100000"/>
                                    </p:animScale>
                                    <p:animScale>
                                      <p:cBhvr>
                                        <p:cTn id="27" dur="26">
                                          <p:stCondLst>
                                            <p:cond delay="1642"/>
                                          </p:stCondLst>
                                        </p:cTn>
                                        <p:tgtEl>
                                          <p:spTgt spid="11"/>
                                        </p:tgtEl>
                                      </p:cBhvr>
                                      <p:to x="100000" y="90000"/>
                                    </p:animScale>
                                    <p:animScale>
                                      <p:cBhvr>
                                        <p:cTn id="28" dur="166" decel="50000">
                                          <p:stCondLst>
                                            <p:cond delay="1668"/>
                                          </p:stCondLst>
                                        </p:cTn>
                                        <p:tgtEl>
                                          <p:spTgt spid="11"/>
                                        </p:tgtEl>
                                      </p:cBhvr>
                                      <p:to x="100000" y="100000"/>
                                    </p:animScale>
                                    <p:animScale>
                                      <p:cBhvr>
                                        <p:cTn id="29" dur="26">
                                          <p:stCondLst>
                                            <p:cond delay="1808"/>
                                          </p:stCondLst>
                                        </p:cTn>
                                        <p:tgtEl>
                                          <p:spTgt spid="11"/>
                                        </p:tgtEl>
                                      </p:cBhvr>
                                      <p:to x="100000" y="95000"/>
                                    </p:animScale>
                                    <p:animScale>
                                      <p:cBhvr>
                                        <p:cTn id="30" dur="166" decel="50000">
                                          <p:stCondLst>
                                            <p:cond delay="1834"/>
                                          </p:stCondLst>
                                        </p:cTn>
                                        <p:tgtEl>
                                          <p:spTgt spid="11"/>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67C7DE4-EEEC-4552-837C-79A0F59C63AF}"/>
              </a:ext>
            </a:extLst>
          </p:cNvPr>
          <p:cNvSpPr txBox="1"/>
          <p:nvPr/>
        </p:nvSpPr>
        <p:spPr>
          <a:xfrm>
            <a:off x="287628" y="206062"/>
            <a:ext cx="9942490" cy="769441"/>
          </a:xfrm>
          <a:prstGeom prst="rect">
            <a:avLst/>
          </a:prstGeom>
          <a:noFill/>
        </p:spPr>
        <p:txBody>
          <a:bodyPr wrap="square" rtlCol="0">
            <a:spAutoFit/>
          </a:bodyPr>
          <a:lstStyle/>
          <a:p>
            <a:pPr marL="342900" indent="-342900">
              <a:buClr>
                <a:srgbClr val="00B050"/>
              </a:buClr>
              <a:buFont typeface="Wingdings" panose="05000000000000000000" pitchFamily="2" charset="2"/>
              <a:buChar char="ü"/>
            </a:pPr>
            <a:r>
              <a:rPr lang="tr-TR" sz="2200" dirty="0"/>
              <a:t>İnsan toplumsal bir varlıktır, mutlak bir yalnızlık insanın ruh yapısına zarar verir. Dolayısıyla insanın olduğu her yerde iletişim vardır.</a:t>
            </a:r>
          </a:p>
        </p:txBody>
      </p:sp>
      <p:sp>
        <p:nvSpPr>
          <p:cNvPr id="7" name="Metin kutusu 6">
            <a:extLst>
              <a:ext uri="{FF2B5EF4-FFF2-40B4-BE49-F238E27FC236}">
                <a16:creationId xmlns:a16="http://schemas.microsoft.com/office/drawing/2014/main" id="{7C8F37AC-8C44-4F7A-94F4-4D08D1C6C749}"/>
              </a:ext>
            </a:extLst>
          </p:cNvPr>
          <p:cNvSpPr txBox="1"/>
          <p:nvPr/>
        </p:nvSpPr>
        <p:spPr>
          <a:xfrm>
            <a:off x="287628" y="1066799"/>
            <a:ext cx="9942490" cy="769441"/>
          </a:xfrm>
          <a:prstGeom prst="rect">
            <a:avLst/>
          </a:prstGeom>
          <a:noFill/>
        </p:spPr>
        <p:txBody>
          <a:bodyPr wrap="square" rtlCol="0">
            <a:spAutoFit/>
          </a:bodyPr>
          <a:lstStyle/>
          <a:p>
            <a:pPr marL="342900" indent="-342900">
              <a:buClr>
                <a:srgbClr val="00B050"/>
              </a:buClr>
              <a:buFont typeface="Wingdings" panose="05000000000000000000" pitchFamily="2" charset="2"/>
              <a:buChar char="ü"/>
            </a:pPr>
            <a:r>
              <a:rPr lang="tr-TR" sz="2200" dirty="0"/>
              <a:t>İletişim en az iki kişi arasında gerçekleşir ve iki insan birbirinin farkına vardığı anda başlar.</a:t>
            </a:r>
          </a:p>
        </p:txBody>
      </p:sp>
      <p:sp>
        <p:nvSpPr>
          <p:cNvPr id="8" name="Dikdörtgen 7">
            <a:extLst>
              <a:ext uri="{FF2B5EF4-FFF2-40B4-BE49-F238E27FC236}">
                <a16:creationId xmlns:a16="http://schemas.microsoft.com/office/drawing/2014/main" id="{45CB9408-D1D5-4086-9162-65FD2032DC89}"/>
              </a:ext>
            </a:extLst>
          </p:cNvPr>
          <p:cNvSpPr/>
          <p:nvPr/>
        </p:nvSpPr>
        <p:spPr>
          <a:xfrm>
            <a:off x="287628" y="1927536"/>
            <a:ext cx="7009483" cy="430887"/>
          </a:xfrm>
          <a:prstGeom prst="rect">
            <a:avLst/>
          </a:prstGeom>
        </p:spPr>
        <p:txBody>
          <a:bodyPr wrap="none">
            <a:spAutoFit/>
          </a:bodyPr>
          <a:lstStyle/>
          <a:p>
            <a:pPr marL="342900" indent="-342900">
              <a:buClr>
                <a:srgbClr val="00B050"/>
              </a:buClr>
              <a:buFont typeface="Wingdings" panose="05000000000000000000" pitchFamily="2" charset="2"/>
              <a:buChar char="ü"/>
            </a:pPr>
            <a:r>
              <a:rPr lang="tr-TR" sz="2200" dirty="0"/>
              <a:t>İletişim sözcüğünün kökü “ilmek” yani “bağlamak” fiilidir.</a:t>
            </a:r>
          </a:p>
        </p:txBody>
      </p:sp>
      <p:pic>
        <p:nvPicPr>
          <p:cNvPr id="10" name="Resim 9">
            <a:extLst>
              <a:ext uri="{FF2B5EF4-FFF2-40B4-BE49-F238E27FC236}">
                <a16:creationId xmlns:a16="http://schemas.microsoft.com/office/drawing/2014/main" id="{C5E779AC-C6D3-4CC8-891D-AA343F8F4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652" y="2729313"/>
            <a:ext cx="9780364" cy="3751415"/>
          </a:xfrm>
          <a:prstGeom prst="rect">
            <a:avLst/>
          </a:prstGeom>
        </p:spPr>
      </p:pic>
    </p:spTree>
    <p:extLst>
      <p:ext uri="{BB962C8B-B14F-4D97-AF65-F5344CB8AC3E}">
        <p14:creationId xmlns:p14="http://schemas.microsoft.com/office/powerpoint/2010/main" val="131049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FE1130A-97FE-409A-AA8C-FB1DE25B50EA}"/>
              </a:ext>
            </a:extLst>
          </p:cNvPr>
          <p:cNvPicPr>
            <a:picLocks noChangeAspect="1"/>
          </p:cNvPicPr>
          <p:nvPr/>
        </p:nvPicPr>
        <p:blipFill rotWithShape="1">
          <a:blip r:embed="rId2">
            <a:extLst>
              <a:ext uri="{28A0092B-C50C-407E-A947-70E740481C1C}">
                <a14:useLocalDpi xmlns:a14="http://schemas.microsoft.com/office/drawing/2010/main" val="0"/>
              </a:ext>
            </a:extLst>
          </a:blip>
          <a:srcRect l="1499" r="2323"/>
          <a:stretch/>
        </p:blipFill>
        <p:spPr>
          <a:xfrm>
            <a:off x="206061" y="150124"/>
            <a:ext cx="4404575" cy="2970997"/>
          </a:xfrm>
          <a:prstGeom prst="rect">
            <a:avLst/>
          </a:prstGeom>
        </p:spPr>
      </p:pic>
      <p:sp>
        <p:nvSpPr>
          <p:cNvPr id="3" name="Metin kutusu 2">
            <a:extLst>
              <a:ext uri="{FF2B5EF4-FFF2-40B4-BE49-F238E27FC236}">
                <a16:creationId xmlns:a16="http://schemas.microsoft.com/office/drawing/2014/main" id="{DDD4D748-BAC7-453B-B9B2-28BF4FB0496D}"/>
              </a:ext>
            </a:extLst>
          </p:cNvPr>
          <p:cNvSpPr txBox="1"/>
          <p:nvPr/>
        </p:nvSpPr>
        <p:spPr>
          <a:xfrm>
            <a:off x="206060" y="3429000"/>
            <a:ext cx="4404576" cy="2805063"/>
          </a:xfrm>
          <a:prstGeom prst="rect">
            <a:avLst/>
          </a:prstGeom>
          <a:solidFill>
            <a:schemeClr val="bg1">
              <a:lumMod val="95000"/>
            </a:schemeClr>
          </a:solidFill>
          <a:ln w="38100">
            <a:solidFill>
              <a:schemeClr val="tx1"/>
            </a:solidFill>
            <a:prstDash val="dashDot"/>
          </a:ln>
        </p:spPr>
        <p:txBody>
          <a:bodyPr wrap="square" rtlCol="0">
            <a:spAutoFit/>
          </a:bodyPr>
          <a:lstStyle/>
          <a:p>
            <a:pPr algn="ctr">
              <a:lnSpc>
                <a:spcPct val="150000"/>
              </a:lnSpc>
            </a:pPr>
            <a:r>
              <a:rPr lang="tr-TR" sz="2400" b="1" dirty="0">
                <a:solidFill>
                  <a:srgbClr val="0070C0"/>
                </a:solidFill>
              </a:rPr>
              <a:t>Bazı toplumların </a:t>
            </a:r>
            <a:br>
              <a:rPr lang="tr-TR" sz="2400" b="1" dirty="0">
                <a:solidFill>
                  <a:srgbClr val="0070C0"/>
                </a:solidFill>
              </a:rPr>
            </a:br>
            <a:r>
              <a:rPr lang="tr-TR" sz="2400" b="1" dirty="0">
                <a:solidFill>
                  <a:srgbClr val="0070C0"/>
                </a:solidFill>
              </a:rPr>
              <a:t>çok eski zamanlarda </a:t>
            </a:r>
          </a:p>
          <a:p>
            <a:pPr algn="ctr">
              <a:lnSpc>
                <a:spcPct val="150000"/>
              </a:lnSpc>
            </a:pPr>
            <a:r>
              <a:rPr lang="tr-TR" sz="2400" b="1" dirty="0">
                <a:solidFill>
                  <a:srgbClr val="0070C0"/>
                </a:solidFill>
              </a:rPr>
              <a:t>dumanla iletişim kurduğunu </a:t>
            </a:r>
          </a:p>
          <a:p>
            <a:pPr algn="ctr">
              <a:lnSpc>
                <a:spcPct val="150000"/>
              </a:lnSpc>
            </a:pPr>
            <a:r>
              <a:rPr lang="tr-TR" sz="2400" b="1" dirty="0">
                <a:solidFill>
                  <a:srgbClr val="0070C0"/>
                </a:solidFill>
              </a:rPr>
              <a:t>biliyor muydunuz?</a:t>
            </a:r>
          </a:p>
          <a:p>
            <a:pPr algn="ctr">
              <a:lnSpc>
                <a:spcPct val="150000"/>
              </a:lnSpc>
            </a:pPr>
            <a:endParaRPr lang="tr-TR" sz="2400" b="1" dirty="0">
              <a:solidFill>
                <a:srgbClr val="0070C0"/>
              </a:solidFill>
            </a:endParaRPr>
          </a:p>
        </p:txBody>
      </p:sp>
      <p:pic>
        <p:nvPicPr>
          <p:cNvPr id="5" name="Resim 4">
            <a:extLst>
              <a:ext uri="{FF2B5EF4-FFF2-40B4-BE49-F238E27FC236}">
                <a16:creationId xmlns:a16="http://schemas.microsoft.com/office/drawing/2014/main" id="{16F0B878-797F-4FE9-90EC-CC5C9C1CC0C9}"/>
              </a:ext>
            </a:extLst>
          </p:cNvPr>
          <p:cNvPicPr>
            <a:picLocks noChangeAspect="1"/>
          </p:cNvPicPr>
          <p:nvPr/>
        </p:nvPicPr>
        <p:blipFill rotWithShape="1">
          <a:blip r:embed="rId3">
            <a:extLst>
              <a:ext uri="{28A0092B-C50C-407E-A947-70E740481C1C}">
                <a14:useLocalDpi xmlns:a14="http://schemas.microsoft.com/office/drawing/2010/main" val="0"/>
              </a:ext>
            </a:extLst>
          </a:blip>
          <a:srcRect b="4961"/>
          <a:stretch/>
        </p:blipFill>
        <p:spPr>
          <a:xfrm>
            <a:off x="5166575" y="150124"/>
            <a:ext cx="6096000" cy="6166964"/>
          </a:xfrm>
          <a:prstGeom prst="rect">
            <a:avLst/>
          </a:prstGeom>
        </p:spPr>
      </p:pic>
    </p:spTree>
    <p:extLst>
      <p:ext uri="{BB962C8B-B14F-4D97-AF65-F5344CB8AC3E}">
        <p14:creationId xmlns:p14="http://schemas.microsoft.com/office/powerpoint/2010/main" val="88264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A1B4666-B2C7-473C-B5BC-945BBAD0B26F}"/>
              </a:ext>
            </a:extLst>
          </p:cNvPr>
          <p:cNvSpPr txBox="1"/>
          <p:nvPr/>
        </p:nvSpPr>
        <p:spPr>
          <a:xfrm>
            <a:off x="0" y="231820"/>
            <a:ext cx="12192000" cy="461665"/>
          </a:xfrm>
          <a:prstGeom prst="rect">
            <a:avLst/>
          </a:prstGeom>
          <a:solidFill>
            <a:schemeClr val="accent1">
              <a:lumMod val="20000"/>
              <a:lumOff val="80000"/>
            </a:schemeClr>
          </a:solidFill>
        </p:spPr>
        <p:txBody>
          <a:bodyPr wrap="square" rtlCol="0">
            <a:spAutoFit/>
          </a:bodyPr>
          <a:lstStyle/>
          <a:p>
            <a:pPr algn="ctr"/>
            <a:r>
              <a:rPr lang="tr-TR" sz="2400" b="1" dirty="0">
                <a:latin typeface="Constantia" panose="02030602050306030303" pitchFamily="18" charset="0"/>
              </a:rPr>
              <a:t>Aşağıdaki durumlardan hangisi iletişimdir, hangisi iletişim değildir.</a:t>
            </a:r>
          </a:p>
        </p:txBody>
      </p:sp>
      <p:sp>
        <p:nvSpPr>
          <p:cNvPr id="3" name="Metin kutusu 2">
            <a:extLst>
              <a:ext uri="{FF2B5EF4-FFF2-40B4-BE49-F238E27FC236}">
                <a16:creationId xmlns:a16="http://schemas.microsoft.com/office/drawing/2014/main" id="{9EB76CFE-E9F9-4DFC-B422-E595E768C713}"/>
              </a:ext>
            </a:extLst>
          </p:cNvPr>
          <p:cNvSpPr txBox="1"/>
          <p:nvPr/>
        </p:nvSpPr>
        <p:spPr>
          <a:xfrm>
            <a:off x="257578" y="1081825"/>
            <a:ext cx="8300433" cy="461665"/>
          </a:xfrm>
          <a:prstGeom prst="rect">
            <a:avLst/>
          </a:prstGeom>
          <a:noFill/>
        </p:spPr>
        <p:txBody>
          <a:bodyPr wrap="square" rtlCol="0">
            <a:spAutoFit/>
          </a:bodyPr>
          <a:lstStyle/>
          <a:p>
            <a:r>
              <a:rPr lang="tr-TR" sz="2400" dirty="0"/>
              <a:t>Ayşe hanımın, oğlu Ahmet’i yemek yemesi için masaya çağırması.</a:t>
            </a:r>
          </a:p>
        </p:txBody>
      </p:sp>
      <p:sp>
        <p:nvSpPr>
          <p:cNvPr id="4" name="Metin kutusu 3">
            <a:extLst>
              <a:ext uri="{FF2B5EF4-FFF2-40B4-BE49-F238E27FC236}">
                <a16:creationId xmlns:a16="http://schemas.microsoft.com/office/drawing/2014/main" id="{C500F61B-F3B9-49F7-AB39-E8E128BC40D7}"/>
              </a:ext>
            </a:extLst>
          </p:cNvPr>
          <p:cNvSpPr txBox="1"/>
          <p:nvPr/>
        </p:nvSpPr>
        <p:spPr>
          <a:xfrm>
            <a:off x="8500056" y="999202"/>
            <a:ext cx="1800686" cy="461665"/>
          </a:xfrm>
          <a:prstGeom prst="rect">
            <a:avLst/>
          </a:prstGeom>
          <a:solidFill>
            <a:schemeClr val="accent4">
              <a:lumMod val="20000"/>
              <a:lumOff val="80000"/>
            </a:schemeClr>
          </a:solidFill>
        </p:spPr>
        <p:txBody>
          <a:bodyPr wrap="none" rtlCol="0">
            <a:spAutoFit/>
          </a:bodyPr>
          <a:lstStyle/>
          <a:p>
            <a:r>
              <a:rPr lang="tr-TR" sz="2400" dirty="0"/>
              <a:t>Sözel İletişim</a:t>
            </a:r>
          </a:p>
        </p:txBody>
      </p:sp>
      <p:sp>
        <p:nvSpPr>
          <p:cNvPr id="5" name="Metin kutusu 4">
            <a:extLst>
              <a:ext uri="{FF2B5EF4-FFF2-40B4-BE49-F238E27FC236}">
                <a16:creationId xmlns:a16="http://schemas.microsoft.com/office/drawing/2014/main" id="{0D776FE0-EAE4-4391-9749-A70E6DDB8F29}"/>
              </a:ext>
            </a:extLst>
          </p:cNvPr>
          <p:cNvSpPr txBox="1"/>
          <p:nvPr/>
        </p:nvSpPr>
        <p:spPr>
          <a:xfrm>
            <a:off x="257577" y="1839532"/>
            <a:ext cx="9214834" cy="461665"/>
          </a:xfrm>
          <a:prstGeom prst="rect">
            <a:avLst/>
          </a:prstGeom>
          <a:noFill/>
        </p:spPr>
        <p:txBody>
          <a:bodyPr wrap="square" rtlCol="0">
            <a:spAutoFit/>
          </a:bodyPr>
          <a:lstStyle/>
          <a:p>
            <a:r>
              <a:rPr lang="tr-TR" sz="2400" dirty="0"/>
              <a:t>Trafik polisinin çalışma sebebiyle eliyle araçları yan şeride yönlendirmesi.</a:t>
            </a:r>
          </a:p>
        </p:txBody>
      </p:sp>
      <p:sp>
        <p:nvSpPr>
          <p:cNvPr id="6" name="Metin kutusu 5">
            <a:extLst>
              <a:ext uri="{FF2B5EF4-FFF2-40B4-BE49-F238E27FC236}">
                <a16:creationId xmlns:a16="http://schemas.microsoft.com/office/drawing/2014/main" id="{686BEBB6-A50F-4297-A073-4A4A04B30D19}"/>
              </a:ext>
            </a:extLst>
          </p:cNvPr>
          <p:cNvSpPr txBox="1"/>
          <p:nvPr/>
        </p:nvSpPr>
        <p:spPr>
          <a:xfrm>
            <a:off x="9414460" y="1747438"/>
            <a:ext cx="2719462" cy="461665"/>
          </a:xfrm>
          <a:prstGeom prst="rect">
            <a:avLst/>
          </a:prstGeom>
          <a:solidFill>
            <a:schemeClr val="accent4">
              <a:lumMod val="20000"/>
              <a:lumOff val="80000"/>
            </a:schemeClr>
          </a:solidFill>
        </p:spPr>
        <p:txBody>
          <a:bodyPr wrap="none" rtlCol="0">
            <a:spAutoFit/>
          </a:bodyPr>
          <a:lstStyle/>
          <a:p>
            <a:r>
              <a:rPr lang="tr-TR" sz="2400" dirty="0"/>
              <a:t>Vücut Dili ile İletişim</a:t>
            </a:r>
          </a:p>
        </p:txBody>
      </p:sp>
      <p:sp>
        <p:nvSpPr>
          <p:cNvPr id="7" name="Metin kutusu 6">
            <a:extLst>
              <a:ext uri="{FF2B5EF4-FFF2-40B4-BE49-F238E27FC236}">
                <a16:creationId xmlns:a16="http://schemas.microsoft.com/office/drawing/2014/main" id="{CCEA8BAA-48E7-4D49-ACDA-74D59713C653}"/>
              </a:ext>
            </a:extLst>
          </p:cNvPr>
          <p:cNvSpPr txBox="1"/>
          <p:nvPr/>
        </p:nvSpPr>
        <p:spPr>
          <a:xfrm>
            <a:off x="257577" y="2587768"/>
            <a:ext cx="7186412" cy="461665"/>
          </a:xfrm>
          <a:prstGeom prst="rect">
            <a:avLst/>
          </a:prstGeom>
          <a:noFill/>
        </p:spPr>
        <p:txBody>
          <a:bodyPr wrap="square" rtlCol="0">
            <a:spAutoFit/>
          </a:bodyPr>
          <a:lstStyle/>
          <a:p>
            <a:r>
              <a:rPr lang="tr-TR" sz="2400" dirty="0"/>
              <a:t>Yolda yürüyen Ömer’in sesli bir şekilde türkü söylemesi.</a:t>
            </a:r>
          </a:p>
        </p:txBody>
      </p:sp>
      <p:sp>
        <p:nvSpPr>
          <p:cNvPr id="8" name="Metin kutusu 7">
            <a:extLst>
              <a:ext uri="{FF2B5EF4-FFF2-40B4-BE49-F238E27FC236}">
                <a16:creationId xmlns:a16="http://schemas.microsoft.com/office/drawing/2014/main" id="{53D9985F-D691-406D-9C8E-FA278BB2675A}"/>
              </a:ext>
            </a:extLst>
          </p:cNvPr>
          <p:cNvSpPr txBox="1"/>
          <p:nvPr/>
        </p:nvSpPr>
        <p:spPr>
          <a:xfrm>
            <a:off x="7390330" y="2514820"/>
            <a:ext cx="2149371" cy="461665"/>
          </a:xfrm>
          <a:prstGeom prst="rect">
            <a:avLst/>
          </a:prstGeom>
          <a:solidFill>
            <a:schemeClr val="tx2">
              <a:lumMod val="20000"/>
              <a:lumOff val="80000"/>
            </a:schemeClr>
          </a:solidFill>
        </p:spPr>
        <p:txBody>
          <a:bodyPr wrap="none" rtlCol="0">
            <a:spAutoFit/>
          </a:bodyPr>
          <a:lstStyle/>
          <a:p>
            <a:r>
              <a:rPr lang="tr-TR" sz="2400" dirty="0"/>
              <a:t>İletişim </a:t>
            </a:r>
            <a:r>
              <a:rPr lang="tr-TR" sz="2400" dirty="0">
                <a:solidFill>
                  <a:srgbClr val="FF0000"/>
                </a:solidFill>
              </a:rPr>
              <a:t>değildir.</a:t>
            </a:r>
          </a:p>
        </p:txBody>
      </p:sp>
      <p:sp>
        <p:nvSpPr>
          <p:cNvPr id="9" name="Metin kutusu 8">
            <a:extLst>
              <a:ext uri="{FF2B5EF4-FFF2-40B4-BE49-F238E27FC236}">
                <a16:creationId xmlns:a16="http://schemas.microsoft.com/office/drawing/2014/main" id="{DFFF9C67-794F-4FF0-9793-A9B493E28E45}"/>
              </a:ext>
            </a:extLst>
          </p:cNvPr>
          <p:cNvSpPr txBox="1"/>
          <p:nvPr/>
        </p:nvSpPr>
        <p:spPr>
          <a:xfrm>
            <a:off x="257576" y="3336004"/>
            <a:ext cx="7495505" cy="461665"/>
          </a:xfrm>
          <a:prstGeom prst="rect">
            <a:avLst/>
          </a:prstGeom>
          <a:noFill/>
        </p:spPr>
        <p:txBody>
          <a:bodyPr wrap="square" rtlCol="0">
            <a:spAutoFit/>
          </a:bodyPr>
          <a:lstStyle/>
          <a:p>
            <a:r>
              <a:rPr lang="tr-TR" sz="2400" dirty="0"/>
              <a:t>Fatma Öğretmen’in çalıştığı okul müdürlüğüne mail atması.</a:t>
            </a:r>
          </a:p>
        </p:txBody>
      </p:sp>
      <p:sp>
        <p:nvSpPr>
          <p:cNvPr id="10" name="Metin kutusu 9">
            <a:extLst>
              <a:ext uri="{FF2B5EF4-FFF2-40B4-BE49-F238E27FC236}">
                <a16:creationId xmlns:a16="http://schemas.microsoft.com/office/drawing/2014/main" id="{D15EF707-48A4-4C90-90E6-6264BB5D7E35}"/>
              </a:ext>
            </a:extLst>
          </p:cNvPr>
          <p:cNvSpPr txBox="1"/>
          <p:nvPr/>
        </p:nvSpPr>
        <p:spPr>
          <a:xfrm>
            <a:off x="7753081" y="3198167"/>
            <a:ext cx="1996700" cy="461665"/>
          </a:xfrm>
          <a:prstGeom prst="rect">
            <a:avLst/>
          </a:prstGeom>
          <a:solidFill>
            <a:schemeClr val="accent4">
              <a:lumMod val="20000"/>
              <a:lumOff val="80000"/>
            </a:schemeClr>
          </a:solidFill>
        </p:spPr>
        <p:txBody>
          <a:bodyPr wrap="none" rtlCol="0">
            <a:spAutoFit/>
          </a:bodyPr>
          <a:lstStyle/>
          <a:p>
            <a:r>
              <a:rPr lang="tr-TR" sz="2400" dirty="0"/>
              <a:t>Yazı ile İletişim</a:t>
            </a:r>
          </a:p>
        </p:txBody>
      </p:sp>
      <p:sp>
        <p:nvSpPr>
          <p:cNvPr id="11" name="Metin kutusu 10">
            <a:extLst>
              <a:ext uri="{FF2B5EF4-FFF2-40B4-BE49-F238E27FC236}">
                <a16:creationId xmlns:a16="http://schemas.microsoft.com/office/drawing/2014/main" id="{92221910-02CF-430F-80EB-B428C9534563}"/>
              </a:ext>
            </a:extLst>
          </p:cNvPr>
          <p:cNvSpPr txBox="1"/>
          <p:nvPr/>
        </p:nvSpPr>
        <p:spPr>
          <a:xfrm>
            <a:off x="257576" y="4093711"/>
            <a:ext cx="9350063" cy="461665"/>
          </a:xfrm>
          <a:prstGeom prst="rect">
            <a:avLst/>
          </a:prstGeom>
          <a:noFill/>
        </p:spPr>
        <p:txBody>
          <a:bodyPr wrap="square" rtlCol="0">
            <a:spAutoFit/>
          </a:bodyPr>
          <a:lstStyle/>
          <a:p>
            <a:r>
              <a:rPr lang="tr-TR" sz="2400" dirty="0"/>
              <a:t>Emre’nin yarınki tiyatro gösterisinin bazı sahnelerini odasında denemesi.</a:t>
            </a:r>
          </a:p>
        </p:txBody>
      </p:sp>
      <p:sp>
        <p:nvSpPr>
          <p:cNvPr id="12" name="Metin kutusu 11">
            <a:extLst>
              <a:ext uri="{FF2B5EF4-FFF2-40B4-BE49-F238E27FC236}">
                <a16:creationId xmlns:a16="http://schemas.microsoft.com/office/drawing/2014/main" id="{04CDC19B-1A87-4176-8D4B-0CAB1646CC1F}"/>
              </a:ext>
            </a:extLst>
          </p:cNvPr>
          <p:cNvSpPr txBox="1"/>
          <p:nvPr/>
        </p:nvSpPr>
        <p:spPr>
          <a:xfrm>
            <a:off x="9352212" y="3965549"/>
            <a:ext cx="2149371" cy="461665"/>
          </a:xfrm>
          <a:prstGeom prst="rect">
            <a:avLst/>
          </a:prstGeom>
          <a:solidFill>
            <a:schemeClr val="tx2">
              <a:lumMod val="20000"/>
              <a:lumOff val="80000"/>
            </a:schemeClr>
          </a:solidFill>
        </p:spPr>
        <p:txBody>
          <a:bodyPr wrap="none" rtlCol="0">
            <a:spAutoFit/>
          </a:bodyPr>
          <a:lstStyle/>
          <a:p>
            <a:r>
              <a:rPr lang="tr-TR" sz="2400" dirty="0"/>
              <a:t>İletişim </a:t>
            </a:r>
            <a:r>
              <a:rPr lang="tr-TR" sz="2400" dirty="0">
                <a:solidFill>
                  <a:srgbClr val="FF0000"/>
                </a:solidFill>
              </a:rPr>
              <a:t>değildir.</a:t>
            </a:r>
          </a:p>
        </p:txBody>
      </p:sp>
      <p:sp>
        <p:nvSpPr>
          <p:cNvPr id="13" name="Metin kutusu 12">
            <a:extLst>
              <a:ext uri="{FF2B5EF4-FFF2-40B4-BE49-F238E27FC236}">
                <a16:creationId xmlns:a16="http://schemas.microsoft.com/office/drawing/2014/main" id="{7F478236-4A1F-488E-9DB6-8E9D97E442AB}"/>
              </a:ext>
            </a:extLst>
          </p:cNvPr>
          <p:cNvSpPr txBox="1"/>
          <p:nvPr/>
        </p:nvSpPr>
        <p:spPr>
          <a:xfrm>
            <a:off x="257575" y="4847046"/>
            <a:ext cx="10766740" cy="461665"/>
          </a:xfrm>
          <a:prstGeom prst="rect">
            <a:avLst/>
          </a:prstGeom>
          <a:noFill/>
        </p:spPr>
        <p:txBody>
          <a:bodyPr wrap="square" rtlCol="0">
            <a:spAutoFit/>
          </a:bodyPr>
          <a:lstStyle/>
          <a:p>
            <a:r>
              <a:rPr lang="tr-TR" sz="2400" dirty="0"/>
              <a:t>Bir sinemanın başlangıcında                             bu iki görselin çıkması. </a:t>
            </a:r>
          </a:p>
        </p:txBody>
      </p:sp>
      <p:pic>
        <p:nvPicPr>
          <p:cNvPr id="15" name="Resim 14">
            <a:extLst>
              <a:ext uri="{FF2B5EF4-FFF2-40B4-BE49-F238E27FC236}">
                <a16:creationId xmlns:a16="http://schemas.microsoft.com/office/drawing/2014/main" id="{6ADEF208-C19A-4BFE-B5D6-3D5C799B56CC}"/>
              </a:ext>
            </a:extLst>
          </p:cNvPr>
          <p:cNvPicPr>
            <a:picLocks noChangeAspect="1"/>
          </p:cNvPicPr>
          <p:nvPr/>
        </p:nvPicPr>
        <p:blipFill rotWithShape="1">
          <a:blip r:embed="rId2">
            <a:extLst>
              <a:ext uri="{28A0092B-C50C-407E-A947-70E740481C1C}">
                <a14:useLocalDpi xmlns:a14="http://schemas.microsoft.com/office/drawing/2010/main" val="0"/>
              </a:ext>
            </a:extLst>
          </a:blip>
          <a:srcRect l="13628" t="22506" r="13274" b="38494"/>
          <a:stretch/>
        </p:blipFill>
        <p:spPr>
          <a:xfrm>
            <a:off x="3869890" y="4822630"/>
            <a:ext cx="1771055" cy="531501"/>
          </a:xfrm>
          <a:prstGeom prst="rect">
            <a:avLst/>
          </a:prstGeom>
        </p:spPr>
      </p:pic>
      <p:sp>
        <p:nvSpPr>
          <p:cNvPr id="16" name="Metin kutusu 15">
            <a:extLst>
              <a:ext uri="{FF2B5EF4-FFF2-40B4-BE49-F238E27FC236}">
                <a16:creationId xmlns:a16="http://schemas.microsoft.com/office/drawing/2014/main" id="{44ADAC9F-B498-4A67-B90F-84DD475ADED5}"/>
              </a:ext>
            </a:extLst>
          </p:cNvPr>
          <p:cNvSpPr txBox="1"/>
          <p:nvPr/>
        </p:nvSpPr>
        <p:spPr>
          <a:xfrm>
            <a:off x="8609289" y="4766028"/>
            <a:ext cx="2460866" cy="461665"/>
          </a:xfrm>
          <a:prstGeom prst="rect">
            <a:avLst/>
          </a:prstGeom>
          <a:solidFill>
            <a:schemeClr val="accent4">
              <a:lumMod val="20000"/>
              <a:lumOff val="80000"/>
            </a:schemeClr>
          </a:solidFill>
        </p:spPr>
        <p:txBody>
          <a:bodyPr wrap="none" rtlCol="0">
            <a:spAutoFit/>
          </a:bodyPr>
          <a:lstStyle/>
          <a:p>
            <a:r>
              <a:rPr lang="tr-TR" sz="2400" dirty="0"/>
              <a:t>Sembol ile İletişim</a:t>
            </a:r>
          </a:p>
        </p:txBody>
      </p:sp>
      <p:sp>
        <p:nvSpPr>
          <p:cNvPr id="17" name="Metin kutusu 16">
            <a:extLst>
              <a:ext uri="{FF2B5EF4-FFF2-40B4-BE49-F238E27FC236}">
                <a16:creationId xmlns:a16="http://schemas.microsoft.com/office/drawing/2014/main" id="{9115CB7D-9615-4EC7-9AF6-0D1F6CC19FA2}"/>
              </a:ext>
            </a:extLst>
          </p:cNvPr>
          <p:cNvSpPr txBox="1"/>
          <p:nvPr/>
        </p:nvSpPr>
        <p:spPr>
          <a:xfrm>
            <a:off x="303415" y="5617749"/>
            <a:ext cx="9748546" cy="461665"/>
          </a:xfrm>
          <a:prstGeom prst="rect">
            <a:avLst/>
          </a:prstGeom>
          <a:noFill/>
        </p:spPr>
        <p:txBody>
          <a:bodyPr wrap="square" rtlCol="0">
            <a:spAutoFit/>
          </a:bodyPr>
          <a:lstStyle/>
          <a:p>
            <a:r>
              <a:rPr lang="tr-TR" sz="2400" dirty="0"/>
              <a:t>Arkadaşına kötü söz söyleyen bir öğrenciye öğretmenin sert bir bakış atması.</a:t>
            </a:r>
          </a:p>
        </p:txBody>
      </p:sp>
      <p:sp>
        <p:nvSpPr>
          <p:cNvPr id="18" name="Metin kutusu 17">
            <a:extLst>
              <a:ext uri="{FF2B5EF4-FFF2-40B4-BE49-F238E27FC236}">
                <a16:creationId xmlns:a16="http://schemas.microsoft.com/office/drawing/2014/main" id="{CA4B669B-B1EE-47A7-82FB-409AA7545280}"/>
              </a:ext>
            </a:extLst>
          </p:cNvPr>
          <p:cNvSpPr txBox="1"/>
          <p:nvPr/>
        </p:nvSpPr>
        <p:spPr>
          <a:xfrm>
            <a:off x="9839722" y="5553012"/>
            <a:ext cx="2314993" cy="461665"/>
          </a:xfrm>
          <a:prstGeom prst="rect">
            <a:avLst/>
          </a:prstGeom>
          <a:solidFill>
            <a:schemeClr val="accent4">
              <a:lumMod val="20000"/>
              <a:lumOff val="80000"/>
            </a:schemeClr>
          </a:solidFill>
        </p:spPr>
        <p:txBody>
          <a:bodyPr wrap="none" rtlCol="0">
            <a:spAutoFit/>
          </a:bodyPr>
          <a:lstStyle/>
          <a:p>
            <a:r>
              <a:rPr lang="tr-TR" sz="2400" dirty="0"/>
              <a:t>Mimik ile İletişim</a:t>
            </a:r>
          </a:p>
        </p:txBody>
      </p:sp>
    </p:spTree>
    <p:extLst>
      <p:ext uri="{BB962C8B-B14F-4D97-AF65-F5344CB8AC3E}">
        <p14:creationId xmlns:p14="http://schemas.microsoft.com/office/powerpoint/2010/main" val="282882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6" grpId="0" animBg="1"/>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4AFAA57-3F79-4818-9A2B-2C9AFD8C2F08}"/>
              </a:ext>
            </a:extLst>
          </p:cNvPr>
          <p:cNvSpPr txBox="1"/>
          <p:nvPr/>
        </p:nvSpPr>
        <p:spPr>
          <a:xfrm>
            <a:off x="2638022" y="225379"/>
            <a:ext cx="6915955" cy="523220"/>
          </a:xfrm>
          <a:prstGeom prst="rect">
            <a:avLst/>
          </a:prstGeom>
          <a:solidFill>
            <a:schemeClr val="bg1">
              <a:lumMod val="95000"/>
            </a:schemeClr>
          </a:solidFill>
          <a:ln w="38100">
            <a:solidFill>
              <a:schemeClr val="tx1">
                <a:lumMod val="95000"/>
                <a:lumOff val="5000"/>
              </a:schemeClr>
            </a:solidFill>
          </a:ln>
        </p:spPr>
        <p:txBody>
          <a:bodyPr wrap="square" rtlCol="0">
            <a:spAutoFit/>
          </a:bodyPr>
          <a:lstStyle/>
          <a:p>
            <a:pPr algn="ctr"/>
            <a:r>
              <a:rPr lang="tr-TR" sz="2800" b="1" dirty="0">
                <a:solidFill>
                  <a:srgbClr val="FF0000"/>
                </a:solidFill>
              </a:rPr>
              <a:t>Mesajın Verildiği Kanala Göre İletişim Türleri</a:t>
            </a:r>
          </a:p>
        </p:txBody>
      </p:sp>
      <p:cxnSp>
        <p:nvCxnSpPr>
          <p:cNvPr id="5" name="Düz Bağlayıcı 4">
            <a:extLst>
              <a:ext uri="{FF2B5EF4-FFF2-40B4-BE49-F238E27FC236}">
                <a16:creationId xmlns:a16="http://schemas.microsoft.com/office/drawing/2014/main" id="{F6D1EB08-70C3-4E58-87A1-DF9E19870D19}"/>
              </a:ext>
            </a:extLst>
          </p:cNvPr>
          <p:cNvCxnSpPr>
            <a:cxnSpLocks/>
          </p:cNvCxnSpPr>
          <p:nvPr/>
        </p:nvCxnSpPr>
        <p:spPr>
          <a:xfrm>
            <a:off x="6083122" y="748599"/>
            <a:ext cx="0" cy="545728"/>
          </a:xfrm>
          <a:prstGeom prst="line">
            <a:avLst/>
          </a:prstGeom>
          <a:ln w="57150"/>
        </p:spPr>
        <p:style>
          <a:lnRef idx="1">
            <a:schemeClr val="dk1"/>
          </a:lnRef>
          <a:fillRef idx="0">
            <a:schemeClr val="dk1"/>
          </a:fillRef>
          <a:effectRef idx="0">
            <a:schemeClr val="dk1"/>
          </a:effectRef>
          <a:fontRef idx="minor">
            <a:schemeClr val="tx1"/>
          </a:fontRef>
        </p:style>
      </p:cxnSp>
      <p:cxnSp>
        <p:nvCxnSpPr>
          <p:cNvPr id="6" name="Düz Bağlayıcı 5">
            <a:extLst>
              <a:ext uri="{FF2B5EF4-FFF2-40B4-BE49-F238E27FC236}">
                <a16:creationId xmlns:a16="http://schemas.microsoft.com/office/drawing/2014/main" id="{3583AF42-B7AD-42AB-8F8A-277154710801}"/>
              </a:ext>
            </a:extLst>
          </p:cNvPr>
          <p:cNvCxnSpPr>
            <a:cxnSpLocks/>
          </p:cNvCxnSpPr>
          <p:nvPr/>
        </p:nvCxnSpPr>
        <p:spPr>
          <a:xfrm>
            <a:off x="1352271" y="1294327"/>
            <a:ext cx="9247031"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Düz Bağlayıcı 10">
            <a:extLst>
              <a:ext uri="{FF2B5EF4-FFF2-40B4-BE49-F238E27FC236}">
                <a16:creationId xmlns:a16="http://schemas.microsoft.com/office/drawing/2014/main" id="{00112F55-9369-44C4-8DB1-EDC6A2846039}"/>
              </a:ext>
            </a:extLst>
          </p:cNvPr>
          <p:cNvCxnSpPr/>
          <p:nvPr/>
        </p:nvCxnSpPr>
        <p:spPr>
          <a:xfrm>
            <a:off x="1352271" y="1275010"/>
            <a:ext cx="0" cy="545728"/>
          </a:xfrm>
          <a:prstGeom prst="line">
            <a:avLst/>
          </a:prstGeom>
          <a:ln w="57150"/>
        </p:spPr>
        <p:style>
          <a:lnRef idx="1">
            <a:schemeClr val="dk1"/>
          </a:lnRef>
          <a:fillRef idx="0">
            <a:schemeClr val="dk1"/>
          </a:fillRef>
          <a:effectRef idx="0">
            <a:schemeClr val="dk1"/>
          </a:effectRef>
          <a:fontRef idx="minor">
            <a:schemeClr val="tx1"/>
          </a:fontRef>
        </p:style>
      </p:cxnSp>
      <p:sp>
        <p:nvSpPr>
          <p:cNvPr id="12" name="Metin kutusu 11">
            <a:extLst>
              <a:ext uri="{FF2B5EF4-FFF2-40B4-BE49-F238E27FC236}">
                <a16:creationId xmlns:a16="http://schemas.microsoft.com/office/drawing/2014/main" id="{6854834A-59D8-4478-8F90-BD599A9CEFDB}"/>
              </a:ext>
            </a:extLst>
          </p:cNvPr>
          <p:cNvSpPr txBox="1"/>
          <p:nvPr/>
        </p:nvSpPr>
        <p:spPr>
          <a:xfrm>
            <a:off x="51520" y="1976907"/>
            <a:ext cx="2859106" cy="1337289"/>
          </a:xfrm>
          <a:prstGeom prst="rect">
            <a:avLst/>
          </a:prstGeom>
          <a:noFill/>
        </p:spPr>
        <p:txBody>
          <a:bodyPr wrap="square" rtlCol="0">
            <a:spAutoFit/>
          </a:bodyPr>
          <a:lstStyle/>
          <a:p>
            <a:pPr algn="ctr"/>
            <a:r>
              <a:rPr lang="tr-TR" sz="2400" b="1" dirty="0">
                <a:solidFill>
                  <a:srgbClr val="FF0000"/>
                </a:solidFill>
              </a:rPr>
              <a:t>Sözlü İletişim</a:t>
            </a:r>
          </a:p>
          <a:p>
            <a:pPr>
              <a:lnSpc>
                <a:spcPct val="150000"/>
              </a:lnSpc>
            </a:pPr>
            <a:r>
              <a:rPr lang="tr-TR" sz="2000" dirty="0"/>
              <a:t>- Dil ile yapılan iletişimdir.</a:t>
            </a:r>
          </a:p>
          <a:p>
            <a:pPr>
              <a:lnSpc>
                <a:spcPct val="150000"/>
              </a:lnSpc>
            </a:pPr>
            <a:r>
              <a:rPr lang="tr-TR" sz="2000" dirty="0"/>
              <a:t>- Konuşmak.</a:t>
            </a:r>
          </a:p>
        </p:txBody>
      </p:sp>
      <p:sp>
        <p:nvSpPr>
          <p:cNvPr id="13" name="Metin kutusu 12">
            <a:extLst>
              <a:ext uri="{FF2B5EF4-FFF2-40B4-BE49-F238E27FC236}">
                <a16:creationId xmlns:a16="http://schemas.microsoft.com/office/drawing/2014/main" id="{FADE8085-E876-444A-B5DC-A5C73CD4CD3E}"/>
              </a:ext>
            </a:extLst>
          </p:cNvPr>
          <p:cNvSpPr txBox="1"/>
          <p:nvPr/>
        </p:nvSpPr>
        <p:spPr>
          <a:xfrm>
            <a:off x="4653529" y="2091711"/>
            <a:ext cx="2859106" cy="1538883"/>
          </a:xfrm>
          <a:prstGeom prst="rect">
            <a:avLst/>
          </a:prstGeom>
          <a:noFill/>
        </p:spPr>
        <p:txBody>
          <a:bodyPr wrap="square" rtlCol="0">
            <a:spAutoFit/>
          </a:bodyPr>
          <a:lstStyle/>
          <a:p>
            <a:pPr algn="ctr"/>
            <a:r>
              <a:rPr lang="tr-TR" sz="2400" b="1" dirty="0">
                <a:solidFill>
                  <a:srgbClr val="FF0000"/>
                </a:solidFill>
              </a:rPr>
              <a:t>Sözsüz İletişim</a:t>
            </a:r>
          </a:p>
          <a:p>
            <a:pPr>
              <a:lnSpc>
                <a:spcPct val="150000"/>
              </a:lnSpc>
            </a:pPr>
            <a:r>
              <a:rPr lang="tr-TR" sz="2000" dirty="0"/>
              <a:t>- İşin içinde ses yoktur.</a:t>
            </a:r>
          </a:p>
          <a:p>
            <a:r>
              <a:rPr lang="tr-TR" sz="2000" dirty="0"/>
              <a:t>- El ve vücut hareketleri,   </a:t>
            </a:r>
            <a:br>
              <a:rPr lang="tr-TR" sz="2000" dirty="0"/>
            </a:br>
            <a:r>
              <a:rPr lang="tr-TR" sz="2000" dirty="0"/>
              <a:t>   jest ve mimikler.</a:t>
            </a:r>
          </a:p>
        </p:txBody>
      </p:sp>
      <p:cxnSp>
        <p:nvCxnSpPr>
          <p:cNvPr id="14" name="Düz Bağlayıcı 13">
            <a:extLst>
              <a:ext uri="{FF2B5EF4-FFF2-40B4-BE49-F238E27FC236}">
                <a16:creationId xmlns:a16="http://schemas.microsoft.com/office/drawing/2014/main" id="{B5B5D34A-2128-48FD-B7F8-1DF4E10BBB7D}"/>
              </a:ext>
            </a:extLst>
          </p:cNvPr>
          <p:cNvCxnSpPr/>
          <p:nvPr/>
        </p:nvCxnSpPr>
        <p:spPr>
          <a:xfrm>
            <a:off x="6083082" y="1292186"/>
            <a:ext cx="0" cy="545728"/>
          </a:xfrm>
          <a:prstGeom prst="line">
            <a:avLst/>
          </a:prstGeom>
          <a:ln w="57150"/>
        </p:spPr>
        <p:style>
          <a:lnRef idx="1">
            <a:schemeClr val="dk1"/>
          </a:lnRef>
          <a:fillRef idx="0">
            <a:schemeClr val="dk1"/>
          </a:fillRef>
          <a:effectRef idx="0">
            <a:schemeClr val="dk1"/>
          </a:effectRef>
          <a:fontRef idx="minor">
            <a:schemeClr val="tx1"/>
          </a:fontRef>
        </p:style>
      </p:cxnSp>
      <p:sp>
        <p:nvSpPr>
          <p:cNvPr id="15" name="Metin kutusu 14">
            <a:extLst>
              <a:ext uri="{FF2B5EF4-FFF2-40B4-BE49-F238E27FC236}">
                <a16:creationId xmlns:a16="http://schemas.microsoft.com/office/drawing/2014/main" id="{885D2955-7AA4-4952-B45E-8A9F1DDBCC0B}"/>
              </a:ext>
            </a:extLst>
          </p:cNvPr>
          <p:cNvSpPr txBox="1"/>
          <p:nvPr/>
        </p:nvSpPr>
        <p:spPr>
          <a:xfrm>
            <a:off x="9034530" y="2091711"/>
            <a:ext cx="2994325" cy="1692771"/>
          </a:xfrm>
          <a:prstGeom prst="rect">
            <a:avLst/>
          </a:prstGeom>
          <a:noFill/>
        </p:spPr>
        <p:txBody>
          <a:bodyPr wrap="square" rtlCol="0">
            <a:spAutoFit/>
          </a:bodyPr>
          <a:lstStyle/>
          <a:p>
            <a:pPr algn="ctr"/>
            <a:r>
              <a:rPr lang="tr-TR" sz="2400" b="1" dirty="0">
                <a:solidFill>
                  <a:srgbClr val="FF0000"/>
                </a:solidFill>
              </a:rPr>
              <a:t>Yazılı İletişim</a:t>
            </a:r>
          </a:p>
          <a:p>
            <a:r>
              <a:rPr lang="tr-TR" sz="2000" dirty="0"/>
              <a:t>- Yazı, çizim ve sembollerle yapılır.</a:t>
            </a:r>
          </a:p>
          <a:p>
            <a:r>
              <a:rPr lang="tr-TR" sz="2000" dirty="0"/>
              <a:t>- Yazı, resim, işaret, sembol.</a:t>
            </a:r>
          </a:p>
        </p:txBody>
      </p:sp>
      <p:cxnSp>
        <p:nvCxnSpPr>
          <p:cNvPr id="16" name="Düz Bağlayıcı 15">
            <a:extLst>
              <a:ext uri="{FF2B5EF4-FFF2-40B4-BE49-F238E27FC236}">
                <a16:creationId xmlns:a16="http://schemas.microsoft.com/office/drawing/2014/main" id="{3F423054-1AFD-4578-8DA6-65C65323C2A8}"/>
              </a:ext>
            </a:extLst>
          </p:cNvPr>
          <p:cNvCxnSpPr/>
          <p:nvPr/>
        </p:nvCxnSpPr>
        <p:spPr>
          <a:xfrm>
            <a:off x="10569212" y="1316064"/>
            <a:ext cx="0" cy="545728"/>
          </a:xfrm>
          <a:prstGeom prst="line">
            <a:avLst/>
          </a:prstGeom>
          <a:ln w="57150"/>
        </p:spPr>
        <p:style>
          <a:lnRef idx="1">
            <a:schemeClr val="dk1"/>
          </a:lnRef>
          <a:fillRef idx="0">
            <a:schemeClr val="dk1"/>
          </a:fillRef>
          <a:effectRef idx="0">
            <a:schemeClr val="dk1"/>
          </a:effectRef>
          <a:fontRef idx="minor">
            <a:schemeClr val="tx1"/>
          </a:fontRef>
        </p:style>
      </p:cxnSp>
      <p:sp>
        <p:nvSpPr>
          <p:cNvPr id="18" name="Metin kutusu 17">
            <a:extLst>
              <a:ext uri="{FF2B5EF4-FFF2-40B4-BE49-F238E27FC236}">
                <a16:creationId xmlns:a16="http://schemas.microsoft.com/office/drawing/2014/main" id="{1F5D7836-4C4F-497F-8F4B-D6EB85DC238C}"/>
              </a:ext>
            </a:extLst>
          </p:cNvPr>
          <p:cNvSpPr txBox="1"/>
          <p:nvPr/>
        </p:nvSpPr>
        <p:spPr>
          <a:xfrm>
            <a:off x="317214" y="4836017"/>
            <a:ext cx="5778786" cy="461665"/>
          </a:xfrm>
          <a:prstGeom prst="rect">
            <a:avLst/>
          </a:prstGeom>
          <a:noFill/>
        </p:spPr>
        <p:txBody>
          <a:bodyPr wrap="square" rtlCol="0">
            <a:spAutoFit/>
          </a:bodyPr>
          <a:lstStyle/>
          <a:p>
            <a:r>
              <a:rPr lang="tr-TR" sz="2400" dirty="0"/>
              <a:t>Üç iletişim türüne de birer örnek söyleyelim.</a:t>
            </a:r>
          </a:p>
        </p:txBody>
      </p:sp>
      <p:pic>
        <p:nvPicPr>
          <p:cNvPr id="20" name="Grafik 19" descr="Ampul ve dişli">
            <a:extLst>
              <a:ext uri="{FF2B5EF4-FFF2-40B4-BE49-F238E27FC236}">
                <a16:creationId xmlns:a16="http://schemas.microsoft.com/office/drawing/2014/main" id="{CA7C507E-D586-4EF8-959D-996E4EFF6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8259" y="4135741"/>
            <a:ext cx="1077543" cy="1077543"/>
          </a:xfrm>
          <a:prstGeom prst="rect">
            <a:avLst/>
          </a:prstGeom>
        </p:spPr>
      </p:pic>
    </p:spTree>
    <p:extLst>
      <p:ext uri="{BB962C8B-B14F-4D97-AF65-F5344CB8AC3E}">
        <p14:creationId xmlns:p14="http://schemas.microsoft.com/office/powerpoint/2010/main" val="172698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7CA7B83-07D4-47C6-965F-CDAAC1A9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166"/>
            <a:ext cx="12114824" cy="6488619"/>
          </a:xfrm>
          <a:prstGeom prst="rect">
            <a:avLst/>
          </a:prstGeom>
        </p:spPr>
      </p:pic>
      <p:sp>
        <p:nvSpPr>
          <p:cNvPr id="4" name="Metin kutusu 3">
            <a:extLst>
              <a:ext uri="{FF2B5EF4-FFF2-40B4-BE49-F238E27FC236}">
                <a16:creationId xmlns:a16="http://schemas.microsoft.com/office/drawing/2014/main" id="{1F06FB6C-20CE-40D6-988A-1FA7EE407274}"/>
              </a:ext>
            </a:extLst>
          </p:cNvPr>
          <p:cNvSpPr txBox="1"/>
          <p:nvPr/>
        </p:nvSpPr>
        <p:spPr>
          <a:xfrm>
            <a:off x="1178417" y="3346885"/>
            <a:ext cx="2552686" cy="400110"/>
          </a:xfrm>
          <a:prstGeom prst="rect">
            <a:avLst/>
          </a:prstGeom>
          <a:noFill/>
        </p:spPr>
        <p:txBody>
          <a:bodyPr wrap="none" rtlCol="0">
            <a:spAutoFit/>
          </a:bodyPr>
          <a:lstStyle/>
          <a:p>
            <a:r>
              <a:rPr lang="tr-TR" sz="2000" b="1" dirty="0">
                <a:solidFill>
                  <a:srgbClr val="0070C0"/>
                </a:solidFill>
              </a:rPr>
              <a:t>Sesten rahatsız olmuş.</a:t>
            </a:r>
          </a:p>
        </p:txBody>
      </p:sp>
      <p:sp>
        <p:nvSpPr>
          <p:cNvPr id="5" name="Metin kutusu 4">
            <a:extLst>
              <a:ext uri="{FF2B5EF4-FFF2-40B4-BE49-F238E27FC236}">
                <a16:creationId xmlns:a16="http://schemas.microsoft.com/office/drawing/2014/main" id="{6842C71F-825B-40F2-9FE3-0E33589ABCC0}"/>
              </a:ext>
            </a:extLst>
          </p:cNvPr>
          <p:cNvSpPr txBox="1"/>
          <p:nvPr/>
        </p:nvSpPr>
        <p:spPr>
          <a:xfrm>
            <a:off x="4979529" y="3346885"/>
            <a:ext cx="2943434" cy="400110"/>
          </a:xfrm>
          <a:prstGeom prst="rect">
            <a:avLst/>
          </a:prstGeom>
          <a:noFill/>
        </p:spPr>
        <p:txBody>
          <a:bodyPr wrap="none" rtlCol="0">
            <a:spAutoFit/>
          </a:bodyPr>
          <a:lstStyle/>
          <a:p>
            <a:r>
              <a:rPr lang="tr-TR" sz="2000" b="1" dirty="0">
                <a:solidFill>
                  <a:srgbClr val="0070C0"/>
                </a:solidFill>
              </a:rPr>
              <a:t>Mutlu, durumdan hoşnut.</a:t>
            </a:r>
          </a:p>
        </p:txBody>
      </p:sp>
      <p:sp>
        <p:nvSpPr>
          <p:cNvPr id="6" name="Metin kutusu 5">
            <a:extLst>
              <a:ext uri="{FF2B5EF4-FFF2-40B4-BE49-F238E27FC236}">
                <a16:creationId xmlns:a16="http://schemas.microsoft.com/office/drawing/2014/main" id="{71A50C02-2C6F-452D-B2A4-026316A0E318}"/>
              </a:ext>
            </a:extLst>
          </p:cNvPr>
          <p:cNvSpPr txBox="1"/>
          <p:nvPr/>
        </p:nvSpPr>
        <p:spPr>
          <a:xfrm>
            <a:off x="8828465" y="3346885"/>
            <a:ext cx="1132041" cy="400110"/>
          </a:xfrm>
          <a:prstGeom prst="rect">
            <a:avLst/>
          </a:prstGeom>
          <a:noFill/>
        </p:spPr>
        <p:txBody>
          <a:bodyPr wrap="none" rtlCol="0">
            <a:spAutoFit/>
          </a:bodyPr>
          <a:lstStyle/>
          <a:p>
            <a:r>
              <a:rPr lang="tr-TR" sz="2000" b="1" dirty="0">
                <a:solidFill>
                  <a:srgbClr val="0070C0"/>
                </a:solidFill>
              </a:rPr>
              <a:t>Şaşırmış.</a:t>
            </a:r>
          </a:p>
        </p:txBody>
      </p:sp>
      <p:sp>
        <p:nvSpPr>
          <p:cNvPr id="7" name="Metin kutusu 6">
            <a:extLst>
              <a:ext uri="{FF2B5EF4-FFF2-40B4-BE49-F238E27FC236}">
                <a16:creationId xmlns:a16="http://schemas.microsoft.com/office/drawing/2014/main" id="{7902515A-B079-473E-A27E-4A76D2585507}"/>
              </a:ext>
            </a:extLst>
          </p:cNvPr>
          <p:cNvSpPr txBox="1"/>
          <p:nvPr/>
        </p:nvSpPr>
        <p:spPr>
          <a:xfrm>
            <a:off x="2380445" y="4664823"/>
            <a:ext cx="9694577" cy="400110"/>
          </a:xfrm>
          <a:prstGeom prst="rect">
            <a:avLst/>
          </a:prstGeom>
          <a:noFill/>
        </p:spPr>
        <p:txBody>
          <a:bodyPr wrap="none" rtlCol="0">
            <a:spAutoFit/>
          </a:bodyPr>
          <a:lstStyle/>
          <a:p>
            <a:r>
              <a:rPr lang="tr-TR" sz="2000" b="1" dirty="0">
                <a:solidFill>
                  <a:srgbClr val="0070C0"/>
                </a:solidFill>
              </a:rPr>
              <a:t>Sesten rahatsız olan biri bunu dili ile söyleyebilse de yaptığı bu hareket daha etkili olabilir.</a:t>
            </a:r>
          </a:p>
        </p:txBody>
      </p:sp>
      <p:sp>
        <p:nvSpPr>
          <p:cNvPr id="8" name="Metin kutusu 7">
            <a:extLst>
              <a:ext uri="{FF2B5EF4-FFF2-40B4-BE49-F238E27FC236}">
                <a16:creationId xmlns:a16="http://schemas.microsoft.com/office/drawing/2014/main" id="{6D4E97E8-60A2-4E91-B2F5-296C034ABB22}"/>
              </a:ext>
            </a:extLst>
          </p:cNvPr>
          <p:cNvSpPr txBox="1"/>
          <p:nvPr/>
        </p:nvSpPr>
        <p:spPr>
          <a:xfrm>
            <a:off x="2380444" y="5132755"/>
            <a:ext cx="10002097" cy="400110"/>
          </a:xfrm>
          <a:prstGeom prst="rect">
            <a:avLst/>
          </a:prstGeom>
          <a:noFill/>
        </p:spPr>
        <p:txBody>
          <a:bodyPr wrap="none" rtlCol="0">
            <a:spAutoFit/>
          </a:bodyPr>
          <a:lstStyle/>
          <a:p>
            <a:r>
              <a:rPr lang="tr-TR" sz="2000" b="1" dirty="0">
                <a:solidFill>
                  <a:srgbClr val="0070C0"/>
                </a:solidFill>
              </a:rPr>
              <a:t>Gün içerisinde pek çok durum bizi mutlu eder, bunu göstermenin en pratik yolu yüzümüzdür.</a:t>
            </a:r>
          </a:p>
        </p:txBody>
      </p:sp>
      <p:sp>
        <p:nvSpPr>
          <p:cNvPr id="9" name="Metin kutusu 8">
            <a:extLst>
              <a:ext uri="{FF2B5EF4-FFF2-40B4-BE49-F238E27FC236}">
                <a16:creationId xmlns:a16="http://schemas.microsoft.com/office/drawing/2014/main" id="{CFE4DA9A-8072-4706-A060-A3818A52C2CA}"/>
              </a:ext>
            </a:extLst>
          </p:cNvPr>
          <p:cNvSpPr txBox="1"/>
          <p:nvPr/>
        </p:nvSpPr>
        <p:spPr>
          <a:xfrm>
            <a:off x="2423378" y="5667224"/>
            <a:ext cx="8913979" cy="400110"/>
          </a:xfrm>
          <a:prstGeom prst="rect">
            <a:avLst/>
          </a:prstGeom>
          <a:noFill/>
        </p:spPr>
        <p:txBody>
          <a:bodyPr wrap="none" rtlCol="0">
            <a:spAutoFit/>
          </a:bodyPr>
          <a:lstStyle/>
          <a:p>
            <a:r>
              <a:rPr lang="tr-TR" sz="2000" b="1" dirty="0">
                <a:solidFill>
                  <a:srgbClr val="0070C0"/>
                </a:solidFill>
              </a:rPr>
              <a:t>Şaşırmak elimizde olmayan ani bir duygudur. Bu duygu ani olarak yüzümüze yansır.</a:t>
            </a:r>
          </a:p>
        </p:txBody>
      </p:sp>
    </p:spTree>
    <p:extLst>
      <p:ext uri="{BB962C8B-B14F-4D97-AF65-F5344CB8AC3E}">
        <p14:creationId xmlns:p14="http://schemas.microsoft.com/office/powerpoint/2010/main" val="291699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64D0B17-F897-4AE0-AD96-69B2AA2E54E6}"/>
              </a:ext>
            </a:extLst>
          </p:cNvPr>
          <p:cNvSpPr/>
          <p:nvPr/>
        </p:nvSpPr>
        <p:spPr>
          <a:xfrm>
            <a:off x="186744" y="2579939"/>
            <a:ext cx="10779617" cy="4204356"/>
          </a:xfrm>
          <a:prstGeom prst="rect">
            <a:avLst/>
          </a:prstGeom>
        </p:spPr>
        <p:txBody>
          <a:bodyPr wrap="square">
            <a:spAutoFit/>
          </a:bodyPr>
          <a:lstStyle/>
          <a:p>
            <a:pPr>
              <a:lnSpc>
                <a:spcPct val="150000"/>
              </a:lnSpc>
            </a:pPr>
            <a:r>
              <a:rPr lang="tr-TR" dirty="0">
                <a:latin typeface="CaslonPro-Regular"/>
              </a:rPr>
              <a:t>Bir mahallede yan yana dükkânları olan iki balcı varmış. Sinirli, asık suratlı olan balcı, bal kavanozlarını her sabah silerek vitrinine dizermiş. Bal kavanozlarını görenler kendilerini kavanozlara bakmaktan alamazlarmış. Çekinerek dükkâna girip balın fiyatını sorduklarında yüzlerine bile bakmadan “Görmüyor musunuz, üzerinde yazıyor.” dermiş. Bu durumdan rahatsız olan müşteriler yandaki dükkâna giderlermiş. Komşu balcı, güler yüzlü bir adammış.</a:t>
            </a:r>
          </a:p>
          <a:p>
            <a:pPr>
              <a:lnSpc>
                <a:spcPct val="150000"/>
              </a:lnSpc>
            </a:pPr>
            <a:r>
              <a:rPr lang="tr-TR" dirty="0">
                <a:latin typeface="CaslonPro-Regular"/>
              </a:rPr>
              <a:t>Bu balcının dükkânına gelen müşteriler eli boş çıkmazmış. Çünkü balcı müşterilerle yumuşak bir ses tonuyla konuşur, balın özelliklerini, faydalarını ve nasıl muhafaza edilmesi gerektiğini bir çırpıda anlatırmış.</a:t>
            </a:r>
          </a:p>
          <a:p>
            <a:pPr>
              <a:lnSpc>
                <a:spcPct val="150000"/>
              </a:lnSpc>
            </a:pPr>
            <a:r>
              <a:rPr lang="tr-TR" dirty="0">
                <a:latin typeface="CaslonPro-Regular"/>
              </a:rPr>
              <a:t>Asık suratlı balcı, en ucuz ve en iyi ballar kendisinde olmasına rağmen günde bir kavanoz bile bal satamazmış.</a:t>
            </a:r>
          </a:p>
          <a:p>
            <a:pPr>
              <a:lnSpc>
                <a:spcPct val="150000"/>
              </a:lnSpc>
            </a:pPr>
            <a:r>
              <a:rPr lang="tr-TR" dirty="0">
                <a:latin typeface="CaslonPro-Regular"/>
              </a:rPr>
              <a:t>Zamanla bu durumdan rahatsız olmaya başlamış ve sebebini araştırmaya karar vermiş. Bir bilge</a:t>
            </a:r>
          </a:p>
          <a:p>
            <a:pPr>
              <a:lnSpc>
                <a:spcPct val="150000"/>
              </a:lnSpc>
            </a:pPr>
            <a:r>
              <a:rPr lang="tr-TR" dirty="0">
                <a:latin typeface="CaslonPro-Regular"/>
              </a:rPr>
              <a:t>kişiye gitmiş. Bilgeye durumu anlatmış ve ona “Bunun sebebi nedir?” diye sormuş. Bilge kişi de “Sen dükkânda</a:t>
            </a:r>
          </a:p>
          <a:p>
            <a:pPr>
              <a:lnSpc>
                <a:spcPct val="150000"/>
              </a:lnSpc>
            </a:pPr>
            <a:r>
              <a:rPr lang="tr-TR" dirty="0">
                <a:latin typeface="CaslonPro-Regular"/>
              </a:rPr>
              <a:t>bal satıyorsun ama suratın sirke satıyor. Yüzün gülsün dilinden güzel sözler dökülsün.” demiş.</a:t>
            </a:r>
            <a:endParaRPr lang="tr-TR" dirty="0"/>
          </a:p>
        </p:txBody>
      </p:sp>
      <p:pic>
        <p:nvPicPr>
          <p:cNvPr id="3" name="Resim 2">
            <a:extLst>
              <a:ext uri="{FF2B5EF4-FFF2-40B4-BE49-F238E27FC236}">
                <a16:creationId xmlns:a16="http://schemas.microsoft.com/office/drawing/2014/main" id="{920CD855-E3F3-45AF-9834-D66F4D25601D}"/>
              </a:ext>
            </a:extLst>
          </p:cNvPr>
          <p:cNvPicPr>
            <a:picLocks noChangeAspect="1"/>
          </p:cNvPicPr>
          <p:nvPr/>
        </p:nvPicPr>
        <p:blipFill>
          <a:blip r:embed="rId2"/>
          <a:stretch>
            <a:fillRect/>
          </a:stretch>
        </p:blipFill>
        <p:spPr>
          <a:xfrm>
            <a:off x="278428" y="73705"/>
            <a:ext cx="4177663" cy="2590364"/>
          </a:xfrm>
          <a:prstGeom prst="rect">
            <a:avLst/>
          </a:prstGeom>
        </p:spPr>
      </p:pic>
    </p:spTree>
    <p:extLst>
      <p:ext uri="{BB962C8B-B14F-4D97-AF65-F5344CB8AC3E}">
        <p14:creationId xmlns:p14="http://schemas.microsoft.com/office/powerpoint/2010/main" val="82008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4DE5424-37A4-405E-95C6-2EFA8F60E903}"/>
              </a:ext>
            </a:extLst>
          </p:cNvPr>
          <p:cNvSpPr/>
          <p:nvPr/>
        </p:nvSpPr>
        <p:spPr>
          <a:xfrm>
            <a:off x="748047" y="2011131"/>
            <a:ext cx="10695905" cy="400110"/>
          </a:xfrm>
          <a:prstGeom prst="rect">
            <a:avLst/>
          </a:prstGeom>
        </p:spPr>
        <p:txBody>
          <a:bodyPr wrap="square">
            <a:spAutoFit/>
          </a:bodyPr>
          <a:lstStyle/>
          <a:p>
            <a:r>
              <a:rPr lang="tr-TR" sz="2000" dirty="0">
                <a:latin typeface="CaslonPro-Regular"/>
              </a:rPr>
              <a:t>Edebiyatımızın söz ustası, halk şairi Yunus Emre de sözün yaşamımızdaki önemini şöyle dile getirmiştir:</a:t>
            </a:r>
            <a:endParaRPr lang="tr-TR" sz="2000" dirty="0"/>
          </a:p>
        </p:txBody>
      </p:sp>
      <p:sp>
        <p:nvSpPr>
          <p:cNvPr id="4" name="Dikdörtgen: Köşeleri Yuvarlatılmış 3">
            <a:extLst>
              <a:ext uri="{FF2B5EF4-FFF2-40B4-BE49-F238E27FC236}">
                <a16:creationId xmlns:a16="http://schemas.microsoft.com/office/drawing/2014/main" id="{0584B228-1AD2-4F66-9965-0BE50AC08DBB}"/>
              </a:ext>
            </a:extLst>
          </p:cNvPr>
          <p:cNvSpPr/>
          <p:nvPr/>
        </p:nvSpPr>
        <p:spPr>
          <a:xfrm>
            <a:off x="2414789" y="3219717"/>
            <a:ext cx="6890197" cy="154546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latin typeface="CaslonPro-Regular"/>
              </a:rPr>
              <a:t>Söz ola kese savaşı, söz ola bitire başı,</a:t>
            </a:r>
          </a:p>
          <a:p>
            <a:pPr algn="ctr"/>
            <a:r>
              <a:rPr lang="tr-TR" sz="2400" dirty="0">
                <a:solidFill>
                  <a:schemeClr val="tx1"/>
                </a:solidFill>
                <a:latin typeface="CaslonPro-Regular"/>
              </a:rPr>
              <a:t>Söz ola zehirli aşı, bal ile yağ ede bir söz.</a:t>
            </a:r>
            <a:endParaRPr lang="tr-TR" sz="2400" dirty="0">
              <a:solidFill>
                <a:schemeClr val="tx1"/>
              </a:solidFill>
            </a:endParaRPr>
          </a:p>
        </p:txBody>
      </p:sp>
    </p:spTree>
    <p:extLst>
      <p:ext uri="{BB962C8B-B14F-4D97-AF65-F5344CB8AC3E}">
        <p14:creationId xmlns:p14="http://schemas.microsoft.com/office/powerpoint/2010/main" val="384419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5650</TotalTime>
  <Words>855</Words>
  <Application>Microsoft Office PowerPoint</Application>
  <PresentationFormat>Geniş ekran</PresentationFormat>
  <Paragraphs>84</Paragraphs>
  <Slides>14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Arial</vt:lpstr>
      <vt:lpstr>Calibri</vt:lpstr>
      <vt:lpstr>Calibri Light</vt:lpstr>
      <vt:lpstr>Cambria</vt:lpstr>
      <vt:lpstr>CaslonPro-Regular</vt:lpstr>
      <vt:lpstr>Constantia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Windows Kullanıcısı</cp:lastModifiedBy>
  <cp:revision>37</cp:revision>
  <dcterms:created xsi:type="dcterms:W3CDTF">2021-08-01T10:56:46Z</dcterms:created>
  <dcterms:modified xsi:type="dcterms:W3CDTF">2021-09-09T21:45:32Z</dcterms:modified>
</cp:coreProperties>
</file>