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408" r:id="rId3"/>
    <p:sldId id="409" r:id="rId4"/>
    <p:sldId id="422" r:id="rId5"/>
    <p:sldId id="423" r:id="rId6"/>
    <p:sldId id="424" r:id="rId7"/>
    <p:sldId id="425" r:id="rId8"/>
    <p:sldId id="426" r:id="rId9"/>
    <p:sldId id="427" r:id="rId10"/>
    <p:sldId id="428" r:id="rId11"/>
    <p:sldId id="435" r:id="rId12"/>
    <p:sldId id="429" r:id="rId13"/>
    <p:sldId id="431" r:id="rId14"/>
    <p:sldId id="434" r:id="rId15"/>
    <p:sldId id="404" r:id="rId16"/>
    <p:sldId id="340" r:id="rId1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Kullanıcısı" initials="WK" lastIdx="1" clrIdx="0">
    <p:extLst>
      <p:ext uri="{19B8F6BF-5375-455C-9EA6-DF929625EA0E}">
        <p15:presenceInfo xmlns:p15="http://schemas.microsoft.com/office/powerpoint/2012/main" userId="Windows Kullanıcısı"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CC99"/>
    <a:srgbClr val="ABE9FF"/>
    <a:srgbClr val="FFC111"/>
    <a:srgbClr val="FFFFFF"/>
    <a:srgbClr val="996633"/>
    <a:srgbClr val="CC9900"/>
    <a:srgbClr val="CCFFCC"/>
    <a:srgbClr val="7FD2DD"/>
    <a:srgbClr val="BDEE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15" autoAdjust="0"/>
    <p:restoredTop sz="94660"/>
  </p:normalViewPr>
  <p:slideViewPr>
    <p:cSldViewPr snapToGrid="0">
      <p:cViewPr varScale="1">
        <p:scale>
          <a:sx n="74" d="100"/>
          <a:sy n="74" d="100"/>
        </p:scale>
        <p:origin x="294" y="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FB9A22-7AA7-4ADC-84A0-8018560801C2}" type="datetimeFigureOut">
              <a:rPr lang="tr-TR" smtClean="0"/>
              <a:t>3.04.2022</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6DB8F1-E7DB-4E52-8B55-9C5304913B51}" type="slidenum">
              <a:rPr lang="tr-TR" smtClean="0"/>
              <a:t>‹#›</a:t>
            </a:fld>
            <a:endParaRPr lang="tr-TR"/>
          </a:p>
        </p:txBody>
      </p:sp>
    </p:spTree>
    <p:extLst>
      <p:ext uri="{BB962C8B-B14F-4D97-AF65-F5344CB8AC3E}">
        <p14:creationId xmlns:p14="http://schemas.microsoft.com/office/powerpoint/2010/main" val="1272755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D9C8B8-4D98-4CF0-9640-7CBDA1D74334}"/>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C32F2ED4-3094-485C-BEC5-44F8439CCE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7D4D7A28-9942-462B-8BD8-290BDAF827E8}"/>
              </a:ext>
            </a:extLst>
          </p:cNvPr>
          <p:cNvSpPr>
            <a:spLocks noGrp="1"/>
          </p:cNvSpPr>
          <p:nvPr>
            <p:ph type="dt" sz="half" idx="10"/>
          </p:nvPr>
        </p:nvSpPr>
        <p:spPr/>
        <p:txBody>
          <a:bodyPr/>
          <a:lstStyle/>
          <a:p>
            <a:fld id="{8AB340D9-2813-4238-82C9-B67DF4D267CE}" type="datetimeFigureOut">
              <a:rPr lang="tr-TR" smtClean="0"/>
              <a:t>3.04.2022</a:t>
            </a:fld>
            <a:endParaRPr lang="tr-TR"/>
          </a:p>
        </p:txBody>
      </p:sp>
      <p:sp>
        <p:nvSpPr>
          <p:cNvPr id="5" name="Alt Bilgi Yer Tutucusu 4">
            <a:extLst>
              <a:ext uri="{FF2B5EF4-FFF2-40B4-BE49-F238E27FC236}">
                <a16:creationId xmlns:a16="http://schemas.microsoft.com/office/drawing/2014/main" id="{E089353E-239C-4FD6-AAD7-3C6332F9295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17B1AFC-C31B-413C-BD15-B5ECF7EF36EA}"/>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4142301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BF63A28-1D59-4F55-82AC-F1394C44B79B}"/>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5684486B-DA71-4AA4-8CA4-24119532118E}"/>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1DF7418-243E-4751-A5EF-EDFCDC43E54E}"/>
              </a:ext>
            </a:extLst>
          </p:cNvPr>
          <p:cNvSpPr>
            <a:spLocks noGrp="1"/>
          </p:cNvSpPr>
          <p:nvPr>
            <p:ph type="dt" sz="half" idx="10"/>
          </p:nvPr>
        </p:nvSpPr>
        <p:spPr/>
        <p:txBody>
          <a:bodyPr/>
          <a:lstStyle/>
          <a:p>
            <a:fld id="{8AB340D9-2813-4238-82C9-B67DF4D267CE}" type="datetimeFigureOut">
              <a:rPr lang="tr-TR" smtClean="0"/>
              <a:t>3.04.2022</a:t>
            </a:fld>
            <a:endParaRPr lang="tr-TR"/>
          </a:p>
        </p:txBody>
      </p:sp>
      <p:sp>
        <p:nvSpPr>
          <p:cNvPr id="5" name="Alt Bilgi Yer Tutucusu 4">
            <a:extLst>
              <a:ext uri="{FF2B5EF4-FFF2-40B4-BE49-F238E27FC236}">
                <a16:creationId xmlns:a16="http://schemas.microsoft.com/office/drawing/2014/main" id="{4B350E98-6738-436A-B956-1F18E4620D7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7130129-9ABB-4F4C-9B23-F61328F1E7A1}"/>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1363154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D79E30D1-C208-401A-B2CF-35B7D570E604}"/>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CCE43707-A9B6-4816-845D-15A5420EC4D4}"/>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5C04872-6F26-45B0-97A4-F6F9640C1907}"/>
              </a:ext>
            </a:extLst>
          </p:cNvPr>
          <p:cNvSpPr>
            <a:spLocks noGrp="1"/>
          </p:cNvSpPr>
          <p:nvPr>
            <p:ph type="dt" sz="half" idx="10"/>
          </p:nvPr>
        </p:nvSpPr>
        <p:spPr/>
        <p:txBody>
          <a:bodyPr/>
          <a:lstStyle/>
          <a:p>
            <a:fld id="{8AB340D9-2813-4238-82C9-B67DF4D267CE}" type="datetimeFigureOut">
              <a:rPr lang="tr-TR" smtClean="0"/>
              <a:t>3.04.2022</a:t>
            </a:fld>
            <a:endParaRPr lang="tr-TR"/>
          </a:p>
        </p:txBody>
      </p:sp>
      <p:sp>
        <p:nvSpPr>
          <p:cNvPr id="5" name="Alt Bilgi Yer Tutucusu 4">
            <a:extLst>
              <a:ext uri="{FF2B5EF4-FFF2-40B4-BE49-F238E27FC236}">
                <a16:creationId xmlns:a16="http://schemas.microsoft.com/office/drawing/2014/main" id="{09EF648E-9709-49C9-9F40-06D6495B218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F9EDF34-59CC-4994-AB11-0B810858E24E}"/>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2033198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3538432-58FF-42C4-9DE4-C7546A157E9C}"/>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BA4E03C4-4DCB-4112-B77D-6249A2263652}"/>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179328C-EC5C-41AF-A1E2-50FAEB56B368}"/>
              </a:ext>
            </a:extLst>
          </p:cNvPr>
          <p:cNvSpPr>
            <a:spLocks noGrp="1"/>
          </p:cNvSpPr>
          <p:nvPr>
            <p:ph type="dt" sz="half" idx="10"/>
          </p:nvPr>
        </p:nvSpPr>
        <p:spPr/>
        <p:txBody>
          <a:bodyPr/>
          <a:lstStyle/>
          <a:p>
            <a:fld id="{8AB340D9-2813-4238-82C9-B67DF4D267CE}" type="datetimeFigureOut">
              <a:rPr lang="tr-TR" smtClean="0"/>
              <a:t>3.04.2022</a:t>
            </a:fld>
            <a:endParaRPr lang="tr-TR"/>
          </a:p>
        </p:txBody>
      </p:sp>
      <p:sp>
        <p:nvSpPr>
          <p:cNvPr id="5" name="Alt Bilgi Yer Tutucusu 4">
            <a:extLst>
              <a:ext uri="{FF2B5EF4-FFF2-40B4-BE49-F238E27FC236}">
                <a16:creationId xmlns:a16="http://schemas.microsoft.com/office/drawing/2014/main" id="{4A9E7A80-3E93-4A30-BF98-7B7C95E981D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D874D00-D389-4294-BAE6-5DAFB7E384D4}"/>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1365008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824DAA-A14F-4604-88EE-706E25DA7265}"/>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3624D2BA-8415-4F5F-A504-17806C7F8D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CC41D333-160F-41ED-BD3E-5052283E1211}"/>
              </a:ext>
            </a:extLst>
          </p:cNvPr>
          <p:cNvSpPr>
            <a:spLocks noGrp="1"/>
          </p:cNvSpPr>
          <p:nvPr>
            <p:ph type="dt" sz="half" idx="10"/>
          </p:nvPr>
        </p:nvSpPr>
        <p:spPr/>
        <p:txBody>
          <a:bodyPr/>
          <a:lstStyle/>
          <a:p>
            <a:fld id="{8AB340D9-2813-4238-82C9-B67DF4D267CE}" type="datetimeFigureOut">
              <a:rPr lang="tr-TR" smtClean="0"/>
              <a:t>3.04.2022</a:t>
            </a:fld>
            <a:endParaRPr lang="tr-TR"/>
          </a:p>
        </p:txBody>
      </p:sp>
      <p:sp>
        <p:nvSpPr>
          <p:cNvPr id="5" name="Alt Bilgi Yer Tutucusu 4">
            <a:extLst>
              <a:ext uri="{FF2B5EF4-FFF2-40B4-BE49-F238E27FC236}">
                <a16:creationId xmlns:a16="http://schemas.microsoft.com/office/drawing/2014/main" id="{7A0E55A6-CC61-4438-8A52-2573B9179E3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0C104CA-BF6F-484A-AE2B-FC159B5A1D6B}"/>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4001165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CF0FD29-0DC1-4939-98DF-61C58AF5D141}"/>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A455668D-0FE1-4BB5-87AB-DA1B6F323C61}"/>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54B75023-2E62-4550-9596-17C336B9CE5E}"/>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83D2C4F0-FB0E-4E44-AA15-D9741EF1F2E4}"/>
              </a:ext>
            </a:extLst>
          </p:cNvPr>
          <p:cNvSpPr>
            <a:spLocks noGrp="1"/>
          </p:cNvSpPr>
          <p:nvPr>
            <p:ph type="dt" sz="half" idx="10"/>
          </p:nvPr>
        </p:nvSpPr>
        <p:spPr/>
        <p:txBody>
          <a:bodyPr/>
          <a:lstStyle/>
          <a:p>
            <a:fld id="{8AB340D9-2813-4238-82C9-B67DF4D267CE}" type="datetimeFigureOut">
              <a:rPr lang="tr-TR" smtClean="0"/>
              <a:t>3.04.2022</a:t>
            </a:fld>
            <a:endParaRPr lang="tr-TR"/>
          </a:p>
        </p:txBody>
      </p:sp>
      <p:sp>
        <p:nvSpPr>
          <p:cNvPr id="6" name="Alt Bilgi Yer Tutucusu 5">
            <a:extLst>
              <a:ext uri="{FF2B5EF4-FFF2-40B4-BE49-F238E27FC236}">
                <a16:creationId xmlns:a16="http://schemas.microsoft.com/office/drawing/2014/main" id="{329C80ED-AEF6-4C39-9DCD-D1B7001FF95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2F66F36-375D-4BAD-A7D4-B29493EA55DF}"/>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2549173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B58C2D8-31C4-4074-9334-7A5C892C75A4}"/>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5AB19DDC-8B25-4B95-B798-B4D0B32E57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BA0D6742-1AD0-4C28-815B-43AA7BF01618}"/>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637E08BF-3C10-4B59-969A-BB5DF5A842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DA0DC1DF-733A-4A6B-A167-7ECBC517ABA0}"/>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7B42018C-A987-4C3C-AD52-5396FC289062}"/>
              </a:ext>
            </a:extLst>
          </p:cNvPr>
          <p:cNvSpPr>
            <a:spLocks noGrp="1"/>
          </p:cNvSpPr>
          <p:nvPr>
            <p:ph type="dt" sz="half" idx="10"/>
          </p:nvPr>
        </p:nvSpPr>
        <p:spPr/>
        <p:txBody>
          <a:bodyPr/>
          <a:lstStyle/>
          <a:p>
            <a:fld id="{8AB340D9-2813-4238-82C9-B67DF4D267CE}" type="datetimeFigureOut">
              <a:rPr lang="tr-TR" smtClean="0"/>
              <a:t>3.04.2022</a:t>
            </a:fld>
            <a:endParaRPr lang="tr-TR"/>
          </a:p>
        </p:txBody>
      </p:sp>
      <p:sp>
        <p:nvSpPr>
          <p:cNvPr id="8" name="Alt Bilgi Yer Tutucusu 7">
            <a:extLst>
              <a:ext uri="{FF2B5EF4-FFF2-40B4-BE49-F238E27FC236}">
                <a16:creationId xmlns:a16="http://schemas.microsoft.com/office/drawing/2014/main" id="{5E298085-F841-4806-9631-8C1DDFA92BA2}"/>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9513061B-CE21-492C-847E-0C82D6A5D21E}"/>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2843294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67EBF9F-4A67-4051-9386-72F6A50AD317}"/>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B7DDF52F-FF10-4DD8-8BA1-13C7D33BA131}"/>
              </a:ext>
            </a:extLst>
          </p:cNvPr>
          <p:cNvSpPr>
            <a:spLocks noGrp="1"/>
          </p:cNvSpPr>
          <p:nvPr>
            <p:ph type="dt" sz="half" idx="10"/>
          </p:nvPr>
        </p:nvSpPr>
        <p:spPr/>
        <p:txBody>
          <a:bodyPr/>
          <a:lstStyle/>
          <a:p>
            <a:fld id="{8AB340D9-2813-4238-82C9-B67DF4D267CE}" type="datetimeFigureOut">
              <a:rPr lang="tr-TR" smtClean="0"/>
              <a:t>3.04.2022</a:t>
            </a:fld>
            <a:endParaRPr lang="tr-TR"/>
          </a:p>
        </p:txBody>
      </p:sp>
      <p:sp>
        <p:nvSpPr>
          <p:cNvPr id="4" name="Alt Bilgi Yer Tutucusu 3">
            <a:extLst>
              <a:ext uri="{FF2B5EF4-FFF2-40B4-BE49-F238E27FC236}">
                <a16:creationId xmlns:a16="http://schemas.microsoft.com/office/drawing/2014/main" id="{4A425B64-55E8-4F69-8515-E5584E1CCEDF}"/>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F8F6B080-9E38-449C-9758-AA8E45E78195}"/>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2254158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EFF72826-96FA-4143-ADCA-EBACE7D07EFC}"/>
              </a:ext>
            </a:extLst>
          </p:cNvPr>
          <p:cNvSpPr>
            <a:spLocks noGrp="1"/>
          </p:cNvSpPr>
          <p:nvPr>
            <p:ph type="dt" sz="half" idx="10"/>
          </p:nvPr>
        </p:nvSpPr>
        <p:spPr/>
        <p:txBody>
          <a:bodyPr/>
          <a:lstStyle/>
          <a:p>
            <a:fld id="{8AB340D9-2813-4238-82C9-B67DF4D267CE}" type="datetimeFigureOut">
              <a:rPr lang="tr-TR" smtClean="0"/>
              <a:t>3.04.2022</a:t>
            </a:fld>
            <a:endParaRPr lang="tr-TR"/>
          </a:p>
        </p:txBody>
      </p:sp>
      <p:sp>
        <p:nvSpPr>
          <p:cNvPr id="3" name="Alt Bilgi Yer Tutucusu 2">
            <a:extLst>
              <a:ext uri="{FF2B5EF4-FFF2-40B4-BE49-F238E27FC236}">
                <a16:creationId xmlns:a16="http://schemas.microsoft.com/office/drawing/2014/main" id="{CC6FA67A-196C-431D-B8F4-00517631848A}"/>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76B61DF1-9BD2-4B28-867D-661F058A3C3F}"/>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4012366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6DF1EF8-9A09-401B-8BFD-D86FC56D6A93}"/>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12FFBBA0-C2F7-4730-BF4A-3011ACB2A5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F0279DD4-E486-4FFF-A1D1-73E23C0BD6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5E24FCBB-D071-41B9-8999-D31E442A56AE}"/>
              </a:ext>
            </a:extLst>
          </p:cNvPr>
          <p:cNvSpPr>
            <a:spLocks noGrp="1"/>
          </p:cNvSpPr>
          <p:nvPr>
            <p:ph type="dt" sz="half" idx="10"/>
          </p:nvPr>
        </p:nvSpPr>
        <p:spPr/>
        <p:txBody>
          <a:bodyPr/>
          <a:lstStyle/>
          <a:p>
            <a:fld id="{8AB340D9-2813-4238-82C9-B67DF4D267CE}" type="datetimeFigureOut">
              <a:rPr lang="tr-TR" smtClean="0"/>
              <a:t>3.04.2022</a:t>
            </a:fld>
            <a:endParaRPr lang="tr-TR"/>
          </a:p>
        </p:txBody>
      </p:sp>
      <p:sp>
        <p:nvSpPr>
          <p:cNvPr id="6" name="Alt Bilgi Yer Tutucusu 5">
            <a:extLst>
              <a:ext uri="{FF2B5EF4-FFF2-40B4-BE49-F238E27FC236}">
                <a16:creationId xmlns:a16="http://schemas.microsoft.com/office/drawing/2014/main" id="{0B786160-CCE3-49D8-A588-323E1F9C50AD}"/>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27A1704F-8224-4EC3-AD14-C42D4A33C8D0}"/>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341915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416C9EF-A418-4CEE-9E2E-12376211BF0E}"/>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C5F53E1B-7B11-4EBB-B964-ADAD07A230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6F708540-AD06-4D3B-ACC3-46F1BD5182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F494A810-987C-4271-8293-C3136EE127FA}"/>
              </a:ext>
            </a:extLst>
          </p:cNvPr>
          <p:cNvSpPr>
            <a:spLocks noGrp="1"/>
          </p:cNvSpPr>
          <p:nvPr>
            <p:ph type="dt" sz="half" idx="10"/>
          </p:nvPr>
        </p:nvSpPr>
        <p:spPr/>
        <p:txBody>
          <a:bodyPr/>
          <a:lstStyle/>
          <a:p>
            <a:fld id="{8AB340D9-2813-4238-82C9-B67DF4D267CE}" type="datetimeFigureOut">
              <a:rPr lang="tr-TR" smtClean="0"/>
              <a:t>3.04.2022</a:t>
            </a:fld>
            <a:endParaRPr lang="tr-TR"/>
          </a:p>
        </p:txBody>
      </p:sp>
      <p:sp>
        <p:nvSpPr>
          <p:cNvPr id="6" name="Alt Bilgi Yer Tutucusu 5">
            <a:extLst>
              <a:ext uri="{FF2B5EF4-FFF2-40B4-BE49-F238E27FC236}">
                <a16:creationId xmlns:a16="http://schemas.microsoft.com/office/drawing/2014/main" id="{AD99FC45-22A4-478F-94F3-06B5D7B5D9E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DA99103-E938-4111-9360-6D538868CF24}"/>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3827030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B38BD1CD-46DE-412E-8851-4C55F4994F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2FC907FB-D255-473F-AAE9-30A0514D0F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72A88C6-19D0-4A35-8580-D11F25F90E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B340D9-2813-4238-82C9-B67DF4D267CE}" type="datetimeFigureOut">
              <a:rPr lang="tr-TR" smtClean="0"/>
              <a:t>3.04.2022</a:t>
            </a:fld>
            <a:endParaRPr lang="tr-TR"/>
          </a:p>
        </p:txBody>
      </p:sp>
      <p:sp>
        <p:nvSpPr>
          <p:cNvPr id="5" name="Alt Bilgi Yer Tutucusu 4">
            <a:extLst>
              <a:ext uri="{FF2B5EF4-FFF2-40B4-BE49-F238E27FC236}">
                <a16:creationId xmlns:a16="http://schemas.microsoft.com/office/drawing/2014/main" id="{D8D7A7C0-73C2-4936-8BAF-4F7788A951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64D0F5CF-BA9F-4F60-BE9A-3016EC701D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EE527F-BBD1-42C9-A4BF-6D880F234F06}" type="slidenum">
              <a:rPr lang="tr-TR" smtClean="0"/>
              <a:t>‹#›</a:t>
            </a:fld>
            <a:endParaRPr lang="tr-TR"/>
          </a:p>
        </p:txBody>
      </p:sp>
    </p:spTree>
    <p:extLst>
      <p:ext uri="{BB962C8B-B14F-4D97-AF65-F5344CB8AC3E}">
        <p14:creationId xmlns:p14="http://schemas.microsoft.com/office/powerpoint/2010/main" val="1708943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204A9F6D-4CDB-467A-B325-EA9974ABE159}"/>
              </a:ext>
            </a:extLst>
          </p:cNvPr>
          <p:cNvSpPr/>
          <p:nvPr/>
        </p:nvSpPr>
        <p:spPr>
          <a:xfrm>
            <a:off x="985722" y="1009746"/>
            <a:ext cx="10220555" cy="1323439"/>
          </a:xfrm>
          <a:prstGeom prst="rect">
            <a:avLst/>
          </a:prstGeom>
          <a:noFill/>
        </p:spPr>
        <p:txBody>
          <a:bodyPr wrap="none" lIns="91440" tIns="45720" rIns="91440" bIns="45720">
            <a:spAutoFit/>
          </a:bodyPr>
          <a:lstStyle/>
          <a:p>
            <a:pPr algn="ctr"/>
            <a:r>
              <a:rPr lang="tr-TR" sz="8000" b="1" cap="none" spc="0"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SOSYAL BİLGİLER 7</a:t>
            </a:r>
          </a:p>
        </p:txBody>
      </p:sp>
      <p:sp>
        <p:nvSpPr>
          <p:cNvPr id="4" name="Metin kutusu 3">
            <a:extLst>
              <a:ext uri="{FF2B5EF4-FFF2-40B4-BE49-F238E27FC236}">
                <a16:creationId xmlns:a16="http://schemas.microsoft.com/office/drawing/2014/main" id="{AFBA0FAE-D695-4A26-887A-874BA0CDB851}"/>
              </a:ext>
            </a:extLst>
          </p:cNvPr>
          <p:cNvSpPr txBox="1"/>
          <p:nvPr/>
        </p:nvSpPr>
        <p:spPr>
          <a:xfrm>
            <a:off x="598868" y="3296852"/>
            <a:ext cx="10966360" cy="646331"/>
          </a:xfrm>
          <a:prstGeom prst="rect">
            <a:avLst/>
          </a:prstGeom>
          <a:noFill/>
        </p:spPr>
        <p:txBody>
          <a:bodyPr wrap="square">
            <a:spAutoFit/>
          </a:bodyPr>
          <a:lstStyle/>
          <a:p>
            <a:pPr algn="ctr"/>
            <a:r>
              <a:rPr lang="tr-TR" sz="3600" b="1" dirty="0">
                <a:solidFill>
                  <a:srgbClr val="C00000"/>
                </a:solidFill>
              </a:rPr>
              <a:t>MESLEK EDİNDİREN KURUMLAR</a:t>
            </a:r>
          </a:p>
        </p:txBody>
      </p:sp>
      <p:sp>
        <p:nvSpPr>
          <p:cNvPr id="3" name="Metin kutusu 2">
            <a:extLst>
              <a:ext uri="{FF2B5EF4-FFF2-40B4-BE49-F238E27FC236}">
                <a16:creationId xmlns:a16="http://schemas.microsoft.com/office/drawing/2014/main" id="{84420737-6517-4C56-9800-BA9494B14025}"/>
              </a:ext>
            </a:extLst>
          </p:cNvPr>
          <p:cNvSpPr txBox="1"/>
          <p:nvPr/>
        </p:nvSpPr>
        <p:spPr>
          <a:xfrm>
            <a:off x="4878357" y="4906851"/>
            <a:ext cx="2435282" cy="584775"/>
          </a:xfrm>
          <a:prstGeom prst="rect">
            <a:avLst/>
          </a:prstGeom>
          <a:noFill/>
        </p:spPr>
        <p:txBody>
          <a:bodyPr wrap="none" rtlCol="0">
            <a:spAutoFit/>
          </a:bodyPr>
          <a:lstStyle/>
          <a:p>
            <a:r>
              <a:rPr lang="tr-TR" sz="3200" dirty="0">
                <a:solidFill>
                  <a:schemeClr val="tx1">
                    <a:lumMod val="50000"/>
                    <a:lumOff val="50000"/>
                  </a:schemeClr>
                </a:solidFill>
              </a:rPr>
              <a:t>Konu Anlatım</a:t>
            </a:r>
          </a:p>
        </p:txBody>
      </p:sp>
    </p:spTree>
    <p:extLst>
      <p:ext uri="{BB962C8B-B14F-4D97-AF65-F5344CB8AC3E}">
        <p14:creationId xmlns:p14="http://schemas.microsoft.com/office/powerpoint/2010/main" val="1919344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a:extLst>
              <a:ext uri="{FF2B5EF4-FFF2-40B4-BE49-F238E27FC236}">
                <a16:creationId xmlns:a16="http://schemas.microsoft.com/office/drawing/2014/main" id="{8A62D49E-D0E8-4FEC-BE3E-511938EB535D}"/>
              </a:ext>
            </a:extLst>
          </p:cNvPr>
          <p:cNvSpPr/>
          <p:nvPr/>
        </p:nvSpPr>
        <p:spPr>
          <a:xfrm>
            <a:off x="0" y="0"/>
            <a:ext cx="12192000" cy="624625"/>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MESLEK EDİNDİREN KURUMLAR</a:t>
            </a:r>
          </a:p>
        </p:txBody>
      </p:sp>
      <p:sp>
        <p:nvSpPr>
          <p:cNvPr id="4" name="Metin kutusu 3">
            <a:extLst>
              <a:ext uri="{FF2B5EF4-FFF2-40B4-BE49-F238E27FC236}">
                <a16:creationId xmlns:a16="http://schemas.microsoft.com/office/drawing/2014/main" id="{50638D44-2328-43D5-BAAA-AB66559AE0E6}"/>
              </a:ext>
            </a:extLst>
          </p:cNvPr>
          <p:cNvSpPr txBox="1"/>
          <p:nvPr/>
        </p:nvSpPr>
        <p:spPr>
          <a:xfrm>
            <a:off x="230778" y="855093"/>
            <a:ext cx="2759410" cy="461665"/>
          </a:xfrm>
          <a:prstGeom prst="rect">
            <a:avLst/>
          </a:prstGeom>
          <a:noFill/>
        </p:spPr>
        <p:txBody>
          <a:bodyPr wrap="none" rtlCol="0">
            <a:spAutoFit/>
          </a:bodyPr>
          <a:lstStyle/>
          <a:p>
            <a:r>
              <a:rPr lang="tr-TR" sz="2400" b="1" dirty="0">
                <a:solidFill>
                  <a:srgbClr val="FF0000"/>
                </a:solidFill>
                <a:latin typeface="Arial Black" panose="020B0A04020102020204" pitchFamily="34" charset="0"/>
              </a:rPr>
              <a:t>Lonca Teşkilatı</a:t>
            </a:r>
          </a:p>
        </p:txBody>
      </p:sp>
      <p:sp>
        <p:nvSpPr>
          <p:cNvPr id="8" name="Metin kutusu 7">
            <a:extLst>
              <a:ext uri="{FF2B5EF4-FFF2-40B4-BE49-F238E27FC236}">
                <a16:creationId xmlns:a16="http://schemas.microsoft.com/office/drawing/2014/main" id="{F6E9B866-7B13-4460-A840-8CCD4DAFDE6D}"/>
              </a:ext>
            </a:extLst>
          </p:cNvPr>
          <p:cNvSpPr txBox="1"/>
          <p:nvPr/>
        </p:nvSpPr>
        <p:spPr>
          <a:xfrm>
            <a:off x="230777" y="1272826"/>
            <a:ext cx="11669301" cy="830997"/>
          </a:xfrm>
          <a:prstGeom prst="rect">
            <a:avLst/>
          </a:prstGeom>
          <a:noFill/>
        </p:spPr>
        <p:txBody>
          <a:bodyPr wrap="square">
            <a:spAutoFit/>
          </a:bodyPr>
          <a:lstStyle/>
          <a:p>
            <a:pPr algn="l"/>
            <a:r>
              <a:rPr lang="tr-TR" sz="2400" b="0" i="0" u="none" strike="noStrike" baseline="0" dirty="0"/>
              <a:t>Osmanlı Devleti’nde önemli bir meslek teşkilatı da Lonca teşkilatıdır. Ahi Teşkilatının devamı olan Lonca Teşkilatı hakkındaki bilgileri aşağıdaki metinden öğrenelim.</a:t>
            </a:r>
            <a:endParaRPr lang="tr-TR" sz="2400" dirty="0"/>
          </a:p>
        </p:txBody>
      </p:sp>
      <p:sp>
        <p:nvSpPr>
          <p:cNvPr id="5" name="Dikdörtgen: Köşeleri Yuvarlatılmış 4">
            <a:extLst>
              <a:ext uri="{FF2B5EF4-FFF2-40B4-BE49-F238E27FC236}">
                <a16:creationId xmlns:a16="http://schemas.microsoft.com/office/drawing/2014/main" id="{591ECCEB-D38D-4638-926A-341B89F0EEB4}"/>
              </a:ext>
            </a:extLst>
          </p:cNvPr>
          <p:cNvSpPr/>
          <p:nvPr/>
        </p:nvSpPr>
        <p:spPr>
          <a:xfrm>
            <a:off x="373487" y="2163650"/>
            <a:ext cx="11526591" cy="4629955"/>
          </a:xfrm>
          <a:prstGeom prst="roundRect">
            <a:avLst>
              <a:gd name="adj" fmla="val 4714"/>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tr-TR" sz="2300" b="0" i="0" u="none" strike="noStrike" baseline="0" dirty="0">
                <a:solidFill>
                  <a:schemeClr val="tx1"/>
                </a:solidFill>
              </a:rPr>
              <a:t>Osmanlı Lonca Teşkilatı gerçekte Ahi Teşkilatının devamıydı. Şu farkla ki Ahi birliklerinin 13 ve 14. yüzyıllardaki bağımsız ve güçlü konumu zamanla zayıflamış, daha sonraları esnaf birliklerine dönüşmüşlerdi. Her esnaf grubunun kendi arasında oluşturduğu “Lonca” denilen bir teşkilat vardı. Her esnaf topluluğu, mesleki konularda tabi bulunacağı özel kuralları kendisi kararlaştırır ve bunu devlete onaylatırlardı. Bu kurallarda ustalık, kalfalık gibi mesleki unvanların nasıl kazanılacağı, çıraklık ve kalfalık süreleri, çalışma saatleri, üretilecek malın cinsi ve kalitesi, ham maddenin temini ve dağıtımı, dükkânların yeri ve sayısı gibi konular yer alırdı. Kurallara uymayan esnafı üyesi olduğu teşkilat veya kadı cezalandırırdı. Esnaf teşkilatı belirlenen fiyatlara uymamak, eksik, kusurlu ve kalitesiz mal üretmek gibi suçları işleyen üyelerine uyarma, nasihat etme, devam etmesi hâlinde esnaflıktan çıkarma, dükkân kapatma, hapse atma, kürek cezası gibi cezalar teklif ederdi.</a:t>
            </a:r>
          </a:p>
          <a:p>
            <a:pPr algn="r"/>
            <a:endParaRPr lang="tr-TR" sz="2000" b="0" u="none" strike="noStrike" baseline="0" dirty="0">
              <a:solidFill>
                <a:schemeClr val="tx1"/>
              </a:solidFill>
              <a:latin typeface="+mj-lt"/>
            </a:endParaRPr>
          </a:p>
          <a:p>
            <a:pPr algn="r"/>
            <a:r>
              <a:rPr lang="tr-TR" sz="2000" b="0" u="none" strike="noStrike" baseline="0" dirty="0">
                <a:solidFill>
                  <a:schemeClr val="tx1"/>
                </a:solidFill>
                <a:latin typeface="+mj-lt"/>
              </a:rPr>
              <a:t>Mehmet Ali Ünal, </a:t>
            </a:r>
            <a:r>
              <a:rPr lang="tr-TR" sz="2000" b="1" u="none" strike="noStrike" baseline="0" dirty="0">
                <a:solidFill>
                  <a:schemeClr val="tx1"/>
                </a:solidFill>
                <a:latin typeface="+mj-lt"/>
              </a:rPr>
              <a:t>Osmanlı Sosyal ve Ekonomik Tarihi, </a:t>
            </a:r>
            <a:r>
              <a:rPr lang="tr-TR" sz="2000" b="0" u="none" strike="noStrike" baseline="0" dirty="0">
                <a:solidFill>
                  <a:schemeClr val="tx1"/>
                </a:solidFill>
                <a:latin typeface="+mj-lt"/>
              </a:rPr>
              <a:t>s. 119-125 (Düzenlenmiştir.)</a:t>
            </a:r>
            <a:endParaRPr lang="tr-TR" sz="2000" dirty="0">
              <a:solidFill>
                <a:schemeClr val="tx1"/>
              </a:solidFill>
              <a:latin typeface="+mj-lt"/>
            </a:endParaRPr>
          </a:p>
        </p:txBody>
      </p:sp>
    </p:spTree>
    <p:extLst>
      <p:ext uri="{BB962C8B-B14F-4D97-AF65-F5344CB8AC3E}">
        <p14:creationId xmlns:p14="http://schemas.microsoft.com/office/powerpoint/2010/main" val="3594312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a:extLst>
              <a:ext uri="{FF2B5EF4-FFF2-40B4-BE49-F238E27FC236}">
                <a16:creationId xmlns:a16="http://schemas.microsoft.com/office/drawing/2014/main" id="{8A62D49E-D0E8-4FEC-BE3E-511938EB535D}"/>
              </a:ext>
            </a:extLst>
          </p:cNvPr>
          <p:cNvSpPr/>
          <p:nvPr/>
        </p:nvSpPr>
        <p:spPr>
          <a:xfrm>
            <a:off x="0" y="0"/>
            <a:ext cx="12192000" cy="624625"/>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MESLEK EDİNDİREN KURUMLAR</a:t>
            </a:r>
          </a:p>
        </p:txBody>
      </p:sp>
      <p:sp>
        <p:nvSpPr>
          <p:cNvPr id="4" name="Metin kutusu 3">
            <a:extLst>
              <a:ext uri="{FF2B5EF4-FFF2-40B4-BE49-F238E27FC236}">
                <a16:creationId xmlns:a16="http://schemas.microsoft.com/office/drawing/2014/main" id="{50638D44-2328-43D5-BAAA-AB66559AE0E6}"/>
              </a:ext>
            </a:extLst>
          </p:cNvPr>
          <p:cNvSpPr txBox="1"/>
          <p:nvPr/>
        </p:nvSpPr>
        <p:spPr>
          <a:xfrm>
            <a:off x="230778" y="855093"/>
            <a:ext cx="2759410" cy="461665"/>
          </a:xfrm>
          <a:prstGeom prst="rect">
            <a:avLst/>
          </a:prstGeom>
          <a:noFill/>
        </p:spPr>
        <p:txBody>
          <a:bodyPr wrap="none" rtlCol="0">
            <a:spAutoFit/>
          </a:bodyPr>
          <a:lstStyle/>
          <a:p>
            <a:r>
              <a:rPr lang="tr-TR" sz="2400" b="1" dirty="0">
                <a:solidFill>
                  <a:srgbClr val="FF0000"/>
                </a:solidFill>
                <a:latin typeface="Arial Black" panose="020B0A04020102020204" pitchFamily="34" charset="0"/>
              </a:rPr>
              <a:t>Lonca Teşkilatı</a:t>
            </a:r>
          </a:p>
        </p:txBody>
      </p:sp>
      <p:sp>
        <p:nvSpPr>
          <p:cNvPr id="8" name="Metin kutusu 7">
            <a:extLst>
              <a:ext uri="{FF2B5EF4-FFF2-40B4-BE49-F238E27FC236}">
                <a16:creationId xmlns:a16="http://schemas.microsoft.com/office/drawing/2014/main" id="{DE4EF899-0B71-4461-BC2F-F8108BDFA905}"/>
              </a:ext>
            </a:extLst>
          </p:cNvPr>
          <p:cNvSpPr txBox="1"/>
          <p:nvPr/>
        </p:nvSpPr>
        <p:spPr>
          <a:xfrm>
            <a:off x="5212724" y="1413351"/>
            <a:ext cx="6675184" cy="2677656"/>
          </a:xfrm>
          <a:prstGeom prst="rect">
            <a:avLst/>
          </a:prstGeom>
          <a:noFill/>
        </p:spPr>
        <p:txBody>
          <a:bodyPr wrap="square">
            <a:spAutoFit/>
          </a:bodyPr>
          <a:lstStyle/>
          <a:p>
            <a:pPr algn="l"/>
            <a:r>
              <a:rPr lang="tr-TR" sz="2400" b="0" i="0" u="none" strike="noStrike" baseline="0" dirty="0"/>
              <a:t>Ahilikte olduğu gibi loncalardaki mesleki eğitimde ve meslek icra etmede en önemli unsur usta-çırak ilişkisi idi. Ustasının yanında genç yaşta işe başlayan çırak, mesleğinin inceliklerini öğrenirdi. Çıraklıktan kalfalığa yükselmek için hazır olduğunda lonca yönetimince bir tören yapılır, törende yönetimin onayı ile kalfa olur ve beline peştamal bağlanırdı.</a:t>
            </a:r>
            <a:endParaRPr lang="tr-TR" sz="2400" dirty="0"/>
          </a:p>
        </p:txBody>
      </p:sp>
      <p:pic>
        <p:nvPicPr>
          <p:cNvPr id="9" name="Resim 8">
            <a:extLst>
              <a:ext uri="{FF2B5EF4-FFF2-40B4-BE49-F238E27FC236}">
                <a16:creationId xmlns:a16="http://schemas.microsoft.com/office/drawing/2014/main" id="{E25066CA-2243-4F07-AD7D-82CCF047C1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778" y="1547226"/>
            <a:ext cx="4888574" cy="1962267"/>
          </a:xfrm>
          <a:prstGeom prst="rect">
            <a:avLst/>
          </a:prstGeom>
        </p:spPr>
      </p:pic>
    </p:spTree>
    <p:extLst>
      <p:ext uri="{BB962C8B-B14F-4D97-AF65-F5344CB8AC3E}">
        <p14:creationId xmlns:p14="http://schemas.microsoft.com/office/powerpoint/2010/main" val="795223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a:extLst>
              <a:ext uri="{FF2B5EF4-FFF2-40B4-BE49-F238E27FC236}">
                <a16:creationId xmlns:a16="http://schemas.microsoft.com/office/drawing/2014/main" id="{8A62D49E-D0E8-4FEC-BE3E-511938EB535D}"/>
              </a:ext>
            </a:extLst>
          </p:cNvPr>
          <p:cNvSpPr/>
          <p:nvPr/>
        </p:nvSpPr>
        <p:spPr>
          <a:xfrm>
            <a:off x="0" y="0"/>
            <a:ext cx="12192000" cy="624625"/>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MESLEK EDİNDİREN KURUMLAR</a:t>
            </a:r>
          </a:p>
        </p:txBody>
      </p:sp>
      <p:sp>
        <p:nvSpPr>
          <p:cNvPr id="4" name="Metin kutusu 3">
            <a:extLst>
              <a:ext uri="{FF2B5EF4-FFF2-40B4-BE49-F238E27FC236}">
                <a16:creationId xmlns:a16="http://schemas.microsoft.com/office/drawing/2014/main" id="{50638D44-2328-43D5-BAAA-AB66559AE0E6}"/>
              </a:ext>
            </a:extLst>
          </p:cNvPr>
          <p:cNvSpPr txBox="1"/>
          <p:nvPr/>
        </p:nvSpPr>
        <p:spPr>
          <a:xfrm>
            <a:off x="230778" y="855093"/>
            <a:ext cx="5747599" cy="461665"/>
          </a:xfrm>
          <a:prstGeom prst="rect">
            <a:avLst/>
          </a:prstGeom>
          <a:noFill/>
        </p:spPr>
        <p:txBody>
          <a:bodyPr wrap="none" rtlCol="0">
            <a:spAutoFit/>
          </a:bodyPr>
          <a:lstStyle/>
          <a:p>
            <a:r>
              <a:rPr lang="tr-TR" sz="2400" b="1" dirty="0">
                <a:solidFill>
                  <a:srgbClr val="FF0000"/>
                </a:solidFill>
                <a:latin typeface="Arial Black" panose="020B0A04020102020204" pitchFamily="34" charset="0"/>
              </a:rPr>
              <a:t>Günümüzdeki Meslek Teşkilatları</a:t>
            </a:r>
          </a:p>
        </p:txBody>
      </p:sp>
      <p:sp>
        <p:nvSpPr>
          <p:cNvPr id="9" name="Metin kutusu 8">
            <a:extLst>
              <a:ext uri="{FF2B5EF4-FFF2-40B4-BE49-F238E27FC236}">
                <a16:creationId xmlns:a16="http://schemas.microsoft.com/office/drawing/2014/main" id="{8DAA3C36-C4FA-4E2F-B405-BDA52CEE3B28}"/>
              </a:ext>
            </a:extLst>
          </p:cNvPr>
          <p:cNvSpPr txBox="1"/>
          <p:nvPr/>
        </p:nvSpPr>
        <p:spPr>
          <a:xfrm>
            <a:off x="230778" y="1450635"/>
            <a:ext cx="11598467" cy="5262979"/>
          </a:xfrm>
          <a:prstGeom prst="rect">
            <a:avLst/>
          </a:prstGeom>
          <a:noFill/>
        </p:spPr>
        <p:txBody>
          <a:bodyPr wrap="square">
            <a:spAutoFit/>
          </a:bodyPr>
          <a:lstStyle/>
          <a:p>
            <a:pPr algn="l"/>
            <a:r>
              <a:rPr lang="tr-TR" sz="2400" b="0" i="0" u="none" strike="noStrike" baseline="0" dirty="0"/>
              <a:t>Ahilik ve Lonca Teşkilatı geçmiş dönemlerde meslek edindirme ve meslek etiği kazandırma konusunda önemli bir ihtiyacı karşılamıştır. Günümüzde de bu görev ve sorumlulukları yerine getiren meslek odaları ve birlikler vardır. Ülke genelinde teşkilatlanmış olan bu kuruluşlardan bazıları şunlardır: Ambalaj Sanayicileri Derneği, Deri Konfeksiyoncuları Derneği, Elektrik Mühendisleri Odası, İnşaatçılar ve Yapıcılar Odası, Maden Mühendisleri Odası, Türkiye Ziraat</a:t>
            </a:r>
          </a:p>
          <a:p>
            <a:r>
              <a:rPr lang="tr-TR" sz="2400" b="0" i="0" u="none" strike="noStrike" baseline="0" dirty="0"/>
              <a:t>Mühendisleri Odası, Türkiye Ziraat Odaları Birliği</a:t>
            </a:r>
            <a:r>
              <a:rPr lang="tr-TR" sz="2400" dirty="0"/>
              <a:t>. Günümüzde çok sayıda mesleki ve teknik lisede, halk eğitim merkezinde ve üniversitede meslek edindirme ve meslek etiği kazandırma konusunda eğitim-öğretim faaliyetleri yapılmaktadır. Ülkemizin ihtiyaç duyduğu her alanda işçi, usta, teknisyen, mühendis, mimar, doktor, öğretmen, eczacı, turist rehberi gibi meslek sahipleri yetiştirilmektedir. Bu faaliyetler ile ülkemizin yetişmiş iş gücü artırılmaktadır. Meslek edindirmenin yanı sıra meslek etiğine de önem verilmektedir. Öğrenciler meslek edinirlerken aynı zamanda adalet, dostluk, dürüstlük, öz denetim, sabır, saygı, sevgi, sorumluluk ve vatanseverlik gibi değerleri de kazanmaktadırlar. Aşağıdaki haber bu duruma bir örnektir.</a:t>
            </a:r>
          </a:p>
        </p:txBody>
      </p:sp>
    </p:spTree>
    <p:extLst>
      <p:ext uri="{BB962C8B-B14F-4D97-AF65-F5344CB8AC3E}">
        <p14:creationId xmlns:p14="http://schemas.microsoft.com/office/powerpoint/2010/main" val="16985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a:extLst>
              <a:ext uri="{FF2B5EF4-FFF2-40B4-BE49-F238E27FC236}">
                <a16:creationId xmlns:a16="http://schemas.microsoft.com/office/drawing/2014/main" id="{8A62D49E-D0E8-4FEC-BE3E-511938EB535D}"/>
              </a:ext>
            </a:extLst>
          </p:cNvPr>
          <p:cNvSpPr/>
          <p:nvPr/>
        </p:nvSpPr>
        <p:spPr>
          <a:xfrm>
            <a:off x="0" y="0"/>
            <a:ext cx="12192000" cy="624625"/>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MESLEK EDİNDİREN KURUMLAR</a:t>
            </a:r>
          </a:p>
        </p:txBody>
      </p:sp>
      <p:sp>
        <p:nvSpPr>
          <p:cNvPr id="5" name="Metin kutusu 4">
            <a:extLst>
              <a:ext uri="{FF2B5EF4-FFF2-40B4-BE49-F238E27FC236}">
                <a16:creationId xmlns:a16="http://schemas.microsoft.com/office/drawing/2014/main" id="{5A909FEB-9CF1-45EB-AB71-417B0A531F89}"/>
              </a:ext>
            </a:extLst>
          </p:cNvPr>
          <p:cNvSpPr txBox="1"/>
          <p:nvPr/>
        </p:nvSpPr>
        <p:spPr>
          <a:xfrm>
            <a:off x="230778" y="855093"/>
            <a:ext cx="5747599" cy="461665"/>
          </a:xfrm>
          <a:prstGeom prst="rect">
            <a:avLst/>
          </a:prstGeom>
          <a:noFill/>
        </p:spPr>
        <p:txBody>
          <a:bodyPr wrap="none" rtlCol="0">
            <a:spAutoFit/>
          </a:bodyPr>
          <a:lstStyle/>
          <a:p>
            <a:r>
              <a:rPr lang="tr-TR" sz="2400" b="1" dirty="0">
                <a:solidFill>
                  <a:srgbClr val="FF0000"/>
                </a:solidFill>
                <a:latin typeface="Arial Black" panose="020B0A04020102020204" pitchFamily="34" charset="0"/>
              </a:rPr>
              <a:t>Günümüzdeki Meslek Teşkilatları</a:t>
            </a:r>
          </a:p>
        </p:txBody>
      </p:sp>
      <p:pic>
        <p:nvPicPr>
          <p:cNvPr id="3" name="Resim 2">
            <a:extLst>
              <a:ext uri="{FF2B5EF4-FFF2-40B4-BE49-F238E27FC236}">
                <a16:creationId xmlns:a16="http://schemas.microsoft.com/office/drawing/2014/main" id="{D3F7C46C-2C3D-4ECE-A384-9C5E15703EE1}"/>
              </a:ext>
            </a:extLst>
          </p:cNvPr>
          <p:cNvPicPr>
            <a:picLocks noChangeAspect="1"/>
          </p:cNvPicPr>
          <p:nvPr/>
        </p:nvPicPr>
        <p:blipFill>
          <a:blip r:embed="rId2"/>
          <a:stretch>
            <a:fillRect/>
          </a:stretch>
        </p:blipFill>
        <p:spPr>
          <a:xfrm>
            <a:off x="230778" y="1403903"/>
            <a:ext cx="11432146" cy="5355600"/>
          </a:xfrm>
          <a:prstGeom prst="rect">
            <a:avLst/>
          </a:prstGeom>
        </p:spPr>
      </p:pic>
    </p:spTree>
    <p:extLst>
      <p:ext uri="{BB962C8B-B14F-4D97-AF65-F5344CB8AC3E}">
        <p14:creationId xmlns:p14="http://schemas.microsoft.com/office/powerpoint/2010/main" val="2539866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a:extLst>
              <a:ext uri="{FF2B5EF4-FFF2-40B4-BE49-F238E27FC236}">
                <a16:creationId xmlns:a16="http://schemas.microsoft.com/office/drawing/2014/main" id="{8A62D49E-D0E8-4FEC-BE3E-511938EB535D}"/>
              </a:ext>
            </a:extLst>
          </p:cNvPr>
          <p:cNvSpPr/>
          <p:nvPr/>
        </p:nvSpPr>
        <p:spPr>
          <a:xfrm>
            <a:off x="0" y="0"/>
            <a:ext cx="12192000" cy="624625"/>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MESLEK EDİNDİREN KURUMLAR</a:t>
            </a:r>
          </a:p>
        </p:txBody>
      </p:sp>
      <p:sp>
        <p:nvSpPr>
          <p:cNvPr id="4" name="Metin kutusu 3">
            <a:extLst>
              <a:ext uri="{FF2B5EF4-FFF2-40B4-BE49-F238E27FC236}">
                <a16:creationId xmlns:a16="http://schemas.microsoft.com/office/drawing/2014/main" id="{50638D44-2328-43D5-BAAA-AB66559AE0E6}"/>
              </a:ext>
            </a:extLst>
          </p:cNvPr>
          <p:cNvSpPr txBox="1"/>
          <p:nvPr/>
        </p:nvSpPr>
        <p:spPr>
          <a:xfrm>
            <a:off x="230778" y="855093"/>
            <a:ext cx="6979218" cy="523220"/>
          </a:xfrm>
          <a:prstGeom prst="rect">
            <a:avLst/>
          </a:prstGeom>
          <a:noFill/>
        </p:spPr>
        <p:txBody>
          <a:bodyPr wrap="none" rtlCol="0">
            <a:spAutoFit/>
          </a:bodyPr>
          <a:lstStyle/>
          <a:p>
            <a:r>
              <a:rPr lang="tr-TR" sz="2400" b="1" dirty="0">
                <a:solidFill>
                  <a:srgbClr val="FF0000"/>
                </a:solidFill>
                <a:latin typeface="Arial Black" panose="020B0A04020102020204" pitchFamily="34" charset="0"/>
              </a:rPr>
              <a:t>Meslek Edindiren Kurumlar </a:t>
            </a:r>
            <a:r>
              <a:rPr lang="tr-TR" sz="2800" b="1" dirty="0">
                <a:solidFill>
                  <a:srgbClr val="FF0000"/>
                </a:solidFill>
                <a:latin typeface="Arial Black" panose="020B0A04020102020204" pitchFamily="34" charset="0"/>
              </a:rPr>
              <a:t>Konu Özeti</a:t>
            </a:r>
            <a:endParaRPr lang="tr-TR" sz="2400" b="1" dirty="0">
              <a:solidFill>
                <a:srgbClr val="FF0000"/>
              </a:solidFill>
              <a:latin typeface="Arial Black" panose="020B0A04020102020204" pitchFamily="34" charset="0"/>
            </a:endParaRPr>
          </a:p>
        </p:txBody>
      </p:sp>
      <p:sp>
        <p:nvSpPr>
          <p:cNvPr id="2" name="Metin kutusu 1">
            <a:extLst>
              <a:ext uri="{FF2B5EF4-FFF2-40B4-BE49-F238E27FC236}">
                <a16:creationId xmlns:a16="http://schemas.microsoft.com/office/drawing/2014/main" id="{BD41C608-EC03-4BD6-B3D4-423B2C0BE71A}"/>
              </a:ext>
            </a:extLst>
          </p:cNvPr>
          <p:cNvSpPr txBox="1"/>
          <p:nvPr/>
        </p:nvSpPr>
        <p:spPr>
          <a:xfrm>
            <a:off x="230778" y="1589462"/>
            <a:ext cx="11431527" cy="830997"/>
          </a:xfrm>
          <a:prstGeom prst="rect">
            <a:avLst/>
          </a:prstGeom>
          <a:noFill/>
        </p:spPr>
        <p:txBody>
          <a:bodyPr wrap="none" rtlCol="0">
            <a:spAutoFit/>
          </a:bodyPr>
          <a:lstStyle/>
          <a:p>
            <a:pPr marL="342900" indent="-342900">
              <a:buClr>
                <a:srgbClr val="FF0000"/>
              </a:buClr>
              <a:buFont typeface="Wingdings" panose="05000000000000000000" pitchFamily="2" charset="2"/>
              <a:buChar char="Ø"/>
            </a:pPr>
            <a:r>
              <a:rPr lang="tr-TR" sz="2400" dirty="0"/>
              <a:t>Türk tarihinden Selçukludan beri meslek edindiren, mesleklerin standartlarını belirleyen</a:t>
            </a:r>
            <a:br>
              <a:rPr lang="tr-TR" sz="2400" dirty="0"/>
            </a:br>
            <a:r>
              <a:rPr lang="tr-TR" sz="2400" dirty="0"/>
              <a:t>bu konuda eğitim-öğretim ve yönlendirmeler yapan teşkilatlar olmuştur.</a:t>
            </a:r>
          </a:p>
        </p:txBody>
      </p:sp>
      <p:sp>
        <p:nvSpPr>
          <p:cNvPr id="5" name="Metin kutusu 4">
            <a:extLst>
              <a:ext uri="{FF2B5EF4-FFF2-40B4-BE49-F238E27FC236}">
                <a16:creationId xmlns:a16="http://schemas.microsoft.com/office/drawing/2014/main" id="{0FFE658E-F59C-4B2D-9044-2BC7BF339BE2}"/>
              </a:ext>
            </a:extLst>
          </p:cNvPr>
          <p:cNvSpPr txBox="1"/>
          <p:nvPr/>
        </p:nvSpPr>
        <p:spPr>
          <a:xfrm>
            <a:off x="230778" y="2509260"/>
            <a:ext cx="11002436" cy="1200329"/>
          </a:xfrm>
          <a:prstGeom prst="rect">
            <a:avLst/>
          </a:prstGeom>
          <a:noFill/>
        </p:spPr>
        <p:txBody>
          <a:bodyPr wrap="none" rtlCol="0">
            <a:spAutoFit/>
          </a:bodyPr>
          <a:lstStyle/>
          <a:p>
            <a:pPr marL="342900" indent="-342900">
              <a:buClr>
                <a:srgbClr val="FF0000"/>
              </a:buClr>
              <a:buFont typeface="Wingdings" panose="05000000000000000000" pitchFamily="2" charset="2"/>
              <a:buChar char="Ø"/>
            </a:pPr>
            <a:r>
              <a:rPr lang="tr-TR" sz="2400" dirty="0"/>
              <a:t>Selçuklu Devleti döneminde bu görevi Ahilik Teşkilatı üstlenmiştir. Osmanlı Devleti</a:t>
            </a:r>
            <a:br>
              <a:rPr lang="tr-TR" sz="2400" dirty="0"/>
            </a:br>
            <a:r>
              <a:rPr lang="tr-TR" sz="2400" dirty="0"/>
              <a:t>döneminde ise Ahilik ve Lonca Teşkilatları mesleki çalışmaları sürdüren baş kurumlar</a:t>
            </a:r>
            <a:br>
              <a:rPr lang="tr-TR" sz="2400" dirty="0"/>
            </a:br>
            <a:r>
              <a:rPr lang="tr-TR" sz="2400" dirty="0"/>
              <a:t>olmuşlardır.</a:t>
            </a:r>
          </a:p>
        </p:txBody>
      </p:sp>
      <p:sp>
        <p:nvSpPr>
          <p:cNvPr id="6" name="Metin kutusu 5">
            <a:extLst>
              <a:ext uri="{FF2B5EF4-FFF2-40B4-BE49-F238E27FC236}">
                <a16:creationId xmlns:a16="http://schemas.microsoft.com/office/drawing/2014/main" id="{66ECEBFB-CF26-40E9-9106-AF4C139F1190}"/>
              </a:ext>
            </a:extLst>
          </p:cNvPr>
          <p:cNvSpPr txBox="1"/>
          <p:nvPr/>
        </p:nvSpPr>
        <p:spPr>
          <a:xfrm>
            <a:off x="230778" y="3798390"/>
            <a:ext cx="11961222" cy="1938992"/>
          </a:xfrm>
          <a:prstGeom prst="rect">
            <a:avLst/>
          </a:prstGeom>
          <a:noFill/>
        </p:spPr>
        <p:txBody>
          <a:bodyPr wrap="square" rtlCol="0">
            <a:spAutoFit/>
          </a:bodyPr>
          <a:lstStyle/>
          <a:p>
            <a:pPr marL="342900" indent="-342900">
              <a:buClr>
                <a:srgbClr val="FF0000"/>
              </a:buClr>
              <a:buFont typeface="Wingdings" panose="05000000000000000000" pitchFamily="2" charset="2"/>
              <a:buChar char="Ø"/>
            </a:pPr>
            <a:r>
              <a:rPr lang="tr-TR" sz="2400" dirty="0"/>
              <a:t>Günümüzdeki meslek kurumlarının sayısı ise çok daha fazladır ve hatta her meslek grubunun</a:t>
            </a:r>
            <a:br>
              <a:rPr lang="tr-TR" sz="2400" dirty="0"/>
            </a:br>
            <a:r>
              <a:rPr lang="tr-TR" sz="2400" dirty="0"/>
              <a:t>en bir veya birden çok örgütü vardır. Bunlara birkaç örnek verecek olursak: Barolar Birliği</a:t>
            </a:r>
            <a:br>
              <a:rPr lang="tr-TR" sz="2400" dirty="0"/>
            </a:br>
            <a:r>
              <a:rPr lang="tr-TR" sz="2400" dirty="0"/>
              <a:t>meslek örgütüdür. Esnaf ve Zanaatkarlar Odası, esnafların ve küçük atölye işletmecilerinin</a:t>
            </a:r>
            <a:br>
              <a:rPr lang="tr-TR" sz="2400" dirty="0"/>
            </a:br>
            <a:r>
              <a:rPr lang="tr-TR" sz="2400" dirty="0"/>
              <a:t>meslek örgütüdür. Tabipler Odası doktorların meslek odasıdır. Bugün bu örgütlerin</a:t>
            </a:r>
            <a:br>
              <a:rPr lang="tr-TR" sz="2400" dirty="0"/>
            </a:br>
            <a:r>
              <a:rPr lang="tr-TR" sz="2400" dirty="0"/>
              <a:t>sayısı yüzleri hatta binleri bulmaktadır.</a:t>
            </a:r>
          </a:p>
        </p:txBody>
      </p:sp>
      <p:sp>
        <p:nvSpPr>
          <p:cNvPr id="8" name="Metin kutusu 7">
            <a:extLst>
              <a:ext uri="{FF2B5EF4-FFF2-40B4-BE49-F238E27FC236}">
                <a16:creationId xmlns:a16="http://schemas.microsoft.com/office/drawing/2014/main" id="{F09F0B86-268C-4316-8701-E3D05216A6DD}"/>
              </a:ext>
            </a:extLst>
          </p:cNvPr>
          <p:cNvSpPr txBox="1"/>
          <p:nvPr/>
        </p:nvSpPr>
        <p:spPr>
          <a:xfrm>
            <a:off x="230777" y="5826183"/>
            <a:ext cx="10893238" cy="830997"/>
          </a:xfrm>
          <a:prstGeom prst="rect">
            <a:avLst/>
          </a:prstGeom>
          <a:noFill/>
        </p:spPr>
        <p:txBody>
          <a:bodyPr wrap="none" rtlCol="0">
            <a:spAutoFit/>
          </a:bodyPr>
          <a:lstStyle/>
          <a:p>
            <a:pPr marL="342900" indent="-342900">
              <a:buClr>
                <a:srgbClr val="FF0000"/>
              </a:buClr>
              <a:buFont typeface="Wingdings" panose="05000000000000000000" pitchFamily="2" charset="2"/>
              <a:buChar char="Ø"/>
            </a:pPr>
            <a:r>
              <a:rPr lang="tr-TR" sz="2400" dirty="0"/>
              <a:t>Bu meslek örgütleri, mesleğin çalışanlarının yanında olmak, mesleğin standartlarını </a:t>
            </a:r>
            <a:br>
              <a:rPr lang="tr-TR" sz="2400" dirty="0"/>
            </a:br>
            <a:r>
              <a:rPr lang="tr-TR" sz="2400" dirty="0"/>
              <a:t>geliştirmek, disiplini kontrol etmek gibi birçok yapıcı işleve sahiptir.</a:t>
            </a:r>
          </a:p>
        </p:txBody>
      </p:sp>
    </p:spTree>
    <p:extLst>
      <p:ext uri="{BB962C8B-B14F-4D97-AF65-F5344CB8AC3E}">
        <p14:creationId xmlns:p14="http://schemas.microsoft.com/office/powerpoint/2010/main" val="2511347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5" grpId="0"/>
      <p:bldP spid="6"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ikdörtgen 17">
            <a:extLst>
              <a:ext uri="{FF2B5EF4-FFF2-40B4-BE49-F238E27FC236}">
                <a16:creationId xmlns:a16="http://schemas.microsoft.com/office/drawing/2014/main" id="{D7AF6599-E056-4650-9E20-1A92D8AB54C4}"/>
              </a:ext>
            </a:extLst>
          </p:cNvPr>
          <p:cNvSpPr/>
          <p:nvPr/>
        </p:nvSpPr>
        <p:spPr>
          <a:xfrm>
            <a:off x="1694474" y="2505670"/>
            <a:ext cx="8803051" cy="923330"/>
          </a:xfrm>
          <a:prstGeom prst="rect">
            <a:avLst/>
          </a:prstGeom>
          <a:noFill/>
          <a:effectLst>
            <a:outerShdw blurRad="152400" dist="317500" dir="5400000" sx="90000" sy="-19000" rotWithShape="0">
              <a:prstClr val="black">
                <a:alpha val="15000"/>
              </a:prstClr>
            </a:outerShdw>
          </a:effectLst>
          <a:scene3d>
            <a:camera prst="orthographicFront"/>
            <a:lightRig rig="threePt" dir="t"/>
          </a:scene3d>
          <a:sp3d>
            <a:bevelT w="139700" prst="cross"/>
          </a:sp3d>
        </p:spPr>
        <p:txBody>
          <a:bodyPr wrap="none" lIns="91440" tIns="45720" rIns="91440" bIns="45720">
            <a:spAutoFit/>
          </a:bodyPr>
          <a:lstStyle/>
          <a:p>
            <a:r>
              <a:rPr lang="tr-TR" sz="5400" b="1" dirty="0">
                <a:latin typeface="Cambria" panose="02040503050406030204" pitchFamily="18" charset="0"/>
                <a:ea typeface="Cambria" panose="02040503050406030204" pitchFamily="18" charset="0"/>
              </a:rPr>
              <a:t>Konumuz tamamlanmıştır. </a:t>
            </a:r>
          </a:p>
        </p:txBody>
      </p:sp>
    </p:spTree>
    <p:extLst>
      <p:ext uri="{BB962C8B-B14F-4D97-AF65-F5344CB8AC3E}">
        <p14:creationId xmlns:p14="http://schemas.microsoft.com/office/powerpoint/2010/main" val="266183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72D5FC85-5A19-4BC0-907B-A888D2611CB8}"/>
              </a:ext>
            </a:extLst>
          </p:cNvPr>
          <p:cNvSpPr/>
          <p:nvPr/>
        </p:nvSpPr>
        <p:spPr>
          <a:xfrm>
            <a:off x="0" y="0"/>
            <a:ext cx="121920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76288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7A4748F1-1A2E-4616-AA6B-E6F56DECB15E}"/>
              </a:ext>
            </a:extLst>
          </p:cNvPr>
          <p:cNvSpPr txBox="1"/>
          <p:nvPr/>
        </p:nvSpPr>
        <p:spPr>
          <a:xfrm>
            <a:off x="230778" y="803578"/>
            <a:ext cx="2217274" cy="523220"/>
          </a:xfrm>
          <a:prstGeom prst="rect">
            <a:avLst/>
          </a:prstGeom>
          <a:noFill/>
        </p:spPr>
        <p:txBody>
          <a:bodyPr wrap="none" rtlCol="0">
            <a:spAutoFit/>
          </a:bodyPr>
          <a:lstStyle/>
          <a:p>
            <a:r>
              <a:rPr lang="tr-TR" sz="2800" b="1" dirty="0">
                <a:solidFill>
                  <a:srgbClr val="FF0000"/>
                </a:solidFill>
                <a:latin typeface="Arial Black" panose="020B0A04020102020204" pitchFamily="34" charset="0"/>
              </a:rPr>
              <a:t>Kavramlar</a:t>
            </a:r>
          </a:p>
        </p:txBody>
      </p:sp>
      <p:sp>
        <p:nvSpPr>
          <p:cNvPr id="8" name="Dikdörtgen 7">
            <a:extLst>
              <a:ext uri="{FF2B5EF4-FFF2-40B4-BE49-F238E27FC236}">
                <a16:creationId xmlns:a16="http://schemas.microsoft.com/office/drawing/2014/main" id="{9AA6CEE7-9065-4DB8-B81C-6038E03694DF}"/>
              </a:ext>
            </a:extLst>
          </p:cNvPr>
          <p:cNvSpPr/>
          <p:nvPr/>
        </p:nvSpPr>
        <p:spPr>
          <a:xfrm>
            <a:off x="777025" y="2803980"/>
            <a:ext cx="2331076" cy="52322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LONCA</a:t>
            </a:r>
          </a:p>
        </p:txBody>
      </p:sp>
      <p:sp>
        <p:nvSpPr>
          <p:cNvPr id="9" name="Dikdörtgen 8">
            <a:extLst>
              <a:ext uri="{FF2B5EF4-FFF2-40B4-BE49-F238E27FC236}">
                <a16:creationId xmlns:a16="http://schemas.microsoft.com/office/drawing/2014/main" id="{17E8CB73-6FA7-41CA-8FAB-62D7D778E53D}"/>
              </a:ext>
            </a:extLst>
          </p:cNvPr>
          <p:cNvSpPr/>
          <p:nvPr/>
        </p:nvSpPr>
        <p:spPr>
          <a:xfrm>
            <a:off x="3584619" y="2803980"/>
            <a:ext cx="2331076" cy="52322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MESLEK</a:t>
            </a:r>
          </a:p>
        </p:txBody>
      </p:sp>
      <p:sp>
        <p:nvSpPr>
          <p:cNvPr id="28" name="Dikdörtgen 27">
            <a:extLst>
              <a:ext uri="{FF2B5EF4-FFF2-40B4-BE49-F238E27FC236}">
                <a16:creationId xmlns:a16="http://schemas.microsoft.com/office/drawing/2014/main" id="{14E179B2-01B1-4790-ADE8-1825698DC721}"/>
              </a:ext>
            </a:extLst>
          </p:cNvPr>
          <p:cNvSpPr/>
          <p:nvPr/>
        </p:nvSpPr>
        <p:spPr>
          <a:xfrm>
            <a:off x="0" y="0"/>
            <a:ext cx="12192000" cy="624625"/>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MESLEK EDİNDİREN KURUMLAR</a:t>
            </a:r>
          </a:p>
        </p:txBody>
      </p:sp>
      <p:sp>
        <p:nvSpPr>
          <p:cNvPr id="7" name="Dikdörtgen 6">
            <a:extLst>
              <a:ext uri="{FF2B5EF4-FFF2-40B4-BE49-F238E27FC236}">
                <a16:creationId xmlns:a16="http://schemas.microsoft.com/office/drawing/2014/main" id="{41197509-6352-4F0B-B85A-D3B66067A31A}"/>
              </a:ext>
            </a:extLst>
          </p:cNvPr>
          <p:cNvSpPr/>
          <p:nvPr/>
        </p:nvSpPr>
        <p:spPr>
          <a:xfrm>
            <a:off x="6392213" y="2803980"/>
            <a:ext cx="2331076" cy="52322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İLİM</a:t>
            </a:r>
          </a:p>
        </p:txBody>
      </p:sp>
      <p:sp>
        <p:nvSpPr>
          <p:cNvPr id="10" name="Dikdörtgen 9">
            <a:extLst>
              <a:ext uri="{FF2B5EF4-FFF2-40B4-BE49-F238E27FC236}">
                <a16:creationId xmlns:a16="http://schemas.microsoft.com/office/drawing/2014/main" id="{18449FB1-E180-46F9-8ACB-6F2463151AD3}"/>
              </a:ext>
            </a:extLst>
          </p:cNvPr>
          <p:cNvSpPr/>
          <p:nvPr/>
        </p:nvSpPr>
        <p:spPr>
          <a:xfrm>
            <a:off x="9199807" y="2803980"/>
            <a:ext cx="2331076" cy="52322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İCRA ETMEK</a:t>
            </a:r>
          </a:p>
        </p:txBody>
      </p:sp>
      <p:sp>
        <p:nvSpPr>
          <p:cNvPr id="15" name="Dikdörtgen 14">
            <a:extLst>
              <a:ext uri="{FF2B5EF4-FFF2-40B4-BE49-F238E27FC236}">
                <a16:creationId xmlns:a16="http://schemas.microsoft.com/office/drawing/2014/main" id="{A84346E5-1E81-4DEB-B7EB-D1229BCCE685}"/>
              </a:ext>
            </a:extLst>
          </p:cNvPr>
          <p:cNvSpPr/>
          <p:nvPr/>
        </p:nvSpPr>
        <p:spPr>
          <a:xfrm>
            <a:off x="777025" y="3999568"/>
            <a:ext cx="2331076" cy="52322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ÇIRAK</a:t>
            </a:r>
          </a:p>
        </p:txBody>
      </p:sp>
      <p:sp>
        <p:nvSpPr>
          <p:cNvPr id="16" name="Dikdörtgen 15">
            <a:extLst>
              <a:ext uri="{FF2B5EF4-FFF2-40B4-BE49-F238E27FC236}">
                <a16:creationId xmlns:a16="http://schemas.microsoft.com/office/drawing/2014/main" id="{91E084E1-5815-4C66-A762-E4F460D55708}"/>
              </a:ext>
            </a:extLst>
          </p:cNvPr>
          <p:cNvSpPr/>
          <p:nvPr/>
        </p:nvSpPr>
        <p:spPr>
          <a:xfrm>
            <a:off x="3584619" y="3999568"/>
            <a:ext cx="2331076" cy="52322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KALFA</a:t>
            </a:r>
          </a:p>
        </p:txBody>
      </p:sp>
      <p:sp>
        <p:nvSpPr>
          <p:cNvPr id="17" name="Dikdörtgen 16">
            <a:extLst>
              <a:ext uri="{FF2B5EF4-FFF2-40B4-BE49-F238E27FC236}">
                <a16:creationId xmlns:a16="http://schemas.microsoft.com/office/drawing/2014/main" id="{91537CEF-4FED-430F-B899-E3E4E76E9C62}"/>
              </a:ext>
            </a:extLst>
          </p:cNvPr>
          <p:cNvSpPr/>
          <p:nvPr/>
        </p:nvSpPr>
        <p:spPr>
          <a:xfrm>
            <a:off x="6392213" y="3999568"/>
            <a:ext cx="2331076" cy="52322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YAMAK</a:t>
            </a:r>
          </a:p>
        </p:txBody>
      </p:sp>
      <p:sp>
        <p:nvSpPr>
          <p:cNvPr id="18" name="Dikdörtgen 17">
            <a:extLst>
              <a:ext uri="{FF2B5EF4-FFF2-40B4-BE49-F238E27FC236}">
                <a16:creationId xmlns:a16="http://schemas.microsoft.com/office/drawing/2014/main" id="{F6673214-C9F7-407D-8467-5988116C4AAE}"/>
              </a:ext>
            </a:extLst>
          </p:cNvPr>
          <p:cNvSpPr/>
          <p:nvPr/>
        </p:nvSpPr>
        <p:spPr>
          <a:xfrm>
            <a:off x="9199807" y="3999568"/>
            <a:ext cx="2331076" cy="52322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GELENEK</a:t>
            </a:r>
          </a:p>
        </p:txBody>
      </p:sp>
    </p:spTree>
    <p:extLst>
      <p:ext uri="{BB962C8B-B14F-4D97-AF65-F5344CB8AC3E}">
        <p14:creationId xmlns:p14="http://schemas.microsoft.com/office/powerpoint/2010/main" val="51149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2000"/>
                                        <p:tgtEl>
                                          <p:spTgt spid="8"/>
                                        </p:tgtEl>
                                      </p:cBhvr>
                                    </p:animEffect>
                                    <p:anim calcmode="lin" valueType="num">
                                      <p:cBhvr>
                                        <p:cTn id="15" dur="2000" fill="hold"/>
                                        <p:tgtEl>
                                          <p:spTgt spid="8"/>
                                        </p:tgtEl>
                                        <p:attrNameLst>
                                          <p:attrName>ppt_w</p:attrName>
                                        </p:attrNameLst>
                                      </p:cBhvr>
                                      <p:tavLst>
                                        <p:tav tm="0" fmla="#ppt_w*sin(2.5*pi*$)">
                                          <p:val>
                                            <p:fltVal val="0"/>
                                          </p:val>
                                        </p:tav>
                                        <p:tav tm="100000">
                                          <p:val>
                                            <p:fltVal val="1"/>
                                          </p:val>
                                        </p:tav>
                                      </p:tavLst>
                                    </p:anim>
                                    <p:anim calcmode="lin" valueType="num">
                                      <p:cBhvr>
                                        <p:cTn id="16" dur="2000" fill="hold"/>
                                        <p:tgtEl>
                                          <p:spTgt spid="8"/>
                                        </p:tgtEl>
                                        <p:attrNameLst>
                                          <p:attrName>ppt_h</p:attrName>
                                        </p:attrNameLst>
                                      </p:cBhvr>
                                      <p:tavLst>
                                        <p:tav tm="0">
                                          <p:val>
                                            <p:strVal val="#ppt_h"/>
                                          </p:val>
                                        </p:tav>
                                        <p:tav tm="100000">
                                          <p:val>
                                            <p:strVal val="#ppt_h"/>
                                          </p:val>
                                        </p:tav>
                                      </p:tavLst>
                                    </p:anim>
                                  </p:childTnLst>
                                </p:cTn>
                              </p:par>
                              <p:par>
                                <p:cTn id="17" presetID="45"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000"/>
                                        <p:tgtEl>
                                          <p:spTgt spid="9"/>
                                        </p:tgtEl>
                                      </p:cBhvr>
                                    </p:animEffect>
                                    <p:anim calcmode="lin" valueType="num">
                                      <p:cBhvr>
                                        <p:cTn id="20" dur="2000" fill="hold"/>
                                        <p:tgtEl>
                                          <p:spTgt spid="9"/>
                                        </p:tgtEl>
                                        <p:attrNameLst>
                                          <p:attrName>ppt_w</p:attrName>
                                        </p:attrNameLst>
                                      </p:cBhvr>
                                      <p:tavLst>
                                        <p:tav tm="0" fmla="#ppt_w*sin(2.5*pi*$)">
                                          <p:val>
                                            <p:fltVal val="0"/>
                                          </p:val>
                                        </p:tav>
                                        <p:tav tm="100000">
                                          <p:val>
                                            <p:fltVal val="1"/>
                                          </p:val>
                                        </p:tav>
                                      </p:tavLst>
                                    </p:anim>
                                    <p:anim calcmode="lin" valueType="num">
                                      <p:cBhvr>
                                        <p:cTn id="21" dur="2000" fill="hold"/>
                                        <p:tgtEl>
                                          <p:spTgt spid="9"/>
                                        </p:tgtEl>
                                        <p:attrNameLst>
                                          <p:attrName>ppt_h</p:attrName>
                                        </p:attrNameLst>
                                      </p:cBhvr>
                                      <p:tavLst>
                                        <p:tav tm="0">
                                          <p:val>
                                            <p:strVal val="#ppt_h"/>
                                          </p:val>
                                        </p:tav>
                                        <p:tav tm="100000">
                                          <p:val>
                                            <p:strVal val="#ppt_h"/>
                                          </p:val>
                                        </p:tav>
                                      </p:tavLst>
                                    </p:anim>
                                  </p:childTnLst>
                                </p:cTn>
                              </p:par>
                              <p:par>
                                <p:cTn id="22" presetID="45"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2000"/>
                                        <p:tgtEl>
                                          <p:spTgt spid="7"/>
                                        </p:tgtEl>
                                      </p:cBhvr>
                                    </p:animEffect>
                                    <p:anim calcmode="lin" valueType="num">
                                      <p:cBhvr>
                                        <p:cTn id="25" dur="2000" fill="hold"/>
                                        <p:tgtEl>
                                          <p:spTgt spid="7"/>
                                        </p:tgtEl>
                                        <p:attrNameLst>
                                          <p:attrName>ppt_w</p:attrName>
                                        </p:attrNameLst>
                                      </p:cBhvr>
                                      <p:tavLst>
                                        <p:tav tm="0" fmla="#ppt_w*sin(2.5*pi*$)">
                                          <p:val>
                                            <p:fltVal val="0"/>
                                          </p:val>
                                        </p:tav>
                                        <p:tav tm="100000">
                                          <p:val>
                                            <p:fltVal val="1"/>
                                          </p:val>
                                        </p:tav>
                                      </p:tavLst>
                                    </p:anim>
                                    <p:anim calcmode="lin" valueType="num">
                                      <p:cBhvr>
                                        <p:cTn id="26" dur="2000" fill="hold"/>
                                        <p:tgtEl>
                                          <p:spTgt spid="7"/>
                                        </p:tgtEl>
                                        <p:attrNameLst>
                                          <p:attrName>ppt_h</p:attrName>
                                        </p:attrNameLst>
                                      </p:cBhvr>
                                      <p:tavLst>
                                        <p:tav tm="0">
                                          <p:val>
                                            <p:strVal val="#ppt_h"/>
                                          </p:val>
                                        </p:tav>
                                        <p:tav tm="100000">
                                          <p:val>
                                            <p:strVal val="#ppt_h"/>
                                          </p:val>
                                        </p:tav>
                                      </p:tavLst>
                                    </p:anim>
                                  </p:childTnLst>
                                </p:cTn>
                              </p:par>
                              <p:par>
                                <p:cTn id="27" presetID="45"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2000"/>
                                        <p:tgtEl>
                                          <p:spTgt spid="10"/>
                                        </p:tgtEl>
                                      </p:cBhvr>
                                    </p:animEffect>
                                    <p:anim calcmode="lin" valueType="num">
                                      <p:cBhvr>
                                        <p:cTn id="30" dur="2000" fill="hold"/>
                                        <p:tgtEl>
                                          <p:spTgt spid="10"/>
                                        </p:tgtEl>
                                        <p:attrNameLst>
                                          <p:attrName>ppt_w</p:attrName>
                                        </p:attrNameLst>
                                      </p:cBhvr>
                                      <p:tavLst>
                                        <p:tav tm="0" fmla="#ppt_w*sin(2.5*pi*$)">
                                          <p:val>
                                            <p:fltVal val="0"/>
                                          </p:val>
                                        </p:tav>
                                        <p:tav tm="100000">
                                          <p:val>
                                            <p:fltVal val="1"/>
                                          </p:val>
                                        </p:tav>
                                      </p:tavLst>
                                    </p:anim>
                                    <p:anim calcmode="lin" valueType="num">
                                      <p:cBhvr>
                                        <p:cTn id="31" dur="2000" fill="hold"/>
                                        <p:tgtEl>
                                          <p:spTgt spid="10"/>
                                        </p:tgtEl>
                                        <p:attrNameLst>
                                          <p:attrName>ppt_h</p:attrName>
                                        </p:attrNameLst>
                                      </p:cBhvr>
                                      <p:tavLst>
                                        <p:tav tm="0">
                                          <p:val>
                                            <p:strVal val="#ppt_h"/>
                                          </p:val>
                                        </p:tav>
                                        <p:tav tm="100000">
                                          <p:val>
                                            <p:strVal val="#ppt_h"/>
                                          </p:val>
                                        </p:tav>
                                      </p:tavLst>
                                    </p:anim>
                                  </p:childTnLst>
                                </p:cTn>
                              </p:par>
                              <p:par>
                                <p:cTn id="32" presetID="45"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2000"/>
                                        <p:tgtEl>
                                          <p:spTgt spid="15"/>
                                        </p:tgtEl>
                                      </p:cBhvr>
                                    </p:animEffect>
                                    <p:anim calcmode="lin" valueType="num">
                                      <p:cBhvr>
                                        <p:cTn id="35" dur="2000" fill="hold"/>
                                        <p:tgtEl>
                                          <p:spTgt spid="15"/>
                                        </p:tgtEl>
                                        <p:attrNameLst>
                                          <p:attrName>ppt_w</p:attrName>
                                        </p:attrNameLst>
                                      </p:cBhvr>
                                      <p:tavLst>
                                        <p:tav tm="0" fmla="#ppt_w*sin(2.5*pi*$)">
                                          <p:val>
                                            <p:fltVal val="0"/>
                                          </p:val>
                                        </p:tav>
                                        <p:tav tm="100000">
                                          <p:val>
                                            <p:fltVal val="1"/>
                                          </p:val>
                                        </p:tav>
                                      </p:tavLst>
                                    </p:anim>
                                    <p:anim calcmode="lin" valueType="num">
                                      <p:cBhvr>
                                        <p:cTn id="36" dur="2000" fill="hold"/>
                                        <p:tgtEl>
                                          <p:spTgt spid="15"/>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2000"/>
                                        <p:tgtEl>
                                          <p:spTgt spid="16"/>
                                        </p:tgtEl>
                                      </p:cBhvr>
                                    </p:animEffect>
                                    <p:anim calcmode="lin" valueType="num">
                                      <p:cBhvr>
                                        <p:cTn id="40" dur="2000" fill="hold"/>
                                        <p:tgtEl>
                                          <p:spTgt spid="16"/>
                                        </p:tgtEl>
                                        <p:attrNameLst>
                                          <p:attrName>ppt_w</p:attrName>
                                        </p:attrNameLst>
                                      </p:cBhvr>
                                      <p:tavLst>
                                        <p:tav tm="0" fmla="#ppt_w*sin(2.5*pi*$)">
                                          <p:val>
                                            <p:fltVal val="0"/>
                                          </p:val>
                                        </p:tav>
                                        <p:tav tm="100000">
                                          <p:val>
                                            <p:fltVal val="1"/>
                                          </p:val>
                                        </p:tav>
                                      </p:tavLst>
                                    </p:anim>
                                    <p:anim calcmode="lin" valueType="num">
                                      <p:cBhvr>
                                        <p:cTn id="41" dur="2000" fill="hold"/>
                                        <p:tgtEl>
                                          <p:spTgt spid="16"/>
                                        </p:tgtEl>
                                        <p:attrNameLst>
                                          <p:attrName>ppt_h</p:attrName>
                                        </p:attrNameLst>
                                      </p:cBhvr>
                                      <p:tavLst>
                                        <p:tav tm="0">
                                          <p:val>
                                            <p:strVal val="#ppt_h"/>
                                          </p:val>
                                        </p:tav>
                                        <p:tav tm="100000">
                                          <p:val>
                                            <p:strVal val="#ppt_h"/>
                                          </p:val>
                                        </p:tav>
                                      </p:tavLst>
                                    </p:anim>
                                  </p:childTnLst>
                                </p:cTn>
                              </p:par>
                              <p:par>
                                <p:cTn id="42" presetID="45"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2000"/>
                                        <p:tgtEl>
                                          <p:spTgt spid="17"/>
                                        </p:tgtEl>
                                      </p:cBhvr>
                                    </p:animEffect>
                                    <p:anim calcmode="lin" valueType="num">
                                      <p:cBhvr>
                                        <p:cTn id="45" dur="2000" fill="hold"/>
                                        <p:tgtEl>
                                          <p:spTgt spid="17"/>
                                        </p:tgtEl>
                                        <p:attrNameLst>
                                          <p:attrName>ppt_w</p:attrName>
                                        </p:attrNameLst>
                                      </p:cBhvr>
                                      <p:tavLst>
                                        <p:tav tm="0" fmla="#ppt_w*sin(2.5*pi*$)">
                                          <p:val>
                                            <p:fltVal val="0"/>
                                          </p:val>
                                        </p:tav>
                                        <p:tav tm="100000">
                                          <p:val>
                                            <p:fltVal val="1"/>
                                          </p:val>
                                        </p:tav>
                                      </p:tavLst>
                                    </p:anim>
                                    <p:anim calcmode="lin" valueType="num">
                                      <p:cBhvr>
                                        <p:cTn id="46" dur="2000" fill="hold"/>
                                        <p:tgtEl>
                                          <p:spTgt spid="17"/>
                                        </p:tgtEl>
                                        <p:attrNameLst>
                                          <p:attrName>ppt_h</p:attrName>
                                        </p:attrNameLst>
                                      </p:cBhvr>
                                      <p:tavLst>
                                        <p:tav tm="0">
                                          <p:val>
                                            <p:strVal val="#ppt_h"/>
                                          </p:val>
                                        </p:tav>
                                        <p:tav tm="100000">
                                          <p:val>
                                            <p:strVal val="#ppt_h"/>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2000"/>
                                        <p:tgtEl>
                                          <p:spTgt spid="18"/>
                                        </p:tgtEl>
                                      </p:cBhvr>
                                    </p:animEffect>
                                    <p:anim calcmode="lin" valueType="num">
                                      <p:cBhvr>
                                        <p:cTn id="50" dur="2000" fill="hold"/>
                                        <p:tgtEl>
                                          <p:spTgt spid="18"/>
                                        </p:tgtEl>
                                        <p:attrNameLst>
                                          <p:attrName>ppt_w</p:attrName>
                                        </p:attrNameLst>
                                      </p:cBhvr>
                                      <p:tavLst>
                                        <p:tav tm="0" fmla="#ppt_w*sin(2.5*pi*$)">
                                          <p:val>
                                            <p:fltVal val="0"/>
                                          </p:val>
                                        </p:tav>
                                        <p:tav tm="100000">
                                          <p:val>
                                            <p:fltVal val="1"/>
                                          </p:val>
                                        </p:tav>
                                      </p:tavLst>
                                    </p:anim>
                                    <p:anim calcmode="lin" valueType="num">
                                      <p:cBhvr>
                                        <p:cTn id="51" dur="20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9" grpId="0" animBg="1"/>
      <p:bldP spid="7" grpId="0" animBg="1"/>
      <p:bldP spid="10" grpId="0" animBg="1"/>
      <p:bldP spid="15" grpId="0" animBg="1"/>
      <p:bldP spid="16" grpId="0" animBg="1"/>
      <p:bldP spid="17"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7A4748F1-1A2E-4616-AA6B-E6F56DECB15E}"/>
              </a:ext>
            </a:extLst>
          </p:cNvPr>
          <p:cNvSpPr txBox="1"/>
          <p:nvPr/>
        </p:nvSpPr>
        <p:spPr>
          <a:xfrm>
            <a:off x="230778" y="803578"/>
            <a:ext cx="2217274" cy="523220"/>
          </a:xfrm>
          <a:prstGeom prst="rect">
            <a:avLst/>
          </a:prstGeom>
          <a:noFill/>
        </p:spPr>
        <p:txBody>
          <a:bodyPr wrap="none" rtlCol="0">
            <a:spAutoFit/>
          </a:bodyPr>
          <a:lstStyle/>
          <a:p>
            <a:r>
              <a:rPr lang="tr-TR" sz="2800" b="1" dirty="0">
                <a:solidFill>
                  <a:srgbClr val="FF0000"/>
                </a:solidFill>
                <a:latin typeface="Arial Black" panose="020B0A04020102020204" pitchFamily="34" charset="0"/>
              </a:rPr>
              <a:t>Kavramlar</a:t>
            </a:r>
          </a:p>
        </p:txBody>
      </p:sp>
      <p:sp>
        <p:nvSpPr>
          <p:cNvPr id="9" name="Metin kutusu 8">
            <a:extLst>
              <a:ext uri="{FF2B5EF4-FFF2-40B4-BE49-F238E27FC236}">
                <a16:creationId xmlns:a16="http://schemas.microsoft.com/office/drawing/2014/main" id="{75BE64EA-E979-4369-86FA-8D8A9711D78F}"/>
              </a:ext>
            </a:extLst>
          </p:cNvPr>
          <p:cNvSpPr txBox="1"/>
          <p:nvPr/>
        </p:nvSpPr>
        <p:spPr>
          <a:xfrm>
            <a:off x="230778" y="1631675"/>
            <a:ext cx="11611346" cy="830997"/>
          </a:xfrm>
          <a:prstGeom prst="rect">
            <a:avLst/>
          </a:prstGeom>
          <a:noFill/>
        </p:spPr>
        <p:txBody>
          <a:bodyPr wrap="square">
            <a:spAutoFit/>
          </a:bodyPr>
          <a:lstStyle/>
          <a:p>
            <a:r>
              <a:rPr lang="tr-TR" sz="2400" b="1" i="0" dirty="0">
                <a:solidFill>
                  <a:srgbClr val="FF0000"/>
                </a:solidFill>
                <a:effectLst/>
              </a:rPr>
              <a:t>Lonca: </a:t>
            </a:r>
            <a:r>
              <a:rPr lang="tr-TR" sz="2400" b="0" i="0" dirty="0">
                <a:effectLst/>
              </a:rPr>
              <a:t>Lonca, aynı bölgede yaşayan esnaf ve zanaatkârların bir araya gelerek kurduğu meslek örgütüne verilen isimdir.</a:t>
            </a:r>
            <a:endParaRPr lang="tr-TR" sz="2400" dirty="0"/>
          </a:p>
        </p:txBody>
      </p:sp>
      <p:sp>
        <p:nvSpPr>
          <p:cNvPr id="7" name="Dikdörtgen 6">
            <a:extLst>
              <a:ext uri="{FF2B5EF4-FFF2-40B4-BE49-F238E27FC236}">
                <a16:creationId xmlns:a16="http://schemas.microsoft.com/office/drawing/2014/main" id="{8A62D49E-D0E8-4FEC-BE3E-511938EB535D}"/>
              </a:ext>
            </a:extLst>
          </p:cNvPr>
          <p:cNvSpPr/>
          <p:nvPr/>
        </p:nvSpPr>
        <p:spPr>
          <a:xfrm>
            <a:off x="0" y="0"/>
            <a:ext cx="12192000" cy="624625"/>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MESLEK EDİNDİREN KURUMLAR</a:t>
            </a:r>
          </a:p>
        </p:txBody>
      </p:sp>
      <p:sp>
        <p:nvSpPr>
          <p:cNvPr id="6" name="Metin kutusu 5">
            <a:extLst>
              <a:ext uri="{FF2B5EF4-FFF2-40B4-BE49-F238E27FC236}">
                <a16:creationId xmlns:a16="http://schemas.microsoft.com/office/drawing/2014/main" id="{7B8775E8-DDD4-4CC6-9199-15A419B59F67}"/>
              </a:ext>
            </a:extLst>
          </p:cNvPr>
          <p:cNvSpPr txBox="1"/>
          <p:nvPr/>
        </p:nvSpPr>
        <p:spPr>
          <a:xfrm>
            <a:off x="230776" y="2822098"/>
            <a:ext cx="11611346" cy="830997"/>
          </a:xfrm>
          <a:prstGeom prst="rect">
            <a:avLst/>
          </a:prstGeom>
          <a:noFill/>
        </p:spPr>
        <p:txBody>
          <a:bodyPr wrap="square">
            <a:spAutoFit/>
          </a:bodyPr>
          <a:lstStyle/>
          <a:p>
            <a:r>
              <a:rPr lang="tr-TR" sz="2400" b="1" i="0" dirty="0">
                <a:solidFill>
                  <a:srgbClr val="FF0000"/>
                </a:solidFill>
                <a:effectLst/>
              </a:rPr>
              <a:t>Meslek: </a:t>
            </a:r>
            <a:r>
              <a:rPr lang="tr-TR" sz="2400" b="0" i="0" dirty="0">
                <a:effectLst/>
              </a:rPr>
              <a:t>Meslek, insan yaşamını sürdürebilmek için yaptığı ve genellikle yoğun bir eğitim, çalışmayı gerektiren sürecin sonunda kişilerin kazandığı unvanın adıdır.</a:t>
            </a:r>
            <a:endParaRPr lang="tr-TR" sz="2400" dirty="0"/>
          </a:p>
        </p:txBody>
      </p:sp>
      <p:sp>
        <p:nvSpPr>
          <p:cNvPr id="8" name="Metin kutusu 7">
            <a:extLst>
              <a:ext uri="{FF2B5EF4-FFF2-40B4-BE49-F238E27FC236}">
                <a16:creationId xmlns:a16="http://schemas.microsoft.com/office/drawing/2014/main" id="{1024ED5E-9051-4B4F-8DAA-F4DA37D4C0B8}"/>
              </a:ext>
            </a:extLst>
          </p:cNvPr>
          <p:cNvSpPr txBox="1"/>
          <p:nvPr/>
        </p:nvSpPr>
        <p:spPr>
          <a:xfrm>
            <a:off x="230776" y="4064772"/>
            <a:ext cx="11677919" cy="1200329"/>
          </a:xfrm>
          <a:prstGeom prst="rect">
            <a:avLst/>
          </a:prstGeom>
          <a:noFill/>
        </p:spPr>
        <p:txBody>
          <a:bodyPr wrap="square">
            <a:spAutoFit/>
          </a:bodyPr>
          <a:lstStyle/>
          <a:p>
            <a:r>
              <a:rPr lang="tr-TR" sz="2400" b="1" i="0" dirty="0">
                <a:solidFill>
                  <a:srgbClr val="FF0000"/>
                </a:solidFill>
                <a:effectLst/>
              </a:rPr>
              <a:t>İlim: </a:t>
            </a:r>
            <a:r>
              <a:rPr lang="tr-TR" sz="2400" i="0" dirty="0">
                <a:solidFill>
                  <a:srgbClr val="202124"/>
                </a:solidFill>
                <a:effectLst/>
              </a:rPr>
              <a:t>"Evrenin veya olayların bir bölümünü konu olarak seçen, deneye dayanan yöntemler ve gerçeklikten yararlanarak sonuç çıkarmaya çalışan düzenli bilgi." İlim kelimesi, bilim ile aynı anlama gelmektedir ancak bilimden daha kapsayıcıdır.</a:t>
            </a:r>
            <a:endParaRPr lang="tr-TR" sz="2400" dirty="0"/>
          </a:p>
        </p:txBody>
      </p:sp>
      <p:sp>
        <p:nvSpPr>
          <p:cNvPr id="10" name="Metin kutusu 9">
            <a:extLst>
              <a:ext uri="{FF2B5EF4-FFF2-40B4-BE49-F238E27FC236}">
                <a16:creationId xmlns:a16="http://schemas.microsoft.com/office/drawing/2014/main" id="{315E385A-322C-415A-8919-59F8E5FB66BA}"/>
              </a:ext>
            </a:extLst>
          </p:cNvPr>
          <p:cNvSpPr txBox="1"/>
          <p:nvPr/>
        </p:nvSpPr>
        <p:spPr>
          <a:xfrm>
            <a:off x="230777" y="5654613"/>
            <a:ext cx="11677919" cy="830997"/>
          </a:xfrm>
          <a:prstGeom prst="rect">
            <a:avLst/>
          </a:prstGeom>
          <a:noFill/>
        </p:spPr>
        <p:txBody>
          <a:bodyPr wrap="square">
            <a:spAutoFit/>
          </a:bodyPr>
          <a:lstStyle/>
          <a:p>
            <a:r>
              <a:rPr lang="tr-TR" sz="2400" b="1" i="0" dirty="0">
                <a:solidFill>
                  <a:srgbClr val="FF0000"/>
                </a:solidFill>
                <a:effectLst/>
              </a:rPr>
              <a:t>İcra Etmek: </a:t>
            </a:r>
            <a:r>
              <a:rPr lang="tr-TR" sz="2400" i="0" dirty="0">
                <a:solidFill>
                  <a:srgbClr val="202124"/>
                </a:solidFill>
                <a:effectLst/>
              </a:rPr>
              <a:t>Yapmak, yürütmek, uygulamak ve bir görevi yerine getirmek anlamlarına gelen ifadedir.</a:t>
            </a:r>
            <a:endParaRPr lang="tr-TR" sz="2400" dirty="0"/>
          </a:p>
        </p:txBody>
      </p:sp>
    </p:spTree>
    <p:extLst>
      <p:ext uri="{BB962C8B-B14F-4D97-AF65-F5344CB8AC3E}">
        <p14:creationId xmlns:p14="http://schemas.microsoft.com/office/powerpoint/2010/main" val="1349345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7A4748F1-1A2E-4616-AA6B-E6F56DECB15E}"/>
              </a:ext>
            </a:extLst>
          </p:cNvPr>
          <p:cNvSpPr txBox="1"/>
          <p:nvPr/>
        </p:nvSpPr>
        <p:spPr>
          <a:xfrm>
            <a:off x="230778" y="803578"/>
            <a:ext cx="2217274" cy="523220"/>
          </a:xfrm>
          <a:prstGeom prst="rect">
            <a:avLst/>
          </a:prstGeom>
          <a:noFill/>
        </p:spPr>
        <p:txBody>
          <a:bodyPr wrap="none" rtlCol="0">
            <a:spAutoFit/>
          </a:bodyPr>
          <a:lstStyle/>
          <a:p>
            <a:r>
              <a:rPr lang="tr-TR" sz="2800" b="1" dirty="0">
                <a:solidFill>
                  <a:srgbClr val="FF0000"/>
                </a:solidFill>
                <a:latin typeface="Arial Black" panose="020B0A04020102020204" pitchFamily="34" charset="0"/>
              </a:rPr>
              <a:t>Kavramlar</a:t>
            </a:r>
          </a:p>
        </p:txBody>
      </p:sp>
      <p:sp>
        <p:nvSpPr>
          <p:cNvPr id="9" name="Metin kutusu 8">
            <a:extLst>
              <a:ext uri="{FF2B5EF4-FFF2-40B4-BE49-F238E27FC236}">
                <a16:creationId xmlns:a16="http://schemas.microsoft.com/office/drawing/2014/main" id="{75BE64EA-E979-4369-86FA-8D8A9711D78F}"/>
              </a:ext>
            </a:extLst>
          </p:cNvPr>
          <p:cNvSpPr txBox="1"/>
          <p:nvPr/>
        </p:nvSpPr>
        <p:spPr>
          <a:xfrm>
            <a:off x="230778" y="1631675"/>
            <a:ext cx="11611346" cy="830997"/>
          </a:xfrm>
          <a:prstGeom prst="rect">
            <a:avLst/>
          </a:prstGeom>
          <a:noFill/>
        </p:spPr>
        <p:txBody>
          <a:bodyPr wrap="square">
            <a:spAutoFit/>
          </a:bodyPr>
          <a:lstStyle/>
          <a:p>
            <a:r>
              <a:rPr lang="tr-TR" sz="2400" b="1" dirty="0">
                <a:solidFill>
                  <a:srgbClr val="FF0000"/>
                </a:solidFill>
              </a:rPr>
              <a:t>Çırak</a:t>
            </a:r>
            <a:r>
              <a:rPr lang="tr-TR" sz="2400" b="1" i="0" dirty="0">
                <a:solidFill>
                  <a:srgbClr val="FF0000"/>
                </a:solidFill>
                <a:effectLst/>
              </a:rPr>
              <a:t>: </a:t>
            </a:r>
            <a:r>
              <a:rPr lang="tr-TR" sz="2400" dirty="0"/>
              <a:t>G</a:t>
            </a:r>
            <a:r>
              <a:rPr lang="tr-TR" sz="2400" b="0" i="0" dirty="0">
                <a:effectLst/>
              </a:rPr>
              <a:t>enellikle küçük yaşta, bir zanaat öğrenmek amacıyla bir ustanın yanında çalışan kimse.</a:t>
            </a:r>
            <a:endParaRPr lang="tr-TR" sz="2400" dirty="0"/>
          </a:p>
        </p:txBody>
      </p:sp>
      <p:sp>
        <p:nvSpPr>
          <p:cNvPr id="7" name="Dikdörtgen 6">
            <a:extLst>
              <a:ext uri="{FF2B5EF4-FFF2-40B4-BE49-F238E27FC236}">
                <a16:creationId xmlns:a16="http://schemas.microsoft.com/office/drawing/2014/main" id="{8A62D49E-D0E8-4FEC-BE3E-511938EB535D}"/>
              </a:ext>
            </a:extLst>
          </p:cNvPr>
          <p:cNvSpPr/>
          <p:nvPr/>
        </p:nvSpPr>
        <p:spPr>
          <a:xfrm>
            <a:off x="0" y="0"/>
            <a:ext cx="12192000" cy="624625"/>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MESLEK EDİNDİREN KURUMLAR</a:t>
            </a:r>
          </a:p>
        </p:txBody>
      </p:sp>
      <p:sp>
        <p:nvSpPr>
          <p:cNvPr id="6" name="Metin kutusu 5">
            <a:extLst>
              <a:ext uri="{FF2B5EF4-FFF2-40B4-BE49-F238E27FC236}">
                <a16:creationId xmlns:a16="http://schemas.microsoft.com/office/drawing/2014/main" id="{7B8775E8-DDD4-4CC6-9199-15A419B59F67}"/>
              </a:ext>
            </a:extLst>
          </p:cNvPr>
          <p:cNvSpPr txBox="1"/>
          <p:nvPr/>
        </p:nvSpPr>
        <p:spPr>
          <a:xfrm>
            <a:off x="230776" y="2822098"/>
            <a:ext cx="11611346" cy="830997"/>
          </a:xfrm>
          <a:prstGeom prst="rect">
            <a:avLst/>
          </a:prstGeom>
          <a:noFill/>
        </p:spPr>
        <p:txBody>
          <a:bodyPr wrap="square">
            <a:spAutoFit/>
          </a:bodyPr>
          <a:lstStyle/>
          <a:p>
            <a:r>
              <a:rPr lang="tr-TR" sz="2400" b="1" i="0" dirty="0">
                <a:solidFill>
                  <a:srgbClr val="FF0000"/>
                </a:solidFill>
                <a:effectLst/>
              </a:rPr>
              <a:t>Kalfa: </a:t>
            </a:r>
            <a:r>
              <a:rPr lang="tr-TR" sz="2400" b="0" i="0" dirty="0">
                <a:effectLst/>
              </a:rPr>
              <a:t>Bir işteki bilgisi çıraktan daha fazla olan ama tam usta kadar da bilmeyen zanaatçı. Yani</a:t>
            </a:r>
            <a:br>
              <a:rPr lang="tr-TR" sz="2400" b="0" i="0" dirty="0">
                <a:effectLst/>
              </a:rPr>
            </a:br>
            <a:r>
              <a:rPr lang="tr-TR" sz="2400" b="0" i="0" dirty="0">
                <a:effectLst/>
              </a:rPr>
              <a:t>uzmanlık olarak çırağın üstünde ustanın altında bulunan kişi.</a:t>
            </a:r>
            <a:endParaRPr lang="tr-TR" sz="2400" dirty="0"/>
          </a:p>
        </p:txBody>
      </p:sp>
      <p:sp>
        <p:nvSpPr>
          <p:cNvPr id="8" name="Metin kutusu 7">
            <a:extLst>
              <a:ext uri="{FF2B5EF4-FFF2-40B4-BE49-F238E27FC236}">
                <a16:creationId xmlns:a16="http://schemas.microsoft.com/office/drawing/2014/main" id="{1024ED5E-9051-4B4F-8DAA-F4DA37D4C0B8}"/>
              </a:ext>
            </a:extLst>
          </p:cNvPr>
          <p:cNvSpPr txBox="1"/>
          <p:nvPr/>
        </p:nvSpPr>
        <p:spPr>
          <a:xfrm>
            <a:off x="230776" y="4064772"/>
            <a:ext cx="11677919" cy="461665"/>
          </a:xfrm>
          <a:prstGeom prst="rect">
            <a:avLst/>
          </a:prstGeom>
          <a:noFill/>
        </p:spPr>
        <p:txBody>
          <a:bodyPr wrap="square">
            <a:spAutoFit/>
          </a:bodyPr>
          <a:lstStyle/>
          <a:p>
            <a:r>
              <a:rPr lang="tr-TR" sz="2400" b="1" i="0" dirty="0">
                <a:solidFill>
                  <a:srgbClr val="FF0000"/>
                </a:solidFill>
                <a:effectLst/>
              </a:rPr>
              <a:t>Yamak: </a:t>
            </a:r>
            <a:r>
              <a:rPr lang="tr-TR" sz="2400" i="0" dirty="0">
                <a:solidFill>
                  <a:srgbClr val="202124"/>
                </a:solidFill>
                <a:effectLst/>
              </a:rPr>
              <a:t>Herhangi bir işte çalışan yardımcı erkek.</a:t>
            </a:r>
            <a:endParaRPr lang="tr-TR" sz="2400" dirty="0"/>
          </a:p>
        </p:txBody>
      </p:sp>
      <p:sp>
        <p:nvSpPr>
          <p:cNvPr id="10" name="Metin kutusu 9">
            <a:extLst>
              <a:ext uri="{FF2B5EF4-FFF2-40B4-BE49-F238E27FC236}">
                <a16:creationId xmlns:a16="http://schemas.microsoft.com/office/drawing/2014/main" id="{315E385A-322C-415A-8919-59F8E5FB66BA}"/>
              </a:ext>
            </a:extLst>
          </p:cNvPr>
          <p:cNvSpPr txBox="1"/>
          <p:nvPr/>
        </p:nvSpPr>
        <p:spPr>
          <a:xfrm>
            <a:off x="230776" y="4938114"/>
            <a:ext cx="11677919" cy="1200329"/>
          </a:xfrm>
          <a:prstGeom prst="rect">
            <a:avLst/>
          </a:prstGeom>
          <a:noFill/>
        </p:spPr>
        <p:txBody>
          <a:bodyPr wrap="square">
            <a:spAutoFit/>
          </a:bodyPr>
          <a:lstStyle/>
          <a:p>
            <a:r>
              <a:rPr lang="tr-TR" sz="2400" b="1" i="0" dirty="0">
                <a:solidFill>
                  <a:srgbClr val="FF0000"/>
                </a:solidFill>
                <a:effectLst/>
              </a:rPr>
              <a:t>Gelenek: </a:t>
            </a:r>
            <a:r>
              <a:rPr lang="tr-TR" sz="2400" dirty="0"/>
              <a:t>B</a:t>
            </a:r>
            <a:r>
              <a:rPr lang="tr-TR" sz="2400" b="0" i="0" dirty="0">
                <a:effectLst/>
              </a:rPr>
              <a:t>ir toplumda, bir toplulukta çok eskilerden kalmış olmaları dolayısıyla saygın tutulup kuşaktan kuşağa iletilen, yaptırım gücü olan kültürel kalıntılar, alışkanlıklar, bilgi, töre ve davranışlar.</a:t>
            </a:r>
            <a:endParaRPr lang="tr-TR" sz="2400" dirty="0"/>
          </a:p>
        </p:txBody>
      </p:sp>
    </p:spTree>
    <p:extLst>
      <p:ext uri="{BB962C8B-B14F-4D97-AF65-F5344CB8AC3E}">
        <p14:creationId xmlns:p14="http://schemas.microsoft.com/office/powerpoint/2010/main" val="190839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P spid="8"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a:extLst>
              <a:ext uri="{FF2B5EF4-FFF2-40B4-BE49-F238E27FC236}">
                <a16:creationId xmlns:a16="http://schemas.microsoft.com/office/drawing/2014/main" id="{8A62D49E-D0E8-4FEC-BE3E-511938EB535D}"/>
              </a:ext>
            </a:extLst>
          </p:cNvPr>
          <p:cNvSpPr/>
          <p:nvPr/>
        </p:nvSpPr>
        <p:spPr>
          <a:xfrm>
            <a:off x="0" y="0"/>
            <a:ext cx="12192000" cy="624625"/>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MESLEK EDİNDİREN KURUMLAR</a:t>
            </a:r>
          </a:p>
        </p:txBody>
      </p:sp>
      <p:sp>
        <p:nvSpPr>
          <p:cNvPr id="11" name="Metin kutusu 10">
            <a:extLst>
              <a:ext uri="{FF2B5EF4-FFF2-40B4-BE49-F238E27FC236}">
                <a16:creationId xmlns:a16="http://schemas.microsoft.com/office/drawing/2014/main" id="{2EE2A75D-5B5B-49AB-BE43-0894883C5DDD}"/>
              </a:ext>
            </a:extLst>
          </p:cNvPr>
          <p:cNvSpPr txBox="1"/>
          <p:nvPr/>
        </p:nvSpPr>
        <p:spPr>
          <a:xfrm>
            <a:off x="267237" y="1045215"/>
            <a:ext cx="10222606" cy="461665"/>
          </a:xfrm>
          <a:prstGeom prst="rect">
            <a:avLst/>
          </a:prstGeom>
          <a:noFill/>
        </p:spPr>
        <p:txBody>
          <a:bodyPr wrap="square">
            <a:spAutoFit/>
          </a:bodyPr>
          <a:lstStyle/>
          <a:p>
            <a:r>
              <a:rPr lang="tr-TR" sz="2400" b="1" i="0" u="none" strike="noStrike" baseline="0" dirty="0"/>
              <a:t>Size göre meslek sahiplerinde olması gereken ortak özellikler nelerdir</a:t>
            </a:r>
            <a:r>
              <a:rPr lang="tr-TR" sz="2400" b="1" i="0" u="none" strike="noStrike" baseline="0" dirty="0">
                <a:solidFill>
                  <a:srgbClr val="FF0000"/>
                </a:solidFill>
                <a:latin typeface="Arial Black" panose="020B0A04020102020204" pitchFamily="34" charset="0"/>
              </a:rPr>
              <a:t>?</a:t>
            </a:r>
            <a:endParaRPr lang="tr-TR" sz="2400" b="1" dirty="0">
              <a:solidFill>
                <a:srgbClr val="FF0000"/>
              </a:solidFill>
              <a:latin typeface="Arial Black" panose="020B0A04020102020204" pitchFamily="34" charset="0"/>
            </a:endParaRPr>
          </a:p>
        </p:txBody>
      </p:sp>
      <p:sp>
        <p:nvSpPr>
          <p:cNvPr id="3" name="Dikdörtgen 2">
            <a:extLst>
              <a:ext uri="{FF2B5EF4-FFF2-40B4-BE49-F238E27FC236}">
                <a16:creationId xmlns:a16="http://schemas.microsoft.com/office/drawing/2014/main" id="{01D3FEC2-4337-4762-BE30-54B08CF672E3}"/>
              </a:ext>
            </a:extLst>
          </p:cNvPr>
          <p:cNvSpPr/>
          <p:nvPr/>
        </p:nvSpPr>
        <p:spPr>
          <a:xfrm>
            <a:off x="521594" y="2026328"/>
            <a:ext cx="3296991" cy="933718"/>
          </a:xfrm>
          <a:prstGeom prst="rect">
            <a:avLst/>
          </a:prstGeom>
          <a:solidFill>
            <a:schemeClr val="accent5">
              <a:lumMod val="20000"/>
              <a:lumOff val="8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solidFill>
                  <a:schemeClr val="tx1"/>
                </a:solidFill>
              </a:rPr>
              <a:t>Mesleki Bilgi/Beceri</a:t>
            </a:r>
          </a:p>
        </p:txBody>
      </p:sp>
      <p:sp>
        <p:nvSpPr>
          <p:cNvPr id="12" name="Dikdörtgen 11">
            <a:extLst>
              <a:ext uri="{FF2B5EF4-FFF2-40B4-BE49-F238E27FC236}">
                <a16:creationId xmlns:a16="http://schemas.microsoft.com/office/drawing/2014/main" id="{EC95991E-5718-4C2B-8FA6-32723BA99155}"/>
              </a:ext>
            </a:extLst>
          </p:cNvPr>
          <p:cNvSpPr/>
          <p:nvPr/>
        </p:nvSpPr>
        <p:spPr>
          <a:xfrm>
            <a:off x="4292957" y="2026328"/>
            <a:ext cx="3296991" cy="933718"/>
          </a:xfrm>
          <a:prstGeom prst="rect">
            <a:avLst/>
          </a:prstGeom>
          <a:solidFill>
            <a:schemeClr val="accent5">
              <a:lumMod val="20000"/>
              <a:lumOff val="8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solidFill>
                  <a:schemeClr val="tx1"/>
                </a:solidFill>
              </a:rPr>
              <a:t>İşe Bağlılık</a:t>
            </a:r>
          </a:p>
        </p:txBody>
      </p:sp>
      <p:sp>
        <p:nvSpPr>
          <p:cNvPr id="13" name="Dikdörtgen 12">
            <a:extLst>
              <a:ext uri="{FF2B5EF4-FFF2-40B4-BE49-F238E27FC236}">
                <a16:creationId xmlns:a16="http://schemas.microsoft.com/office/drawing/2014/main" id="{CEC23C71-687C-4AF0-9E7D-792E69E10210}"/>
              </a:ext>
            </a:extLst>
          </p:cNvPr>
          <p:cNvSpPr/>
          <p:nvPr/>
        </p:nvSpPr>
        <p:spPr>
          <a:xfrm>
            <a:off x="8064320" y="2026328"/>
            <a:ext cx="3296991" cy="933718"/>
          </a:xfrm>
          <a:prstGeom prst="rect">
            <a:avLst/>
          </a:prstGeom>
          <a:solidFill>
            <a:schemeClr val="accent5">
              <a:lumMod val="20000"/>
              <a:lumOff val="8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solidFill>
                  <a:schemeClr val="tx1"/>
                </a:solidFill>
              </a:rPr>
              <a:t>Disiplin</a:t>
            </a:r>
          </a:p>
        </p:txBody>
      </p:sp>
      <p:sp>
        <p:nvSpPr>
          <p:cNvPr id="14" name="Dikdörtgen 13">
            <a:extLst>
              <a:ext uri="{FF2B5EF4-FFF2-40B4-BE49-F238E27FC236}">
                <a16:creationId xmlns:a16="http://schemas.microsoft.com/office/drawing/2014/main" id="{E1203551-F5DE-4DF8-A4E5-CBE9E49E9C45}"/>
              </a:ext>
            </a:extLst>
          </p:cNvPr>
          <p:cNvSpPr/>
          <p:nvPr/>
        </p:nvSpPr>
        <p:spPr>
          <a:xfrm>
            <a:off x="521593" y="3440858"/>
            <a:ext cx="3296991" cy="933718"/>
          </a:xfrm>
          <a:prstGeom prst="rect">
            <a:avLst/>
          </a:prstGeom>
          <a:solidFill>
            <a:schemeClr val="accent5">
              <a:lumMod val="20000"/>
              <a:lumOff val="8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solidFill>
                  <a:schemeClr val="tx1"/>
                </a:solidFill>
              </a:rPr>
              <a:t>Dürüstlük</a:t>
            </a:r>
          </a:p>
        </p:txBody>
      </p:sp>
      <p:sp>
        <p:nvSpPr>
          <p:cNvPr id="15" name="Dikdörtgen 14">
            <a:extLst>
              <a:ext uri="{FF2B5EF4-FFF2-40B4-BE49-F238E27FC236}">
                <a16:creationId xmlns:a16="http://schemas.microsoft.com/office/drawing/2014/main" id="{7873E069-B514-4E39-8A50-22214386C8F3}"/>
              </a:ext>
            </a:extLst>
          </p:cNvPr>
          <p:cNvSpPr/>
          <p:nvPr/>
        </p:nvSpPr>
        <p:spPr>
          <a:xfrm>
            <a:off x="4292956" y="3440858"/>
            <a:ext cx="3296991" cy="933718"/>
          </a:xfrm>
          <a:prstGeom prst="rect">
            <a:avLst/>
          </a:prstGeom>
          <a:solidFill>
            <a:schemeClr val="accent5">
              <a:lumMod val="20000"/>
              <a:lumOff val="8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solidFill>
                  <a:schemeClr val="tx1"/>
                </a:solidFill>
              </a:rPr>
              <a:t>Çalışkanlık</a:t>
            </a:r>
          </a:p>
        </p:txBody>
      </p:sp>
      <p:sp>
        <p:nvSpPr>
          <p:cNvPr id="16" name="Dikdörtgen 15">
            <a:extLst>
              <a:ext uri="{FF2B5EF4-FFF2-40B4-BE49-F238E27FC236}">
                <a16:creationId xmlns:a16="http://schemas.microsoft.com/office/drawing/2014/main" id="{F205DB6E-9732-4C0B-87DA-86C41354E825}"/>
              </a:ext>
            </a:extLst>
          </p:cNvPr>
          <p:cNvSpPr/>
          <p:nvPr/>
        </p:nvSpPr>
        <p:spPr>
          <a:xfrm>
            <a:off x="8064320" y="3440858"/>
            <a:ext cx="3296991" cy="933718"/>
          </a:xfrm>
          <a:prstGeom prst="rect">
            <a:avLst/>
          </a:prstGeom>
          <a:solidFill>
            <a:schemeClr val="accent5">
              <a:lumMod val="20000"/>
              <a:lumOff val="8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solidFill>
                  <a:schemeClr val="tx1"/>
                </a:solidFill>
              </a:rPr>
              <a:t>Çözüm Üretebilme</a:t>
            </a:r>
          </a:p>
        </p:txBody>
      </p:sp>
      <p:sp>
        <p:nvSpPr>
          <p:cNvPr id="17" name="Dikdörtgen 16">
            <a:extLst>
              <a:ext uri="{FF2B5EF4-FFF2-40B4-BE49-F238E27FC236}">
                <a16:creationId xmlns:a16="http://schemas.microsoft.com/office/drawing/2014/main" id="{52BE3E59-38A2-426D-A2DD-5261622EBC51}"/>
              </a:ext>
            </a:extLst>
          </p:cNvPr>
          <p:cNvSpPr/>
          <p:nvPr/>
        </p:nvSpPr>
        <p:spPr>
          <a:xfrm>
            <a:off x="521593" y="4855388"/>
            <a:ext cx="3296991" cy="933718"/>
          </a:xfrm>
          <a:prstGeom prst="rect">
            <a:avLst/>
          </a:prstGeom>
          <a:solidFill>
            <a:schemeClr val="accent5">
              <a:lumMod val="20000"/>
              <a:lumOff val="8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solidFill>
                  <a:schemeClr val="tx1"/>
                </a:solidFill>
              </a:rPr>
              <a:t>İletişime Açık Olmak</a:t>
            </a:r>
          </a:p>
        </p:txBody>
      </p:sp>
      <p:sp>
        <p:nvSpPr>
          <p:cNvPr id="18" name="Dikdörtgen 17">
            <a:extLst>
              <a:ext uri="{FF2B5EF4-FFF2-40B4-BE49-F238E27FC236}">
                <a16:creationId xmlns:a16="http://schemas.microsoft.com/office/drawing/2014/main" id="{907C1066-98F2-4458-ABEB-47FA4428A2DF}"/>
              </a:ext>
            </a:extLst>
          </p:cNvPr>
          <p:cNvSpPr/>
          <p:nvPr/>
        </p:nvSpPr>
        <p:spPr>
          <a:xfrm>
            <a:off x="4292956" y="4855388"/>
            <a:ext cx="3296991" cy="933718"/>
          </a:xfrm>
          <a:prstGeom prst="rect">
            <a:avLst/>
          </a:prstGeom>
          <a:solidFill>
            <a:schemeClr val="accent5">
              <a:lumMod val="20000"/>
              <a:lumOff val="8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solidFill>
                  <a:schemeClr val="tx1"/>
                </a:solidFill>
              </a:rPr>
              <a:t>Gelişime Açık Olmak</a:t>
            </a:r>
          </a:p>
        </p:txBody>
      </p:sp>
      <p:sp>
        <p:nvSpPr>
          <p:cNvPr id="19" name="Dikdörtgen 18">
            <a:extLst>
              <a:ext uri="{FF2B5EF4-FFF2-40B4-BE49-F238E27FC236}">
                <a16:creationId xmlns:a16="http://schemas.microsoft.com/office/drawing/2014/main" id="{49E16BA1-263B-41C3-96AB-0B1FFD5B6584}"/>
              </a:ext>
            </a:extLst>
          </p:cNvPr>
          <p:cNvSpPr/>
          <p:nvPr/>
        </p:nvSpPr>
        <p:spPr>
          <a:xfrm>
            <a:off x="8064320" y="4855388"/>
            <a:ext cx="3296991" cy="933718"/>
          </a:xfrm>
          <a:prstGeom prst="rect">
            <a:avLst/>
          </a:prstGeom>
          <a:solidFill>
            <a:schemeClr val="accent5">
              <a:lumMod val="20000"/>
              <a:lumOff val="8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solidFill>
                  <a:schemeClr val="tx1"/>
                </a:solidFill>
              </a:rPr>
              <a:t>Yenilikçilik</a:t>
            </a:r>
          </a:p>
        </p:txBody>
      </p:sp>
    </p:spTree>
    <p:extLst>
      <p:ext uri="{BB962C8B-B14F-4D97-AF65-F5344CB8AC3E}">
        <p14:creationId xmlns:p14="http://schemas.microsoft.com/office/powerpoint/2010/main" val="2888161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a:extLst>
              <a:ext uri="{FF2B5EF4-FFF2-40B4-BE49-F238E27FC236}">
                <a16:creationId xmlns:a16="http://schemas.microsoft.com/office/drawing/2014/main" id="{8A62D49E-D0E8-4FEC-BE3E-511938EB535D}"/>
              </a:ext>
            </a:extLst>
          </p:cNvPr>
          <p:cNvSpPr/>
          <p:nvPr/>
        </p:nvSpPr>
        <p:spPr>
          <a:xfrm>
            <a:off x="0" y="0"/>
            <a:ext cx="12192000" cy="624625"/>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MESLEK EDİNDİREN KURUMLAR</a:t>
            </a:r>
          </a:p>
        </p:txBody>
      </p:sp>
      <p:sp>
        <p:nvSpPr>
          <p:cNvPr id="20" name="Metin kutusu 19">
            <a:extLst>
              <a:ext uri="{FF2B5EF4-FFF2-40B4-BE49-F238E27FC236}">
                <a16:creationId xmlns:a16="http://schemas.microsoft.com/office/drawing/2014/main" id="{B7CE21AA-13AD-4CEE-89C1-E5F6D28E1A11}"/>
              </a:ext>
            </a:extLst>
          </p:cNvPr>
          <p:cNvSpPr txBox="1"/>
          <p:nvPr/>
        </p:nvSpPr>
        <p:spPr>
          <a:xfrm>
            <a:off x="253821" y="1926800"/>
            <a:ext cx="11684357" cy="3416320"/>
          </a:xfrm>
          <a:prstGeom prst="rect">
            <a:avLst/>
          </a:prstGeom>
          <a:noFill/>
        </p:spPr>
        <p:txBody>
          <a:bodyPr wrap="square">
            <a:spAutoFit/>
          </a:bodyPr>
          <a:lstStyle/>
          <a:p>
            <a:pPr algn="ctr"/>
            <a:r>
              <a:rPr lang="tr-TR" sz="2400" b="0" i="0" u="none" strike="noStrike" baseline="0" dirty="0"/>
              <a:t>Bir milletin her alanda gelişmesi için işini iyi yapan insanlara ihtiyaç vardır. Bu ihtiyaç ise ancak iyi eğitim ve öğretimle karşılanır. Bunun farkında olan Türk-İslam devletlerinde açılan eğitim-öğretim kurumlarıyla ve usta-çırak ilişkisi ile insanlar meslek sahibi yapılmıştır. Meslek sahibi olmaları yanında kişilerin ahlaki açıdan gelişimine de önem verilmiştir. Türkiye Selçukluları ve Osmanlıların kuruluş döneminde etkin bir şekilde faaliyet gösteren Ahi Teşkilatı en önemli meslek edindirme kurumudur. Daha sonra bu kurum Lonca Teşkilatı adını almıştır. Geçmişte olduğu gibi günümüzde de meslek edindirme ve meslek etiği kazandırma konusunda faaliyet gösteren kurumlar bulunmaktadır. Meslek birlikleri ve odaları ile okullar günümüzde bu alanda faaliyet göstermektedir. Şimdi bu kurumları ve okulları tanıyalım.</a:t>
            </a:r>
            <a:endParaRPr lang="tr-TR" sz="2400" dirty="0"/>
          </a:p>
        </p:txBody>
      </p:sp>
    </p:spTree>
    <p:extLst>
      <p:ext uri="{BB962C8B-B14F-4D97-AF65-F5344CB8AC3E}">
        <p14:creationId xmlns:p14="http://schemas.microsoft.com/office/powerpoint/2010/main" val="2481184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a:extLst>
              <a:ext uri="{FF2B5EF4-FFF2-40B4-BE49-F238E27FC236}">
                <a16:creationId xmlns:a16="http://schemas.microsoft.com/office/drawing/2014/main" id="{8A62D49E-D0E8-4FEC-BE3E-511938EB535D}"/>
              </a:ext>
            </a:extLst>
          </p:cNvPr>
          <p:cNvSpPr/>
          <p:nvPr/>
        </p:nvSpPr>
        <p:spPr>
          <a:xfrm>
            <a:off x="0" y="0"/>
            <a:ext cx="12192000" cy="624625"/>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MESLEK EDİNDİREN KURUMLAR</a:t>
            </a:r>
          </a:p>
        </p:txBody>
      </p:sp>
      <p:sp>
        <p:nvSpPr>
          <p:cNvPr id="4" name="Metin kutusu 3">
            <a:extLst>
              <a:ext uri="{FF2B5EF4-FFF2-40B4-BE49-F238E27FC236}">
                <a16:creationId xmlns:a16="http://schemas.microsoft.com/office/drawing/2014/main" id="{50638D44-2328-43D5-BAAA-AB66559AE0E6}"/>
              </a:ext>
            </a:extLst>
          </p:cNvPr>
          <p:cNvSpPr txBox="1"/>
          <p:nvPr/>
        </p:nvSpPr>
        <p:spPr>
          <a:xfrm>
            <a:off x="230778" y="855093"/>
            <a:ext cx="2280111" cy="461665"/>
          </a:xfrm>
          <a:prstGeom prst="rect">
            <a:avLst/>
          </a:prstGeom>
          <a:noFill/>
        </p:spPr>
        <p:txBody>
          <a:bodyPr wrap="none" rtlCol="0">
            <a:spAutoFit/>
          </a:bodyPr>
          <a:lstStyle/>
          <a:p>
            <a:r>
              <a:rPr lang="tr-TR" sz="2400" b="1" dirty="0">
                <a:solidFill>
                  <a:srgbClr val="FF0000"/>
                </a:solidFill>
                <a:latin typeface="Arial Black" panose="020B0A04020102020204" pitchFamily="34" charset="0"/>
              </a:rPr>
              <a:t>Ahi Teşkilatı</a:t>
            </a:r>
          </a:p>
        </p:txBody>
      </p:sp>
      <p:pic>
        <p:nvPicPr>
          <p:cNvPr id="3" name="Resim 2">
            <a:extLst>
              <a:ext uri="{FF2B5EF4-FFF2-40B4-BE49-F238E27FC236}">
                <a16:creationId xmlns:a16="http://schemas.microsoft.com/office/drawing/2014/main" id="{F2B0D730-307D-4DF5-87F1-83A27CD4DA81}"/>
              </a:ext>
            </a:extLst>
          </p:cNvPr>
          <p:cNvPicPr>
            <a:picLocks noChangeAspect="1"/>
          </p:cNvPicPr>
          <p:nvPr/>
        </p:nvPicPr>
        <p:blipFill rotWithShape="1">
          <a:blip r:embed="rId2"/>
          <a:srcRect t="6113"/>
          <a:stretch/>
        </p:blipFill>
        <p:spPr>
          <a:xfrm>
            <a:off x="230778" y="1611248"/>
            <a:ext cx="3077540" cy="3335687"/>
          </a:xfrm>
          <a:prstGeom prst="rect">
            <a:avLst/>
          </a:prstGeom>
        </p:spPr>
      </p:pic>
      <p:sp>
        <p:nvSpPr>
          <p:cNvPr id="8" name="Metin kutusu 7">
            <a:extLst>
              <a:ext uri="{FF2B5EF4-FFF2-40B4-BE49-F238E27FC236}">
                <a16:creationId xmlns:a16="http://schemas.microsoft.com/office/drawing/2014/main" id="{151A0EBC-A3E1-4454-BF79-B5874B5CF11D}"/>
              </a:ext>
            </a:extLst>
          </p:cNvPr>
          <p:cNvSpPr txBox="1"/>
          <p:nvPr/>
        </p:nvSpPr>
        <p:spPr>
          <a:xfrm>
            <a:off x="3493394" y="1547226"/>
            <a:ext cx="8467827" cy="3046988"/>
          </a:xfrm>
          <a:prstGeom prst="rect">
            <a:avLst/>
          </a:prstGeom>
          <a:noFill/>
        </p:spPr>
        <p:txBody>
          <a:bodyPr wrap="square">
            <a:spAutoFit/>
          </a:bodyPr>
          <a:lstStyle/>
          <a:p>
            <a:pPr algn="l"/>
            <a:r>
              <a:rPr lang="tr-TR" sz="2400" b="0" i="0" u="none" strike="noStrike" baseline="0" dirty="0"/>
              <a:t>Türkiye Selçuklu ve Osmanlı Devleti’nin kuruluş yıllarında önemli</a:t>
            </a:r>
          </a:p>
          <a:p>
            <a:pPr algn="l"/>
            <a:r>
              <a:rPr lang="tr-TR" sz="2400" b="0" i="0" u="none" strike="noStrike" baseline="0" dirty="0"/>
              <a:t>dinî, ahlaki, sosyal, kültürel ve ekonomik faaliyetler yürüten Ahi Teşkilatı aynı zamanda bir tür yaygın eğitim kurumu işlevi görmüştür. Türkiye Selçukluları döneminde yaşamış olan Ahi Evran’ın (1171/1261) temellerini attığı Ahilikte genel olarak iyi insan olmak, meslek etiği kazandırmak hedeflenmiştir. Bugün de ihtiyacımız olan değerler birer ilke olarak belirlenmiştir.</a:t>
            </a:r>
          </a:p>
          <a:p>
            <a:pPr algn="l"/>
            <a:r>
              <a:rPr lang="tr-TR" sz="2400" b="1" i="0" u="none" strike="noStrike" baseline="0" dirty="0"/>
              <a:t>İşte bu ilkelerden bazıları:</a:t>
            </a:r>
            <a:endParaRPr lang="tr-TR" sz="2400" b="1" dirty="0"/>
          </a:p>
        </p:txBody>
      </p:sp>
      <p:sp>
        <p:nvSpPr>
          <p:cNvPr id="6" name="Dikdörtgen: Köşeleri Yuvarlatılmış 5">
            <a:extLst>
              <a:ext uri="{FF2B5EF4-FFF2-40B4-BE49-F238E27FC236}">
                <a16:creationId xmlns:a16="http://schemas.microsoft.com/office/drawing/2014/main" id="{45A118F9-FE08-4620-84EB-5C990CAE76F9}"/>
              </a:ext>
            </a:extLst>
          </p:cNvPr>
          <p:cNvSpPr/>
          <p:nvPr/>
        </p:nvSpPr>
        <p:spPr>
          <a:xfrm>
            <a:off x="302654" y="5042079"/>
            <a:ext cx="11700456" cy="1751527"/>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400" b="0" i="0" u="none" strike="noStrike" baseline="0" dirty="0">
                <a:solidFill>
                  <a:schemeClr val="tx1"/>
                </a:solidFill>
              </a:rPr>
              <a:t>Helal kazanç için çalışmak, ilim sahibi olmak, edepli olmak, güzel ahlak sahibi olmak, namazı vaktinde kılmak, haramlardan kaçınmak, yalan söylememek, kusurları örten olmak, iyi arkadaş seçmek, alışveriş adabına uymak, bir meslek sahibi olmak... </a:t>
            </a:r>
          </a:p>
          <a:p>
            <a:pPr algn="r"/>
            <a:r>
              <a:rPr lang="tr-TR" sz="2400" dirty="0">
                <a:solidFill>
                  <a:schemeClr val="tx1"/>
                </a:solidFill>
              </a:rPr>
              <a:t> </a:t>
            </a:r>
            <a:r>
              <a:rPr lang="tr-TR" sz="2000" b="0" u="none" strike="noStrike" baseline="0" dirty="0">
                <a:solidFill>
                  <a:schemeClr val="tx1"/>
                </a:solidFill>
                <a:latin typeface="+mj-lt"/>
              </a:rPr>
              <a:t>Mehmet Şeker, </a:t>
            </a:r>
            <a:r>
              <a:rPr lang="tr-TR" sz="2000" b="1" u="none" strike="noStrike" baseline="0" dirty="0">
                <a:solidFill>
                  <a:schemeClr val="tx1"/>
                </a:solidFill>
                <a:latin typeface="+mj-lt"/>
              </a:rPr>
              <a:t>Türk-İslam Medeniyetinde Ahilik ve Fütüvvet-Namelerin Yeri, </a:t>
            </a:r>
            <a:r>
              <a:rPr lang="tr-TR" sz="2000" b="0" u="none" strike="noStrike" baseline="0" dirty="0">
                <a:solidFill>
                  <a:schemeClr val="tx1"/>
                </a:solidFill>
                <a:latin typeface="+mj-lt"/>
              </a:rPr>
              <a:t>s. 100-107</a:t>
            </a:r>
            <a:endParaRPr lang="tr-TR" sz="2400" dirty="0">
              <a:solidFill>
                <a:schemeClr val="tx1"/>
              </a:solidFill>
              <a:latin typeface="+mj-lt"/>
            </a:endParaRPr>
          </a:p>
        </p:txBody>
      </p:sp>
    </p:spTree>
    <p:extLst>
      <p:ext uri="{BB962C8B-B14F-4D97-AF65-F5344CB8AC3E}">
        <p14:creationId xmlns:p14="http://schemas.microsoft.com/office/powerpoint/2010/main" val="82528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a:extLst>
              <a:ext uri="{FF2B5EF4-FFF2-40B4-BE49-F238E27FC236}">
                <a16:creationId xmlns:a16="http://schemas.microsoft.com/office/drawing/2014/main" id="{8A62D49E-D0E8-4FEC-BE3E-511938EB535D}"/>
              </a:ext>
            </a:extLst>
          </p:cNvPr>
          <p:cNvSpPr/>
          <p:nvPr/>
        </p:nvSpPr>
        <p:spPr>
          <a:xfrm>
            <a:off x="0" y="0"/>
            <a:ext cx="12192000" cy="624625"/>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MESLEK EDİNDİREN KURUMLAR</a:t>
            </a:r>
          </a:p>
        </p:txBody>
      </p:sp>
      <p:sp>
        <p:nvSpPr>
          <p:cNvPr id="4" name="Metin kutusu 3">
            <a:extLst>
              <a:ext uri="{FF2B5EF4-FFF2-40B4-BE49-F238E27FC236}">
                <a16:creationId xmlns:a16="http://schemas.microsoft.com/office/drawing/2014/main" id="{50638D44-2328-43D5-BAAA-AB66559AE0E6}"/>
              </a:ext>
            </a:extLst>
          </p:cNvPr>
          <p:cNvSpPr txBox="1"/>
          <p:nvPr/>
        </p:nvSpPr>
        <p:spPr>
          <a:xfrm>
            <a:off x="230778" y="855093"/>
            <a:ext cx="2280111" cy="461665"/>
          </a:xfrm>
          <a:prstGeom prst="rect">
            <a:avLst/>
          </a:prstGeom>
          <a:noFill/>
        </p:spPr>
        <p:txBody>
          <a:bodyPr wrap="none" rtlCol="0">
            <a:spAutoFit/>
          </a:bodyPr>
          <a:lstStyle/>
          <a:p>
            <a:r>
              <a:rPr lang="tr-TR" sz="2400" b="1" dirty="0">
                <a:solidFill>
                  <a:srgbClr val="FF0000"/>
                </a:solidFill>
                <a:latin typeface="Arial Black" panose="020B0A04020102020204" pitchFamily="34" charset="0"/>
              </a:rPr>
              <a:t>Ahi Teşkilatı</a:t>
            </a:r>
          </a:p>
        </p:txBody>
      </p:sp>
      <p:pic>
        <p:nvPicPr>
          <p:cNvPr id="3" name="Resim 2">
            <a:extLst>
              <a:ext uri="{FF2B5EF4-FFF2-40B4-BE49-F238E27FC236}">
                <a16:creationId xmlns:a16="http://schemas.microsoft.com/office/drawing/2014/main" id="{F2B0D730-307D-4DF5-87F1-83A27CD4DA81}"/>
              </a:ext>
            </a:extLst>
          </p:cNvPr>
          <p:cNvPicPr>
            <a:picLocks noChangeAspect="1"/>
          </p:cNvPicPr>
          <p:nvPr/>
        </p:nvPicPr>
        <p:blipFill rotWithShape="1">
          <a:blip r:embed="rId2"/>
          <a:srcRect t="6113"/>
          <a:stretch/>
        </p:blipFill>
        <p:spPr>
          <a:xfrm>
            <a:off x="230778" y="1611248"/>
            <a:ext cx="3077540" cy="3335687"/>
          </a:xfrm>
          <a:prstGeom prst="rect">
            <a:avLst/>
          </a:prstGeom>
        </p:spPr>
      </p:pic>
      <p:sp>
        <p:nvSpPr>
          <p:cNvPr id="8" name="Metin kutusu 7">
            <a:extLst>
              <a:ext uri="{FF2B5EF4-FFF2-40B4-BE49-F238E27FC236}">
                <a16:creationId xmlns:a16="http://schemas.microsoft.com/office/drawing/2014/main" id="{151A0EBC-A3E1-4454-BF79-B5874B5CF11D}"/>
              </a:ext>
            </a:extLst>
          </p:cNvPr>
          <p:cNvSpPr txBox="1"/>
          <p:nvPr/>
        </p:nvSpPr>
        <p:spPr>
          <a:xfrm>
            <a:off x="3493394" y="1547226"/>
            <a:ext cx="8644944" cy="4154984"/>
          </a:xfrm>
          <a:prstGeom prst="rect">
            <a:avLst/>
          </a:prstGeom>
          <a:noFill/>
        </p:spPr>
        <p:txBody>
          <a:bodyPr wrap="square">
            <a:spAutoFit/>
          </a:bodyPr>
          <a:lstStyle/>
          <a:p>
            <a:pPr algn="l"/>
            <a:r>
              <a:rPr lang="tr-TR" sz="2400" b="0" i="0" u="none" strike="noStrike" baseline="0" dirty="0"/>
              <a:t>Ahi Teşkilatı, üyelerinin meslek etiği kazanmasına çok önem verirdi. Ahiler her biri bir meslek dalında yamak-</a:t>
            </a:r>
            <a:r>
              <a:rPr lang="tr-TR" sz="2400" b="0" i="0" u="none" strike="noStrike" baseline="0" dirty="0" err="1"/>
              <a:t>çırakkalfa</a:t>
            </a:r>
            <a:r>
              <a:rPr lang="tr-TR" sz="2400" b="0" i="0" u="none" strike="noStrike" baseline="0" dirty="0"/>
              <a:t>-usta-pir hiyerarşisi içinde çalışırlar, çalışırken de eğitim alırlardı. Bir meslek dalında en üst düzeye çıkmak isteyen yamak çeşitli aşamalardan geçerek eğitilirdi. Eğitimini başarıyla tamamlayanlar yapılan törenlerle bir üst sınıfa çıkardı. Ahiler, her biri önemli sorumluluk gerektiren bu ilkeleri öğrenmekle kalmamışlar; kaliteli mal üretilmesine, üretici ve tüketici haklarının korunmasına, mesleki dayanışmaya büyük önem vermişlerdir. Bu değerleri günlük hayatlarına da yansıtmışlardır. Bu durum 1300’lü yıllarda Anadolu’yu baştan başa dolaşan </a:t>
            </a:r>
            <a:r>
              <a:rPr lang="tr-TR" sz="2400" b="0" i="0" u="none" strike="noStrike" baseline="0" dirty="0" err="1"/>
              <a:t>İbn</a:t>
            </a:r>
            <a:r>
              <a:rPr lang="tr-TR" sz="2400" b="0" i="0" u="none" strike="noStrike" baseline="0" dirty="0"/>
              <a:t>-i Battuta’nın da dikkatini çekmiştir.</a:t>
            </a:r>
            <a:endParaRPr lang="tr-TR" sz="3200" b="1" dirty="0"/>
          </a:p>
        </p:txBody>
      </p:sp>
    </p:spTree>
    <p:extLst>
      <p:ext uri="{BB962C8B-B14F-4D97-AF65-F5344CB8AC3E}">
        <p14:creationId xmlns:p14="http://schemas.microsoft.com/office/powerpoint/2010/main" val="93146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a:extLst>
              <a:ext uri="{FF2B5EF4-FFF2-40B4-BE49-F238E27FC236}">
                <a16:creationId xmlns:a16="http://schemas.microsoft.com/office/drawing/2014/main" id="{8A62D49E-D0E8-4FEC-BE3E-511938EB535D}"/>
              </a:ext>
            </a:extLst>
          </p:cNvPr>
          <p:cNvSpPr/>
          <p:nvPr/>
        </p:nvSpPr>
        <p:spPr>
          <a:xfrm>
            <a:off x="0" y="0"/>
            <a:ext cx="12192000" cy="624625"/>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MESLEK EDİNDİREN KURUMLAR</a:t>
            </a:r>
          </a:p>
        </p:txBody>
      </p:sp>
      <p:sp>
        <p:nvSpPr>
          <p:cNvPr id="4" name="Metin kutusu 3">
            <a:extLst>
              <a:ext uri="{FF2B5EF4-FFF2-40B4-BE49-F238E27FC236}">
                <a16:creationId xmlns:a16="http://schemas.microsoft.com/office/drawing/2014/main" id="{50638D44-2328-43D5-BAAA-AB66559AE0E6}"/>
              </a:ext>
            </a:extLst>
          </p:cNvPr>
          <p:cNvSpPr txBox="1"/>
          <p:nvPr/>
        </p:nvSpPr>
        <p:spPr>
          <a:xfrm>
            <a:off x="230778" y="855093"/>
            <a:ext cx="2280111" cy="461665"/>
          </a:xfrm>
          <a:prstGeom prst="rect">
            <a:avLst/>
          </a:prstGeom>
          <a:noFill/>
        </p:spPr>
        <p:txBody>
          <a:bodyPr wrap="none" rtlCol="0">
            <a:spAutoFit/>
          </a:bodyPr>
          <a:lstStyle/>
          <a:p>
            <a:r>
              <a:rPr lang="tr-TR" sz="2400" b="1" dirty="0">
                <a:solidFill>
                  <a:srgbClr val="FF0000"/>
                </a:solidFill>
                <a:latin typeface="Arial Black" panose="020B0A04020102020204" pitchFamily="34" charset="0"/>
              </a:rPr>
              <a:t>Ahi Teşkilatı</a:t>
            </a:r>
          </a:p>
        </p:txBody>
      </p:sp>
      <p:pic>
        <p:nvPicPr>
          <p:cNvPr id="3" name="Resim 2">
            <a:extLst>
              <a:ext uri="{FF2B5EF4-FFF2-40B4-BE49-F238E27FC236}">
                <a16:creationId xmlns:a16="http://schemas.microsoft.com/office/drawing/2014/main" id="{F2B0D730-307D-4DF5-87F1-83A27CD4DA81}"/>
              </a:ext>
            </a:extLst>
          </p:cNvPr>
          <p:cNvPicPr>
            <a:picLocks noChangeAspect="1"/>
          </p:cNvPicPr>
          <p:nvPr/>
        </p:nvPicPr>
        <p:blipFill rotWithShape="1">
          <a:blip r:embed="rId2"/>
          <a:srcRect t="6113"/>
          <a:stretch/>
        </p:blipFill>
        <p:spPr>
          <a:xfrm>
            <a:off x="230778" y="1611248"/>
            <a:ext cx="3077540" cy="3335687"/>
          </a:xfrm>
          <a:prstGeom prst="rect">
            <a:avLst/>
          </a:prstGeom>
        </p:spPr>
      </p:pic>
      <p:sp>
        <p:nvSpPr>
          <p:cNvPr id="6" name="Dikdörtgen: Köşeleri Yuvarlatılmış 5">
            <a:extLst>
              <a:ext uri="{FF2B5EF4-FFF2-40B4-BE49-F238E27FC236}">
                <a16:creationId xmlns:a16="http://schemas.microsoft.com/office/drawing/2014/main" id="{45A118F9-FE08-4620-84EB-5C990CAE76F9}"/>
              </a:ext>
            </a:extLst>
          </p:cNvPr>
          <p:cNvSpPr/>
          <p:nvPr/>
        </p:nvSpPr>
        <p:spPr>
          <a:xfrm>
            <a:off x="3519120" y="1611248"/>
            <a:ext cx="8442102" cy="4100532"/>
          </a:xfrm>
          <a:prstGeom prst="roundRect">
            <a:avLst>
              <a:gd name="adj" fmla="val 8988"/>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tr-TR" sz="2400" b="0" i="0" u="none" strike="noStrike" baseline="0" dirty="0">
                <a:solidFill>
                  <a:schemeClr val="tx1"/>
                </a:solidFill>
              </a:rPr>
              <a:t>Türkmenlerin yaşadıkları her vilayette, her şehirde ve her köyde bulunan Ahiler bekar ve sanat sahibi gençlerin oluşturduğu bir tür cemiyettir. Bunlar birbirleriyle çok sıkı bir dayanışma içindedirler. Her birinin halk içinde muteber bir mesleği vardır. Memleketlerine gelen yabancılara yakın bir ilgi gösterir, onların</a:t>
            </a:r>
          </a:p>
          <a:p>
            <a:pPr algn="l"/>
            <a:r>
              <a:rPr lang="tr-TR" sz="2400" b="0" i="0" u="none" strike="noStrike" baseline="0" dirty="0">
                <a:solidFill>
                  <a:schemeClr val="tx1"/>
                </a:solidFill>
              </a:rPr>
              <a:t>yiyecek ve içeceklerini temin ederler. Öte yandan yaşadıkları yerlerdeki zorbaları da yola getirirler. Ahilerin bir araya gelerek oluşturduğu bu cemiyete fütüvvet (gençlik) adı verilir.</a:t>
            </a:r>
          </a:p>
          <a:p>
            <a:pPr algn="l"/>
            <a:endParaRPr lang="tr-TR" sz="2400" b="0" i="1" u="none" strike="noStrike" baseline="0" dirty="0">
              <a:solidFill>
                <a:schemeClr val="tx1"/>
              </a:solidFill>
            </a:endParaRPr>
          </a:p>
          <a:p>
            <a:pPr algn="r"/>
            <a:r>
              <a:rPr lang="tr-TR" sz="2000" b="0" u="none" strike="noStrike" baseline="0" dirty="0" err="1">
                <a:solidFill>
                  <a:schemeClr val="tx1"/>
                </a:solidFill>
                <a:latin typeface="+mj-lt"/>
              </a:rPr>
              <a:t>İbni</a:t>
            </a:r>
            <a:r>
              <a:rPr lang="tr-TR" sz="2000" b="0" u="none" strike="noStrike" baseline="0" dirty="0">
                <a:solidFill>
                  <a:schemeClr val="tx1"/>
                </a:solidFill>
                <a:latin typeface="+mj-lt"/>
              </a:rPr>
              <a:t> Battuta, </a:t>
            </a:r>
            <a:r>
              <a:rPr lang="tr-TR" sz="2000" b="1" u="none" strike="noStrike" baseline="0" dirty="0">
                <a:solidFill>
                  <a:schemeClr val="tx1"/>
                </a:solidFill>
                <a:latin typeface="+mj-lt"/>
              </a:rPr>
              <a:t>Büyük Dünya Seyahatnamesi, </a:t>
            </a:r>
            <a:r>
              <a:rPr lang="tr-TR" sz="2000" b="0" u="none" strike="noStrike" baseline="0" dirty="0">
                <a:solidFill>
                  <a:schemeClr val="tx1"/>
                </a:solidFill>
                <a:latin typeface="+mj-lt"/>
              </a:rPr>
              <a:t>s.204</a:t>
            </a:r>
            <a:endParaRPr lang="tr-TR" sz="2800" dirty="0">
              <a:solidFill>
                <a:schemeClr val="tx1"/>
              </a:solidFill>
              <a:latin typeface="+mj-lt"/>
            </a:endParaRPr>
          </a:p>
        </p:txBody>
      </p:sp>
    </p:spTree>
    <p:extLst>
      <p:ext uri="{BB962C8B-B14F-4D97-AF65-F5344CB8AC3E}">
        <p14:creationId xmlns:p14="http://schemas.microsoft.com/office/powerpoint/2010/main" val="2873929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4484</TotalTime>
  <Words>1291</Words>
  <Application>Microsoft Office PowerPoint</Application>
  <PresentationFormat>Geniş ekran</PresentationFormat>
  <Paragraphs>76</Paragraphs>
  <Slides>16</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16</vt:i4>
      </vt:variant>
    </vt:vector>
  </HeadingPairs>
  <TitlesOfParts>
    <vt:vector size="24" baseType="lpstr">
      <vt:lpstr>Arial</vt:lpstr>
      <vt:lpstr>Arial Black</vt:lpstr>
      <vt:lpstr>Calibri</vt:lpstr>
      <vt:lpstr>Calibri Light</vt:lpstr>
      <vt:lpstr>Cambria</vt:lpstr>
      <vt:lpstr>Times New Roman</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Windows Kullanıcısı</dc:creator>
  <cp:lastModifiedBy>Erdal Dulkadir</cp:lastModifiedBy>
  <cp:revision>145</cp:revision>
  <dcterms:created xsi:type="dcterms:W3CDTF">2021-09-28T19:59:59Z</dcterms:created>
  <dcterms:modified xsi:type="dcterms:W3CDTF">2022-04-03T19:16:55Z</dcterms:modified>
</cp:coreProperties>
</file>