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08" r:id="rId3"/>
    <p:sldId id="422" r:id="rId4"/>
    <p:sldId id="423" r:id="rId5"/>
    <p:sldId id="424" r:id="rId6"/>
    <p:sldId id="425" r:id="rId7"/>
    <p:sldId id="426" r:id="rId8"/>
    <p:sldId id="427" r:id="rId9"/>
    <p:sldId id="429" r:id="rId10"/>
    <p:sldId id="430" r:id="rId11"/>
    <p:sldId id="431" r:id="rId12"/>
    <p:sldId id="432" r:id="rId13"/>
    <p:sldId id="433" r:id="rId14"/>
    <p:sldId id="404" r:id="rId15"/>
    <p:sldId id="34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DD3"/>
    <a:srgbClr val="FF9FBF"/>
    <a:srgbClr val="FF6699"/>
    <a:srgbClr val="00CC66"/>
    <a:srgbClr val="0066FF"/>
    <a:srgbClr val="33CC33"/>
    <a:srgbClr val="F5F9FD"/>
    <a:srgbClr val="D5FFFF"/>
    <a:srgbClr val="FFFF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5.02.2022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5.02.2022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5.02.2022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svg"/><Relationship Id="rId7"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fif"/></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2111799" y="3105834"/>
            <a:ext cx="7968397" cy="646331"/>
          </a:xfrm>
          <a:prstGeom prst="rect">
            <a:avLst/>
          </a:prstGeom>
          <a:noFill/>
        </p:spPr>
        <p:txBody>
          <a:bodyPr wrap="square">
            <a:spAutoFit/>
          </a:bodyPr>
          <a:lstStyle/>
          <a:p>
            <a:pPr algn="ctr"/>
            <a:r>
              <a:rPr lang="tr-TR" sz="3600" b="1" dirty="0">
                <a:solidFill>
                  <a:srgbClr val="C00000"/>
                </a:solidFill>
              </a:rPr>
              <a:t>NEDENLERİYLE VE SONUÇLARIYLA GÖÇ</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
        <p:nvSpPr>
          <p:cNvPr id="3" name="Metin kutusu 2">
            <a:extLst>
              <a:ext uri="{FF2B5EF4-FFF2-40B4-BE49-F238E27FC236}">
                <a16:creationId xmlns:a16="http://schemas.microsoft.com/office/drawing/2014/main" id="{FC3D3FF5-D6B3-4CFF-94A9-77E5538EEBC5}"/>
              </a:ext>
            </a:extLst>
          </p:cNvPr>
          <p:cNvSpPr txBox="1"/>
          <p:nvPr/>
        </p:nvSpPr>
        <p:spPr>
          <a:xfrm>
            <a:off x="933718" y="1290498"/>
            <a:ext cx="10631511" cy="461665"/>
          </a:xfrm>
          <a:prstGeom prst="rect">
            <a:avLst/>
          </a:prstGeom>
          <a:noFill/>
        </p:spPr>
        <p:txBody>
          <a:bodyPr wrap="square">
            <a:spAutoFit/>
          </a:bodyPr>
          <a:lstStyle/>
          <a:p>
            <a:r>
              <a:rPr lang="tr-TR" sz="2400" b="1" i="0" u="none" strike="noStrike" baseline="0" dirty="0"/>
              <a:t>Haberdeki gençlerin şehre göç etmesinin sebepleri neler olabilir? Açıklayınız.</a:t>
            </a:r>
            <a:endParaRPr lang="tr-TR" sz="2400" dirty="0"/>
          </a:p>
        </p:txBody>
      </p:sp>
      <p:pic>
        <p:nvPicPr>
          <p:cNvPr id="4" name="Grafik 3" descr="Soru işareti">
            <a:extLst>
              <a:ext uri="{FF2B5EF4-FFF2-40B4-BE49-F238E27FC236}">
                <a16:creationId xmlns:a16="http://schemas.microsoft.com/office/drawing/2014/main" id="{B8E2EB1D-6130-4E45-B484-FFE9FB7212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227" y="1132759"/>
            <a:ext cx="798491" cy="777145"/>
          </a:xfrm>
          <a:prstGeom prst="rect">
            <a:avLst/>
          </a:prstGeom>
        </p:spPr>
      </p:pic>
      <p:sp>
        <p:nvSpPr>
          <p:cNvPr id="5" name="Metin kutusu 4">
            <a:extLst>
              <a:ext uri="{FF2B5EF4-FFF2-40B4-BE49-F238E27FC236}">
                <a16:creationId xmlns:a16="http://schemas.microsoft.com/office/drawing/2014/main" id="{198D3500-6419-4E3F-886A-EEDB1157627E}"/>
              </a:ext>
            </a:extLst>
          </p:cNvPr>
          <p:cNvSpPr txBox="1"/>
          <p:nvPr/>
        </p:nvSpPr>
        <p:spPr>
          <a:xfrm>
            <a:off x="547351" y="2845464"/>
            <a:ext cx="1586845" cy="461665"/>
          </a:xfrm>
          <a:prstGeom prst="rect">
            <a:avLst/>
          </a:prstGeom>
          <a:noFill/>
        </p:spPr>
        <p:txBody>
          <a:bodyPr wrap="none" rtlCol="0">
            <a:spAutoFit/>
          </a:bodyPr>
          <a:lstStyle/>
          <a:p>
            <a:r>
              <a:rPr lang="tr-TR" sz="2400" b="1" dirty="0"/>
              <a:t>1. </a:t>
            </a:r>
            <a:r>
              <a:rPr lang="tr-TR" sz="2400" dirty="0"/>
              <a:t>İş imkanı</a:t>
            </a:r>
          </a:p>
        </p:txBody>
      </p:sp>
      <p:sp>
        <p:nvSpPr>
          <p:cNvPr id="6" name="Metin kutusu 5">
            <a:extLst>
              <a:ext uri="{FF2B5EF4-FFF2-40B4-BE49-F238E27FC236}">
                <a16:creationId xmlns:a16="http://schemas.microsoft.com/office/drawing/2014/main" id="{6CE32F84-AF38-44F2-B28B-6AEF52730602}"/>
              </a:ext>
            </a:extLst>
          </p:cNvPr>
          <p:cNvSpPr txBox="1"/>
          <p:nvPr/>
        </p:nvSpPr>
        <p:spPr>
          <a:xfrm>
            <a:off x="2674043" y="2845464"/>
            <a:ext cx="2078261" cy="461665"/>
          </a:xfrm>
          <a:prstGeom prst="rect">
            <a:avLst/>
          </a:prstGeom>
          <a:noFill/>
        </p:spPr>
        <p:txBody>
          <a:bodyPr wrap="none" rtlCol="0">
            <a:spAutoFit/>
          </a:bodyPr>
          <a:lstStyle/>
          <a:p>
            <a:r>
              <a:rPr lang="tr-TR" sz="2400" b="1" dirty="0"/>
              <a:t>2. </a:t>
            </a:r>
            <a:r>
              <a:rPr lang="tr-TR" sz="2400" dirty="0"/>
              <a:t>Rahat yaşam</a:t>
            </a:r>
          </a:p>
        </p:txBody>
      </p:sp>
      <p:sp>
        <p:nvSpPr>
          <p:cNvPr id="7" name="Metin kutusu 6">
            <a:extLst>
              <a:ext uri="{FF2B5EF4-FFF2-40B4-BE49-F238E27FC236}">
                <a16:creationId xmlns:a16="http://schemas.microsoft.com/office/drawing/2014/main" id="{5E941428-4AB4-46E1-B8AA-976FD999A428}"/>
              </a:ext>
            </a:extLst>
          </p:cNvPr>
          <p:cNvSpPr txBox="1"/>
          <p:nvPr/>
        </p:nvSpPr>
        <p:spPr>
          <a:xfrm>
            <a:off x="4960053" y="2845463"/>
            <a:ext cx="2015808" cy="461665"/>
          </a:xfrm>
          <a:prstGeom prst="rect">
            <a:avLst/>
          </a:prstGeom>
          <a:noFill/>
        </p:spPr>
        <p:txBody>
          <a:bodyPr wrap="none" rtlCol="0">
            <a:spAutoFit/>
          </a:bodyPr>
          <a:lstStyle/>
          <a:p>
            <a:r>
              <a:rPr lang="tr-TR" sz="2400" b="1" dirty="0"/>
              <a:t>3. </a:t>
            </a:r>
            <a:r>
              <a:rPr lang="tr-TR" sz="2400" dirty="0"/>
              <a:t>Sosyal hayat</a:t>
            </a:r>
          </a:p>
        </p:txBody>
      </p:sp>
      <p:sp>
        <p:nvSpPr>
          <p:cNvPr id="8" name="Metin kutusu 7">
            <a:extLst>
              <a:ext uri="{FF2B5EF4-FFF2-40B4-BE49-F238E27FC236}">
                <a16:creationId xmlns:a16="http://schemas.microsoft.com/office/drawing/2014/main" id="{B0BAE82A-FBDB-422A-8D48-466F14AD763C}"/>
              </a:ext>
            </a:extLst>
          </p:cNvPr>
          <p:cNvSpPr txBox="1"/>
          <p:nvPr/>
        </p:nvSpPr>
        <p:spPr>
          <a:xfrm>
            <a:off x="7584731" y="2840135"/>
            <a:ext cx="1274708" cy="461665"/>
          </a:xfrm>
          <a:prstGeom prst="rect">
            <a:avLst/>
          </a:prstGeom>
          <a:noFill/>
        </p:spPr>
        <p:txBody>
          <a:bodyPr wrap="none" rtlCol="0">
            <a:spAutoFit/>
          </a:bodyPr>
          <a:lstStyle/>
          <a:p>
            <a:r>
              <a:rPr lang="tr-TR" sz="2400" b="1" dirty="0"/>
              <a:t>4. </a:t>
            </a:r>
            <a:r>
              <a:rPr lang="tr-TR" sz="2400" dirty="0"/>
              <a:t>Eğitim</a:t>
            </a:r>
          </a:p>
        </p:txBody>
      </p:sp>
      <p:sp>
        <p:nvSpPr>
          <p:cNvPr id="9" name="Metin kutusu 8">
            <a:extLst>
              <a:ext uri="{FF2B5EF4-FFF2-40B4-BE49-F238E27FC236}">
                <a16:creationId xmlns:a16="http://schemas.microsoft.com/office/drawing/2014/main" id="{61104CBC-4915-4D90-99C9-837791AA37EB}"/>
              </a:ext>
            </a:extLst>
          </p:cNvPr>
          <p:cNvSpPr txBox="1"/>
          <p:nvPr/>
        </p:nvSpPr>
        <p:spPr>
          <a:xfrm>
            <a:off x="9271646" y="2840134"/>
            <a:ext cx="2738185" cy="461665"/>
          </a:xfrm>
          <a:prstGeom prst="rect">
            <a:avLst/>
          </a:prstGeom>
          <a:noFill/>
        </p:spPr>
        <p:txBody>
          <a:bodyPr wrap="none" rtlCol="0">
            <a:spAutoFit/>
          </a:bodyPr>
          <a:lstStyle/>
          <a:p>
            <a:r>
              <a:rPr lang="tr-TR" sz="2400" b="1" dirty="0"/>
              <a:t>5. </a:t>
            </a:r>
            <a:r>
              <a:rPr lang="tr-TR" sz="2400" dirty="0"/>
              <a:t>Özenme ve merak</a:t>
            </a:r>
          </a:p>
        </p:txBody>
      </p:sp>
      <p:pic>
        <p:nvPicPr>
          <p:cNvPr id="10" name="Resim 9">
            <a:extLst>
              <a:ext uri="{FF2B5EF4-FFF2-40B4-BE49-F238E27FC236}">
                <a16:creationId xmlns:a16="http://schemas.microsoft.com/office/drawing/2014/main" id="{5EE08E52-0044-4653-983B-97ACA92D6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04" y="3429519"/>
            <a:ext cx="1914525" cy="2390775"/>
          </a:xfrm>
          <a:prstGeom prst="rect">
            <a:avLst/>
          </a:prstGeom>
        </p:spPr>
      </p:pic>
      <p:pic>
        <p:nvPicPr>
          <p:cNvPr id="13" name="Resim 12">
            <a:extLst>
              <a:ext uri="{FF2B5EF4-FFF2-40B4-BE49-F238E27FC236}">
                <a16:creationId xmlns:a16="http://schemas.microsoft.com/office/drawing/2014/main" id="{B3F3F6B5-7645-4FB1-91AA-B39A0D2956F4}"/>
              </a:ext>
            </a:extLst>
          </p:cNvPr>
          <p:cNvPicPr>
            <a:picLocks noChangeAspect="1"/>
          </p:cNvPicPr>
          <p:nvPr/>
        </p:nvPicPr>
        <p:blipFill rotWithShape="1">
          <a:blip r:embed="rId5">
            <a:extLst>
              <a:ext uri="{28A0092B-C50C-407E-A947-70E740481C1C}">
                <a14:useLocalDpi xmlns:a14="http://schemas.microsoft.com/office/drawing/2010/main" val="0"/>
              </a:ext>
            </a:extLst>
          </a:blip>
          <a:srcRect l="22424" r="23154"/>
          <a:stretch/>
        </p:blipFill>
        <p:spPr>
          <a:xfrm>
            <a:off x="2674043" y="3429519"/>
            <a:ext cx="1967552" cy="2390775"/>
          </a:xfrm>
          <a:prstGeom prst="rect">
            <a:avLst/>
          </a:prstGeom>
        </p:spPr>
      </p:pic>
      <p:pic>
        <p:nvPicPr>
          <p:cNvPr id="15" name="Resim 14">
            <a:extLst>
              <a:ext uri="{FF2B5EF4-FFF2-40B4-BE49-F238E27FC236}">
                <a16:creationId xmlns:a16="http://schemas.microsoft.com/office/drawing/2014/main" id="{873C3742-CC17-49A7-BC4D-3390D4E3DD49}"/>
              </a:ext>
            </a:extLst>
          </p:cNvPr>
          <p:cNvPicPr>
            <a:picLocks noChangeAspect="1"/>
          </p:cNvPicPr>
          <p:nvPr/>
        </p:nvPicPr>
        <p:blipFill rotWithShape="1">
          <a:blip r:embed="rId6">
            <a:extLst>
              <a:ext uri="{28A0092B-C50C-407E-A947-70E740481C1C}">
                <a14:useLocalDpi xmlns:a14="http://schemas.microsoft.com/office/drawing/2010/main" val="0"/>
              </a:ext>
            </a:extLst>
          </a:blip>
          <a:srcRect l="6174" t="4133" r="5744" b="4832"/>
          <a:stretch/>
        </p:blipFill>
        <p:spPr>
          <a:xfrm>
            <a:off x="7342575" y="3429000"/>
            <a:ext cx="1954300" cy="2390776"/>
          </a:xfrm>
          <a:prstGeom prst="rect">
            <a:avLst/>
          </a:prstGeom>
        </p:spPr>
      </p:pic>
      <p:pic>
        <p:nvPicPr>
          <p:cNvPr id="17" name="Resim 16">
            <a:extLst>
              <a:ext uri="{FF2B5EF4-FFF2-40B4-BE49-F238E27FC236}">
                <a16:creationId xmlns:a16="http://schemas.microsoft.com/office/drawing/2014/main" id="{D47B3566-174E-4A92-B65C-9C29A6B9915D}"/>
              </a:ext>
            </a:extLst>
          </p:cNvPr>
          <p:cNvPicPr>
            <a:picLocks noChangeAspect="1"/>
          </p:cNvPicPr>
          <p:nvPr/>
        </p:nvPicPr>
        <p:blipFill rotWithShape="1">
          <a:blip r:embed="rId7">
            <a:extLst>
              <a:ext uri="{28A0092B-C50C-407E-A947-70E740481C1C}">
                <a14:useLocalDpi xmlns:a14="http://schemas.microsoft.com/office/drawing/2010/main" val="0"/>
              </a:ext>
            </a:extLst>
          </a:blip>
          <a:srcRect l="201" r="50033"/>
          <a:stretch/>
        </p:blipFill>
        <p:spPr>
          <a:xfrm>
            <a:off x="5008309" y="3429000"/>
            <a:ext cx="1967552" cy="2391294"/>
          </a:xfrm>
          <a:prstGeom prst="rect">
            <a:avLst/>
          </a:prstGeom>
        </p:spPr>
      </p:pic>
      <p:pic>
        <p:nvPicPr>
          <p:cNvPr id="19" name="Resim 18">
            <a:extLst>
              <a:ext uri="{FF2B5EF4-FFF2-40B4-BE49-F238E27FC236}">
                <a16:creationId xmlns:a16="http://schemas.microsoft.com/office/drawing/2014/main" id="{3F20BDD7-BB90-4765-9628-0DA064A4674D}"/>
              </a:ext>
            </a:extLst>
          </p:cNvPr>
          <p:cNvPicPr>
            <a:picLocks noChangeAspect="1"/>
          </p:cNvPicPr>
          <p:nvPr/>
        </p:nvPicPr>
        <p:blipFill rotWithShape="1">
          <a:blip r:embed="rId8">
            <a:extLst>
              <a:ext uri="{28A0092B-C50C-407E-A947-70E740481C1C}">
                <a14:useLocalDpi xmlns:a14="http://schemas.microsoft.com/office/drawing/2010/main" val="0"/>
              </a:ext>
            </a:extLst>
          </a:blip>
          <a:srcRect l="3039" r="45871"/>
          <a:stretch/>
        </p:blipFill>
        <p:spPr>
          <a:xfrm>
            <a:off x="9663589" y="3429000"/>
            <a:ext cx="1954300" cy="2390776"/>
          </a:xfrm>
          <a:prstGeom prst="rect">
            <a:avLst/>
          </a:prstGeom>
        </p:spPr>
      </p:pic>
    </p:spTree>
    <p:extLst>
      <p:ext uri="{BB962C8B-B14F-4D97-AF65-F5344CB8AC3E}">
        <p14:creationId xmlns:p14="http://schemas.microsoft.com/office/powerpoint/2010/main" val="17091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pic>
        <p:nvPicPr>
          <p:cNvPr id="3" name="Resim 2">
            <a:extLst>
              <a:ext uri="{FF2B5EF4-FFF2-40B4-BE49-F238E27FC236}">
                <a16:creationId xmlns:a16="http://schemas.microsoft.com/office/drawing/2014/main" id="{573BF8ED-2327-4AFC-A337-4DC0FE2D44E9}"/>
              </a:ext>
            </a:extLst>
          </p:cNvPr>
          <p:cNvPicPr>
            <a:picLocks noChangeAspect="1"/>
          </p:cNvPicPr>
          <p:nvPr/>
        </p:nvPicPr>
        <p:blipFill rotWithShape="1">
          <a:blip r:embed="rId2"/>
          <a:srcRect b="1385"/>
          <a:stretch/>
        </p:blipFill>
        <p:spPr>
          <a:xfrm>
            <a:off x="267173" y="1072093"/>
            <a:ext cx="7386035" cy="3667332"/>
          </a:xfrm>
          <a:prstGeom prst="rect">
            <a:avLst/>
          </a:prstGeom>
        </p:spPr>
      </p:pic>
      <p:sp>
        <p:nvSpPr>
          <p:cNvPr id="4" name="Serbest Form: Şekil 3">
            <a:extLst>
              <a:ext uri="{FF2B5EF4-FFF2-40B4-BE49-F238E27FC236}">
                <a16:creationId xmlns:a16="http://schemas.microsoft.com/office/drawing/2014/main" id="{BB663A1F-3A87-4F9A-9D36-976A730A9071}"/>
              </a:ext>
            </a:extLst>
          </p:cNvPr>
          <p:cNvSpPr/>
          <p:nvPr/>
        </p:nvSpPr>
        <p:spPr>
          <a:xfrm>
            <a:off x="3895859" y="2060620"/>
            <a:ext cx="3709118" cy="1867436"/>
          </a:xfrm>
          <a:custGeom>
            <a:avLst/>
            <a:gdLst>
              <a:gd name="connsiteX0" fmla="*/ 3264795 w 3264795"/>
              <a:gd name="connsiteY0" fmla="*/ 0 h 1867436"/>
              <a:gd name="connsiteX1" fmla="*/ 3245476 w 3264795"/>
              <a:gd name="connsiteY1" fmla="*/ 32197 h 1867436"/>
              <a:gd name="connsiteX2" fmla="*/ 3206840 w 3264795"/>
              <a:gd name="connsiteY2" fmla="*/ 51515 h 1867436"/>
              <a:gd name="connsiteX3" fmla="*/ 3148885 w 3264795"/>
              <a:gd name="connsiteY3" fmla="*/ 90152 h 1867436"/>
              <a:gd name="connsiteX4" fmla="*/ 3110248 w 3264795"/>
              <a:gd name="connsiteY4" fmla="*/ 115909 h 1867436"/>
              <a:gd name="connsiteX5" fmla="*/ 3078051 w 3264795"/>
              <a:gd name="connsiteY5" fmla="*/ 128788 h 1867436"/>
              <a:gd name="connsiteX6" fmla="*/ 3052293 w 3264795"/>
              <a:gd name="connsiteY6" fmla="*/ 148107 h 1867436"/>
              <a:gd name="connsiteX7" fmla="*/ 3026535 w 3264795"/>
              <a:gd name="connsiteY7" fmla="*/ 160985 h 1867436"/>
              <a:gd name="connsiteX8" fmla="*/ 2994338 w 3264795"/>
              <a:gd name="connsiteY8" fmla="*/ 186743 h 1867436"/>
              <a:gd name="connsiteX9" fmla="*/ 2929944 w 3264795"/>
              <a:gd name="connsiteY9" fmla="*/ 231819 h 1867436"/>
              <a:gd name="connsiteX10" fmla="*/ 2884868 w 3264795"/>
              <a:gd name="connsiteY10" fmla="*/ 251138 h 1867436"/>
              <a:gd name="connsiteX11" fmla="*/ 2852671 w 3264795"/>
              <a:gd name="connsiteY11" fmla="*/ 283335 h 1867436"/>
              <a:gd name="connsiteX12" fmla="*/ 2839792 w 3264795"/>
              <a:gd name="connsiteY12" fmla="*/ 302653 h 1867436"/>
              <a:gd name="connsiteX13" fmla="*/ 2801155 w 3264795"/>
              <a:gd name="connsiteY13" fmla="*/ 334850 h 1867436"/>
              <a:gd name="connsiteX14" fmla="*/ 2775397 w 3264795"/>
              <a:gd name="connsiteY14" fmla="*/ 373487 h 1867436"/>
              <a:gd name="connsiteX15" fmla="*/ 2762519 w 3264795"/>
              <a:gd name="connsiteY15" fmla="*/ 392805 h 1867436"/>
              <a:gd name="connsiteX16" fmla="*/ 2756079 w 3264795"/>
              <a:gd name="connsiteY16" fmla="*/ 412124 h 1867436"/>
              <a:gd name="connsiteX17" fmla="*/ 2736761 w 3264795"/>
              <a:gd name="connsiteY17" fmla="*/ 425002 h 1867436"/>
              <a:gd name="connsiteX18" fmla="*/ 2691685 w 3264795"/>
              <a:gd name="connsiteY18" fmla="*/ 476518 h 1867436"/>
              <a:gd name="connsiteX19" fmla="*/ 2659488 w 3264795"/>
              <a:gd name="connsiteY19" fmla="*/ 515154 h 1867436"/>
              <a:gd name="connsiteX20" fmla="*/ 2620851 w 3264795"/>
              <a:gd name="connsiteY20" fmla="*/ 547352 h 1867436"/>
              <a:gd name="connsiteX21" fmla="*/ 2575775 w 3264795"/>
              <a:gd name="connsiteY21" fmla="*/ 598867 h 1867436"/>
              <a:gd name="connsiteX22" fmla="*/ 2569335 w 3264795"/>
              <a:gd name="connsiteY22" fmla="*/ 618185 h 1867436"/>
              <a:gd name="connsiteX23" fmla="*/ 2524259 w 3264795"/>
              <a:gd name="connsiteY23" fmla="*/ 682580 h 1867436"/>
              <a:gd name="connsiteX24" fmla="*/ 2511381 w 3264795"/>
              <a:gd name="connsiteY24" fmla="*/ 721216 h 1867436"/>
              <a:gd name="connsiteX25" fmla="*/ 2485623 w 3264795"/>
              <a:gd name="connsiteY25" fmla="*/ 766293 h 1867436"/>
              <a:gd name="connsiteX26" fmla="*/ 2466304 w 3264795"/>
              <a:gd name="connsiteY26" fmla="*/ 804929 h 1867436"/>
              <a:gd name="connsiteX27" fmla="*/ 2453426 w 3264795"/>
              <a:gd name="connsiteY27" fmla="*/ 843566 h 1867436"/>
              <a:gd name="connsiteX28" fmla="*/ 2446986 w 3264795"/>
              <a:gd name="connsiteY28" fmla="*/ 862884 h 1867436"/>
              <a:gd name="connsiteX29" fmla="*/ 2421228 w 3264795"/>
              <a:gd name="connsiteY29" fmla="*/ 927278 h 1867436"/>
              <a:gd name="connsiteX30" fmla="*/ 2414789 w 3264795"/>
              <a:gd name="connsiteY30" fmla="*/ 953036 h 1867436"/>
              <a:gd name="connsiteX31" fmla="*/ 2401910 w 3264795"/>
              <a:gd name="connsiteY31" fmla="*/ 991673 h 1867436"/>
              <a:gd name="connsiteX32" fmla="*/ 2389031 w 3264795"/>
              <a:gd name="connsiteY32" fmla="*/ 1036749 h 1867436"/>
              <a:gd name="connsiteX33" fmla="*/ 2369713 w 3264795"/>
              <a:gd name="connsiteY33" fmla="*/ 1068946 h 1867436"/>
              <a:gd name="connsiteX34" fmla="*/ 2356834 w 3264795"/>
              <a:gd name="connsiteY34" fmla="*/ 1094704 h 1867436"/>
              <a:gd name="connsiteX35" fmla="*/ 2350395 w 3264795"/>
              <a:gd name="connsiteY35" fmla="*/ 1114022 h 1867436"/>
              <a:gd name="connsiteX36" fmla="*/ 2337516 w 3264795"/>
              <a:gd name="connsiteY36" fmla="*/ 1133340 h 1867436"/>
              <a:gd name="connsiteX37" fmla="*/ 2311758 w 3264795"/>
              <a:gd name="connsiteY37" fmla="*/ 1204174 h 1867436"/>
              <a:gd name="connsiteX38" fmla="*/ 2292440 w 3264795"/>
              <a:gd name="connsiteY38" fmla="*/ 1249250 h 1867436"/>
              <a:gd name="connsiteX39" fmla="*/ 2279561 w 3264795"/>
              <a:gd name="connsiteY39" fmla="*/ 1268569 h 1867436"/>
              <a:gd name="connsiteX40" fmla="*/ 2266682 w 3264795"/>
              <a:gd name="connsiteY40" fmla="*/ 1307205 h 1867436"/>
              <a:gd name="connsiteX41" fmla="*/ 2253803 w 3264795"/>
              <a:gd name="connsiteY41" fmla="*/ 1345842 h 1867436"/>
              <a:gd name="connsiteX42" fmla="*/ 2247364 w 3264795"/>
              <a:gd name="connsiteY42" fmla="*/ 1365160 h 1867436"/>
              <a:gd name="connsiteX43" fmla="*/ 2234485 w 3264795"/>
              <a:gd name="connsiteY43" fmla="*/ 1384478 h 1867436"/>
              <a:gd name="connsiteX44" fmla="*/ 2221606 w 3264795"/>
              <a:gd name="connsiteY44" fmla="*/ 1429554 h 1867436"/>
              <a:gd name="connsiteX45" fmla="*/ 2208727 w 3264795"/>
              <a:gd name="connsiteY45" fmla="*/ 1455312 h 1867436"/>
              <a:gd name="connsiteX46" fmla="*/ 2202288 w 3264795"/>
              <a:gd name="connsiteY46" fmla="*/ 1474631 h 1867436"/>
              <a:gd name="connsiteX47" fmla="*/ 2195848 w 3264795"/>
              <a:gd name="connsiteY47" fmla="*/ 1500388 h 1867436"/>
              <a:gd name="connsiteX48" fmla="*/ 2176530 w 3264795"/>
              <a:gd name="connsiteY48" fmla="*/ 1519707 h 1867436"/>
              <a:gd name="connsiteX49" fmla="*/ 2144333 w 3264795"/>
              <a:gd name="connsiteY49" fmla="*/ 1584101 h 1867436"/>
              <a:gd name="connsiteX50" fmla="*/ 2118575 w 3264795"/>
              <a:gd name="connsiteY50" fmla="*/ 1622738 h 1867436"/>
              <a:gd name="connsiteX51" fmla="*/ 2105696 w 3264795"/>
              <a:gd name="connsiteY51" fmla="*/ 1642056 h 1867436"/>
              <a:gd name="connsiteX52" fmla="*/ 2079938 w 3264795"/>
              <a:gd name="connsiteY52" fmla="*/ 1661374 h 1867436"/>
              <a:gd name="connsiteX53" fmla="*/ 2054181 w 3264795"/>
              <a:gd name="connsiteY53" fmla="*/ 1700011 h 1867436"/>
              <a:gd name="connsiteX54" fmla="*/ 2041302 w 3264795"/>
              <a:gd name="connsiteY54" fmla="*/ 1719329 h 1867436"/>
              <a:gd name="connsiteX55" fmla="*/ 2021983 w 3264795"/>
              <a:gd name="connsiteY55" fmla="*/ 1732208 h 1867436"/>
              <a:gd name="connsiteX56" fmla="*/ 2015544 w 3264795"/>
              <a:gd name="connsiteY56" fmla="*/ 1751526 h 1867436"/>
              <a:gd name="connsiteX57" fmla="*/ 1976907 w 3264795"/>
              <a:gd name="connsiteY57" fmla="*/ 1777284 h 1867436"/>
              <a:gd name="connsiteX58" fmla="*/ 1957589 w 3264795"/>
              <a:gd name="connsiteY58" fmla="*/ 1790163 h 1867436"/>
              <a:gd name="connsiteX59" fmla="*/ 1938271 w 3264795"/>
              <a:gd name="connsiteY59" fmla="*/ 1803042 h 1867436"/>
              <a:gd name="connsiteX60" fmla="*/ 1918952 w 3264795"/>
              <a:gd name="connsiteY60" fmla="*/ 1809481 h 1867436"/>
              <a:gd name="connsiteX61" fmla="*/ 1860997 w 3264795"/>
              <a:gd name="connsiteY61" fmla="*/ 1835239 h 1867436"/>
              <a:gd name="connsiteX62" fmla="*/ 1841679 w 3264795"/>
              <a:gd name="connsiteY62" fmla="*/ 1841678 h 1867436"/>
              <a:gd name="connsiteX63" fmla="*/ 1803043 w 3264795"/>
              <a:gd name="connsiteY63" fmla="*/ 1854557 h 1867436"/>
              <a:gd name="connsiteX64" fmla="*/ 1770845 w 3264795"/>
              <a:gd name="connsiteY64" fmla="*/ 1860997 h 1867436"/>
              <a:gd name="connsiteX65" fmla="*/ 1629178 w 3264795"/>
              <a:gd name="connsiteY65" fmla="*/ 1867436 h 1867436"/>
              <a:gd name="connsiteX66" fmla="*/ 1410237 w 3264795"/>
              <a:gd name="connsiteY66" fmla="*/ 1860997 h 1867436"/>
              <a:gd name="connsiteX67" fmla="*/ 1384479 w 3264795"/>
              <a:gd name="connsiteY67" fmla="*/ 1848118 h 1867436"/>
              <a:gd name="connsiteX68" fmla="*/ 1365161 w 3264795"/>
              <a:gd name="connsiteY68" fmla="*/ 1841678 h 1867436"/>
              <a:gd name="connsiteX69" fmla="*/ 1345843 w 3264795"/>
              <a:gd name="connsiteY69" fmla="*/ 1828800 h 1867436"/>
              <a:gd name="connsiteX70" fmla="*/ 1307206 w 3264795"/>
              <a:gd name="connsiteY70" fmla="*/ 1815921 h 1867436"/>
              <a:gd name="connsiteX71" fmla="*/ 1287888 w 3264795"/>
              <a:gd name="connsiteY71" fmla="*/ 1796602 h 1867436"/>
              <a:gd name="connsiteX72" fmla="*/ 1268569 w 3264795"/>
              <a:gd name="connsiteY72" fmla="*/ 1790163 h 1867436"/>
              <a:gd name="connsiteX73" fmla="*/ 1249251 w 3264795"/>
              <a:gd name="connsiteY73" fmla="*/ 1777284 h 1867436"/>
              <a:gd name="connsiteX74" fmla="*/ 1223493 w 3264795"/>
              <a:gd name="connsiteY74" fmla="*/ 1770845 h 1867436"/>
              <a:gd name="connsiteX75" fmla="*/ 1204175 w 3264795"/>
              <a:gd name="connsiteY75" fmla="*/ 1764405 h 1867436"/>
              <a:gd name="connsiteX76" fmla="*/ 1139781 w 3264795"/>
              <a:gd name="connsiteY76" fmla="*/ 1719329 h 1867436"/>
              <a:gd name="connsiteX77" fmla="*/ 1101144 w 3264795"/>
              <a:gd name="connsiteY77" fmla="*/ 1706450 h 1867436"/>
              <a:gd name="connsiteX78" fmla="*/ 1056068 w 3264795"/>
              <a:gd name="connsiteY78" fmla="*/ 1680693 h 1867436"/>
              <a:gd name="connsiteX79" fmla="*/ 1017431 w 3264795"/>
              <a:gd name="connsiteY79" fmla="*/ 1661374 h 1867436"/>
              <a:gd name="connsiteX80" fmla="*/ 998113 w 3264795"/>
              <a:gd name="connsiteY80" fmla="*/ 1642056 h 1867436"/>
              <a:gd name="connsiteX81" fmla="*/ 985234 w 3264795"/>
              <a:gd name="connsiteY81" fmla="*/ 1622738 h 1867436"/>
              <a:gd name="connsiteX82" fmla="*/ 965916 w 3264795"/>
              <a:gd name="connsiteY82" fmla="*/ 1616298 h 1867436"/>
              <a:gd name="connsiteX83" fmla="*/ 927279 w 3264795"/>
              <a:gd name="connsiteY83" fmla="*/ 1571222 h 1867436"/>
              <a:gd name="connsiteX84" fmla="*/ 907961 w 3264795"/>
              <a:gd name="connsiteY84" fmla="*/ 1558343 h 1867436"/>
              <a:gd name="connsiteX85" fmla="*/ 888643 w 3264795"/>
              <a:gd name="connsiteY85" fmla="*/ 1532585 h 1867436"/>
              <a:gd name="connsiteX86" fmla="*/ 862885 w 3264795"/>
              <a:gd name="connsiteY86" fmla="*/ 1519707 h 1867436"/>
              <a:gd name="connsiteX87" fmla="*/ 843566 w 3264795"/>
              <a:gd name="connsiteY87" fmla="*/ 1506828 h 1867436"/>
              <a:gd name="connsiteX88" fmla="*/ 804930 w 3264795"/>
              <a:gd name="connsiteY88" fmla="*/ 1468191 h 1867436"/>
              <a:gd name="connsiteX89" fmla="*/ 772733 w 3264795"/>
              <a:gd name="connsiteY89" fmla="*/ 1429554 h 1867436"/>
              <a:gd name="connsiteX90" fmla="*/ 753414 w 3264795"/>
              <a:gd name="connsiteY90" fmla="*/ 1416676 h 1867436"/>
              <a:gd name="connsiteX91" fmla="*/ 727657 w 3264795"/>
              <a:gd name="connsiteY91" fmla="*/ 1378039 h 1867436"/>
              <a:gd name="connsiteX92" fmla="*/ 682581 w 3264795"/>
              <a:gd name="connsiteY92" fmla="*/ 1352281 h 1867436"/>
              <a:gd name="connsiteX93" fmla="*/ 669702 w 3264795"/>
              <a:gd name="connsiteY93" fmla="*/ 1332963 h 1867436"/>
              <a:gd name="connsiteX94" fmla="*/ 631065 w 3264795"/>
              <a:gd name="connsiteY94" fmla="*/ 1307205 h 1867436"/>
              <a:gd name="connsiteX95" fmla="*/ 611747 w 3264795"/>
              <a:gd name="connsiteY95" fmla="*/ 1294326 h 1867436"/>
              <a:gd name="connsiteX96" fmla="*/ 534474 w 3264795"/>
              <a:gd name="connsiteY96" fmla="*/ 1281447 h 1867436"/>
              <a:gd name="connsiteX97" fmla="*/ 515155 w 3264795"/>
              <a:gd name="connsiteY97" fmla="*/ 1268569 h 1867436"/>
              <a:gd name="connsiteX98" fmla="*/ 489397 w 3264795"/>
              <a:gd name="connsiteY98" fmla="*/ 1262129 h 1867436"/>
              <a:gd name="connsiteX99" fmla="*/ 444321 w 3264795"/>
              <a:gd name="connsiteY99" fmla="*/ 1249250 h 1867436"/>
              <a:gd name="connsiteX100" fmla="*/ 399245 w 3264795"/>
              <a:gd name="connsiteY100" fmla="*/ 1229932 h 1867436"/>
              <a:gd name="connsiteX101" fmla="*/ 379927 w 3264795"/>
              <a:gd name="connsiteY101" fmla="*/ 1217053 h 1867436"/>
              <a:gd name="connsiteX102" fmla="*/ 328412 w 3264795"/>
              <a:gd name="connsiteY102" fmla="*/ 1210614 h 1867436"/>
              <a:gd name="connsiteX103" fmla="*/ 0 w 3264795"/>
              <a:gd name="connsiteY103" fmla="*/ 1210614 h 18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264795" h="1867436">
                <a:moveTo>
                  <a:pt x="3264795" y="0"/>
                </a:moveTo>
                <a:cubicBezTo>
                  <a:pt x="3258355" y="10732"/>
                  <a:pt x="3253621" y="22694"/>
                  <a:pt x="3245476" y="32197"/>
                </a:cubicBezTo>
                <a:cubicBezTo>
                  <a:pt x="3235489" y="43849"/>
                  <a:pt x="3220363" y="47007"/>
                  <a:pt x="3206840" y="51515"/>
                </a:cubicBezTo>
                <a:lnTo>
                  <a:pt x="3148885" y="90152"/>
                </a:lnTo>
                <a:cubicBezTo>
                  <a:pt x="3148884" y="90152"/>
                  <a:pt x="3110250" y="115908"/>
                  <a:pt x="3110248" y="115909"/>
                </a:cubicBezTo>
                <a:cubicBezTo>
                  <a:pt x="3099516" y="120202"/>
                  <a:pt x="3088155" y="123174"/>
                  <a:pt x="3078051" y="128788"/>
                </a:cubicBezTo>
                <a:cubicBezTo>
                  <a:pt x="3068669" y="134000"/>
                  <a:pt x="3061394" y="142419"/>
                  <a:pt x="3052293" y="148107"/>
                </a:cubicBezTo>
                <a:cubicBezTo>
                  <a:pt x="3044153" y="153195"/>
                  <a:pt x="3035121" y="156692"/>
                  <a:pt x="3026535" y="160985"/>
                </a:cubicBezTo>
                <a:cubicBezTo>
                  <a:pt x="3002740" y="196681"/>
                  <a:pt x="3027272" y="168446"/>
                  <a:pt x="2994338" y="186743"/>
                </a:cubicBezTo>
                <a:cubicBezTo>
                  <a:pt x="2923885" y="225883"/>
                  <a:pt x="2983954" y="198063"/>
                  <a:pt x="2929944" y="231819"/>
                </a:cubicBezTo>
                <a:cubicBezTo>
                  <a:pt x="2911757" y="243186"/>
                  <a:pt x="2903646" y="244878"/>
                  <a:pt x="2884868" y="251138"/>
                </a:cubicBezTo>
                <a:cubicBezTo>
                  <a:pt x="2871929" y="289950"/>
                  <a:pt x="2889396" y="252730"/>
                  <a:pt x="2852671" y="283335"/>
                </a:cubicBezTo>
                <a:cubicBezTo>
                  <a:pt x="2846726" y="288290"/>
                  <a:pt x="2844747" y="296708"/>
                  <a:pt x="2839792" y="302653"/>
                </a:cubicBezTo>
                <a:cubicBezTo>
                  <a:pt x="2824297" y="321247"/>
                  <a:pt x="2820151" y="322186"/>
                  <a:pt x="2801155" y="334850"/>
                </a:cubicBezTo>
                <a:lnTo>
                  <a:pt x="2775397" y="373487"/>
                </a:lnTo>
                <a:cubicBezTo>
                  <a:pt x="2771104" y="379926"/>
                  <a:pt x="2764966" y="385463"/>
                  <a:pt x="2762519" y="392805"/>
                </a:cubicBezTo>
                <a:cubicBezTo>
                  <a:pt x="2760372" y="399245"/>
                  <a:pt x="2760319" y="406823"/>
                  <a:pt x="2756079" y="412124"/>
                </a:cubicBezTo>
                <a:cubicBezTo>
                  <a:pt x="2751244" y="418167"/>
                  <a:pt x="2743200" y="420709"/>
                  <a:pt x="2736761" y="425002"/>
                </a:cubicBezTo>
                <a:cubicBezTo>
                  <a:pt x="2706710" y="470078"/>
                  <a:pt x="2723882" y="455053"/>
                  <a:pt x="2691685" y="476518"/>
                </a:cubicBezTo>
                <a:cubicBezTo>
                  <a:pt x="2679022" y="495512"/>
                  <a:pt x="2678080" y="499661"/>
                  <a:pt x="2659488" y="515154"/>
                </a:cubicBezTo>
                <a:cubicBezTo>
                  <a:pt x="2635986" y="534739"/>
                  <a:pt x="2641647" y="520614"/>
                  <a:pt x="2620851" y="547352"/>
                </a:cubicBezTo>
                <a:cubicBezTo>
                  <a:pt x="2580400" y="599361"/>
                  <a:pt x="2613172" y="573935"/>
                  <a:pt x="2575775" y="598867"/>
                </a:cubicBezTo>
                <a:cubicBezTo>
                  <a:pt x="2573628" y="605306"/>
                  <a:pt x="2572631" y="612251"/>
                  <a:pt x="2569335" y="618185"/>
                </a:cubicBezTo>
                <a:cubicBezTo>
                  <a:pt x="2558005" y="638580"/>
                  <a:pt x="2538734" y="663281"/>
                  <a:pt x="2524259" y="682580"/>
                </a:cubicBezTo>
                <a:cubicBezTo>
                  <a:pt x="2519966" y="695459"/>
                  <a:pt x="2518911" y="709921"/>
                  <a:pt x="2511381" y="721216"/>
                </a:cubicBezTo>
                <a:cubicBezTo>
                  <a:pt x="2498446" y="740618"/>
                  <a:pt x="2495428" y="743416"/>
                  <a:pt x="2485623" y="766293"/>
                </a:cubicBezTo>
                <a:cubicBezTo>
                  <a:pt x="2469627" y="803615"/>
                  <a:pt x="2491053" y="767807"/>
                  <a:pt x="2466304" y="804929"/>
                </a:cubicBezTo>
                <a:lnTo>
                  <a:pt x="2453426" y="843566"/>
                </a:lnTo>
                <a:cubicBezTo>
                  <a:pt x="2451280" y="850005"/>
                  <a:pt x="2450022" y="856813"/>
                  <a:pt x="2446986" y="862884"/>
                </a:cubicBezTo>
                <a:cubicBezTo>
                  <a:pt x="2433664" y="889528"/>
                  <a:pt x="2429183" y="895454"/>
                  <a:pt x="2421228" y="927278"/>
                </a:cubicBezTo>
                <a:cubicBezTo>
                  <a:pt x="2419082" y="935864"/>
                  <a:pt x="2417332" y="944559"/>
                  <a:pt x="2414789" y="953036"/>
                </a:cubicBezTo>
                <a:cubicBezTo>
                  <a:pt x="2410888" y="966039"/>
                  <a:pt x="2405202" y="978503"/>
                  <a:pt x="2401910" y="991673"/>
                </a:cubicBezTo>
                <a:cubicBezTo>
                  <a:pt x="2399845" y="999932"/>
                  <a:pt x="2393653" y="1027506"/>
                  <a:pt x="2389031" y="1036749"/>
                </a:cubicBezTo>
                <a:cubicBezTo>
                  <a:pt x="2383434" y="1047944"/>
                  <a:pt x="2375791" y="1058005"/>
                  <a:pt x="2369713" y="1068946"/>
                </a:cubicBezTo>
                <a:cubicBezTo>
                  <a:pt x="2365051" y="1077337"/>
                  <a:pt x="2360615" y="1085881"/>
                  <a:pt x="2356834" y="1094704"/>
                </a:cubicBezTo>
                <a:cubicBezTo>
                  <a:pt x="2354160" y="1100943"/>
                  <a:pt x="2353431" y="1107951"/>
                  <a:pt x="2350395" y="1114022"/>
                </a:cubicBezTo>
                <a:cubicBezTo>
                  <a:pt x="2346934" y="1120944"/>
                  <a:pt x="2341809" y="1126901"/>
                  <a:pt x="2337516" y="1133340"/>
                </a:cubicBezTo>
                <a:cubicBezTo>
                  <a:pt x="2322760" y="1192364"/>
                  <a:pt x="2334456" y="1170128"/>
                  <a:pt x="2311758" y="1204174"/>
                </a:cubicBezTo>
                <a:cubicBezTo>
                  <a:pt x="2304533" y="1225850"/>
                  <a:pt x="2305173" y="1226967"/>
                  <a:pt x="2292440" y="1249250"/>
                </a:cubicBezTo>
                <a:cubicBezTo>
                  <a:pt x="2288600" y="1255970"/>
                  <a:pt x="2282704" y="1261497"/>
                  <a:pt x="2279561" y="1268569"/>
                </a:cubicBezTo>
                <a:cubicBezTo>
                  <a:pt x="2274047" y="1280974"/>
                  <a:pt x="2270975" y="1294326"/>
                  <a:pt x="2266682" y="1307205"/>
                </a:cubicBezTo>
                <a:lnTo>
                  <a:pt x="2253803" y="1345842"/>
                </a:lnTo>
                <a:cubicBezTo>
                  <a:pt x="2251657" y="1352281"/>
                  <a:pt x="2251129" y="1359512"/>
                  <a:pt x="2247364" y="1365160"/>
                </a:cubicBezTo>
                <a:lnTo>
                  <a:pt x="2234485" y="1384478"/>
                </a:lnTo>
                <a:cubicBezTo>
                  <a:pt x="2231218" y="1397543"/>
                  <a:pt x="2227147" y="1416625"/>
                  <a:pt x="2221606" y="1429554"/>
                </a:cubicBezTo>
                <a:cubicBezTo>
                  <a:pt x="2217825" y="1438377"/>
                  <a:pt x="2212508" y="1446489"/>
                  <a:pt x="2208727" y="1455312"/>
                </a:cubicBezTo>
                <a:cubicBezTo>
                  <a:pt x="2206053" y="1461551"/>
                  <a:pt x="2204153" y="1468104"/>
                  <a:pt x="2202288" y="1474631"/>
                </a:cubicBezTo>
                <a:cubicBezTo>
                  <a:pt x="2199857" y="1483140"/>
                  <a:pt x="2200239" y="1492704"/>
                  <a:pt x="2195848" y="1500388"/>
                </a:cubicBezTo>
                <a:cubicBezTo>
                  <a:pt x="2191330" y="1508295"/>
                  <a:pt x="2182969" y="1513267"/>
                  <a:pt x="2176530" y="1519707"/>
                </a:cubicBezTo>
                <a:cubicBezTo>
                  <a:pt x="2166336" y="1560479"/>
                  <a:pt x="2174999" y="1538102"/>
                  <a:pt x="2144333" y="1584101"/>
                </a:cubicBezTo>
                <a:lnTo>
                  <a:pt x="2118575" y="1622738"/>
                </a:lnTo>
                <a:cubicBezTo>
                  <a:pt x="2114282" y="1629177"/>
                  <a:pt x="2111887" y="1637413"/>
                  <a:pt x="2105696" y="1642056"/>
                </a:cubicBezTo>
                <a:lnTo>
                  <a:pt x="2079938" y="1661374"/>
                </a:lnTo>
                <a:lnTo>
                  <a:pt x="2054181" y="1700011"/>
                </a:lnTo>
                <a:cubicBezTo>
                  <a:pt x="2049888" y="1706450"/>
                  <a:pt x="2047741" y="1715036"/>
                  <a:pt x="2041302" y="1719329"/>
                </a:cubicBezTo>
                <a:lnTo>
                  <a:pt x="2021983" y="1732208"/>
                </a:lnTo>
                <a:cubicBezTo>
                  <a:pt x="2019837" y="1738647"/>
                  <a:pt x="2020344" y="1746726"/>
                  <a:pt x="2015544" y="1751526"/>
                </a:cubicBezTo>
                <a:cubicBezTo>
                  <a:pt x="2004599" y="1762471"/>
                  <a:pt x="1989786" y="1768698"/>
                  <a:pt x="1976907" y="1777284"/>
                </a:cubicBezTo>
                <a:lnTo>
                  <a:pt x="1957589" y="1790163"/>
                </a:lnTo>
                <a:cubicBezTo>
                  <a:pt x="1951150" y="1794456"/>
                  <a:pt x="1945613" y="1800595"/>
                  <a:pt x="1938271" y="1803042"/>
                </a:cubicBezTo>
                <a:lnTo>
                  <a:pt x="1918952" y="1809481"/>
                </a:lnTo>
                <a:cubicBezTo>
                  <a:pt x="1888339" y="1829890"/>
                  <a:pt x="1906975" y="1819913"/>
                  <a:pt x="1860997" y="1835239"/>
                </a:cubicBezTo>
                <a:lnTo>
                  <a:pt x="1841679" y="1841678"/>
                </a:lnTo>
                <a:cubicBezTo>
                  <a:pt x="1828800" y="1845971"/>
                  <a:pt x="1816355" y="1851894"/>
                  <a:pt x="1803043" y="1854557"/>
                </a:cubicBezTo>
                <a:cubicBezTo>
                  <a:pt x="1792310" y="1856704"/>
                  <a:pt x="1781760" y="1860188"/>
                  <a:pt x="1770845" y="1860997"/>
                </a:cubicBezTo>
                <a:cubicBezTo>
                  <a:pt x="1723703" y="1864489"/>
                  <a:pt x="1676400" y="1865290"/>
                  <a:pt x="1629178" y="1867436"/>
                </a:cubicBezTo>
                <a:cubicBezTo>
                  <a:pt x="1556198" y="1865290"/>
                  <a:pt x="1483022" y="1866743"/>
                  <a:pt x="1410237" y="1860997"/>
                </a:cubicBezTo>
                <a:cubicBezTo>
                  <a:pt x="1400667" y="1860242"/>
                  <a:pt x="1393302" y="1851900"/>
                  <a:pt x="1384479" y="1848118"/>
                </a:cubicBezTo>
                <a:cubicBezTo>
                  <a:pt x="1378240" y="1845444"/>
                  <a:pt x="1371232" y="1844714"/>
                  <a:pt x="1365161" y="1841678"/>
                </a:cubicBezTo>
                <a:cubicBezTo>
                  <a:pt x="1358239" y="1838217"/>
                  <a:pt x="1352915" y="1831943"/>
                  <a:pt x="1345843" y="1828800"/>
                </a:cubicBezTo>
                <a:cubicBezTo>
                  <a:pt x="1333437" y="1823287"/>
                  <a:pt x="1307206" y="1815921"/>
                  <a:pt x="1307206" y="1815921"/>
                </a:cubicBezTo>
                <a:cubicBezTo>
                  <a:pt x="1300767" y="1809481"/>
                  <a:pt x="1295465" y="1801654"/>
                  <a:pt x="1287888" y="1796602"/>
                </a:cubicBezTo>
                <a:cubicBezTo>
                  <a:pt x="1282240" y="1792837"/>
                  <a:pt x="1274640" y="1793199"/>
                  <a:pt x="1268569" y="1790163"/>
                </a:cubicBezTo>
                <a:cubicBezTo>
                  <a:pt x="1261647" y="1786702"/>
                  <a:pt x="1256364" y="1780333"/>
                  <a:pt x="1249251" y="1777284"/>
                </a:cubicBezTo>
                <a:cubicBezTo>
                  <a:pt x="1241116" y="1773798"/>
                  <a:pt x="1232003" y="1773276"/>
                  <a:pt x="1223493" y="1770845"/>
                </a:cubicBezTo>
                <a:cubicBezTo>
                  <a:pt x="1216966" y="1768980"/>
                  <a:pt x="1210614" y="1766552"/>
                  <a:pt x="1204175" y="1764405"/>
                </a:cubicBezTo>
                <a:cubicBezTo>
                  <a:pt x="1192422" y="1755590"/>
                  <a:pt x="1149290" y="1722499"/>
                  <a:pt x="1139781" y="1719329"/>
                </a:cubicBezTo>
                <a:lnTo>
                  <a:pt x="1101144" y="1706450"/>
                </a:lnTo>
                <a:cubicBezTo>
                  <a:pt x="1038854" y="1659734"/>
                  <a:pt x="1105238" y="1705278"/>
                  <a:pt x="1056068" y="1680693"/>
                </a:cubicBezTo>
                <a:cubicBezTo>
                  <a:pt x="1006131" y="1655724"/>
                  <a:pt x="1065994" y="1677563"/>
                  <a:pt x="1017431" y="1661374"/>
                </a:cubicBezTo>
                <a:cubicBezTo>
                  <a:pt x="1010992" y="1654935"/>
                  <a:pt x="1003943" y="1649052"/>
                  <a:pt x="998113" y="1642056"/>
                </a:cubicBezTo>
                <a:cubicBezTo>
                  <a:pt x="993158" y="1636111"/>
                  <a:pt x="991277" y="1627573"/>
                  <a:pt x="985234" y="1622738"/>
                </a:cubicBezTo>
                <a:cubicBezTo>
                  <a:pt x="979934" y="1618498"/>
                  <a:pt x="972355" y="1618445"/>
                  <a:pt x="965916" y="1616298"/>
                </a:cubicBezTo>
                <a:cubicBezTo>
                  <a:pt x="951704" y="1597349"/>
                  <a:pt x="945217" y="1586170"/>
                  <a:pt x="927279" y="1571222"/>
                </a:cubicBezTo>
                <a:cubicBezTo>
                  <a:pt x="921334" y="1566267"/>
                  <a:pt x="913433" y="1563815"/>
                  <a:pt x="907961" y="1558343"/>
                </a:cubicBezTo>
                <a:cubicBezTo>
                  <a:pt x="900372" y="1550754"/>
                  <a:pt x="896792" y="1539569"/>
                  <a:pt x="888643" y="1532585"/>
                </a:cubicBezTo>
                <a:cubicBezTo>
                  <a:pt x="881355" y="1526338"/>
                  <a:pt x="871220" y="1524469"/>
                  <a:pt x="862885" y="1519707"/>
                </a:cubicBezTo>
                <a:cubicBezTo>
                  <a:pt x="856165" y="1515867"/>
                  <a:pt x="850006" y="1511121"/>
                  <a:pt x="843566" y="1506828"/>
                </a:cubicBezTo>
                <a:cubicBezTo>
                  <a:pt x="820672" y="1461037"/>
                  <a:pt x="844997" y="1496810"/>
                  <a:pt x="804930" y="1468191"/>
                </a:cubicBezTo>
                <a:cubicBezTo>
                  <a:pt x="768003" y="1441815"/>
                  <a:pt x="800978" y="1457798"/>
                  <a:pt x="772733" y="1429554"/>
                </a:cubicBezTo>
                <a:cubicBezTo>
                  <a:pt x="767260" y="1424082"/>
                  <a:pt x="759854" y="1420969"/>
                  <a:pt x="753414" y="1416676"/>
                </a:cubicBezTo>
                <a:cubicBezTo>
                  <a:pt x="744828" y="1403797"/>
                  <a:pt x="741501" y="1384961"/>
                  <a:pt x="727657" y="1378039"/>
                </a:cubicBezTo>
                <a:cubicBezTo>
                  <a:pt x="694977" y="1361699"/>
                  <a:pt x="709886" y="1370485"/>
                  <a:pt x="682581" y="1352281"/>
                </a:cubicBezTo>
                <a:cubicBezTo>
                  <a:pt x="678288" y="1345842"/>
                  <a:pt x="675526" y="1338059"/>
                  <a:pt x="669702" y="1332963"/>
                </a:cubicBezTo>
                <a:cubicBezTo>
                  <a:pt x="658053" y="1322770"/>
                  <a:pt x="643944" y="1315791"/>
                  <a:pt x="631065" y="1307205"/>
                </a:cubicBezTo>
                <a:cubicBezTo>
                  <a:pt x="624626" y="1302912"/>
                  <a:pt x="619336" y="1295844"/>
                  <a:pt x="611747" y="1294326"/>
                </a:cubicBezTo>
                <a:cubicBezTo>
                  <a:pt x="564667" y="1284911"/>
                  <a:pt x="590385" y="1289435"/>
                  <a:pt x="534474" y="1281447"/>
                </a:cubicBezTo>
                <a:cubicBezTo>
                  <a:pt x="528034" y="1277154"/>
                  <a:pt x="522269" y="1271618"/>
                  <a:pt x="515155" y="1268569"/>
                </a:cubicBezTo>
                <a:cubicBezTo>
                  <a:pt x="507020" y="1265083"/>
                  <a:pt x="497907" y="1264560"/>
                  <a:pt x="489397" y="1262129"/>
                </a:cubicBezTo>
                <a:cubicBezTo>
                  <a:pt x="424730" y="1243652"/>
                  <a:pt x="524847" y="1269383"/>
                  <a:pt x="444321" y="1249250"/>
                </a:cubicBezTo>
                <a:cubicBezTo>
                  <a:pt x="395822" y="1216917"/>
                  <a:pt x="457460" y="1254881"/>
                  <a:pt x="399245" y="1229932"/>
                </a:cubicBezTo>
                <a:cubicBezTo>
                  <a:pt x="392132" y="1226883"/>
                  <a:pt x="387393" y="1219089"/>
                  <a:pt x="379927" y="1217053"/>
                </a:cubicBezTo>
                <a:cubicBezTo>
                  <a:pt x="363231" y="1212500"/>
                  <a:pt x="345715" y="1210907"/>
                  <a:pt x="328412" y="1210614"/>
                </a:cubicBezTo>
                <a:cubicBezTo>
                  <a:pt x="218957" y="1208759"/>
                  <a:pt x="109471" y="1210614"/>
                  <a:pt x="0" y="1210614"/>
                </a:cubicBezTo>
              </a:path>
            </a:pathLst>
          </a:cu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EEB39DE6-0879-4B89-8812-572A86A8BE0F}"/>
              </a:ext>
            </a:extLst>
          </p:cNvPr>
          <p:cNvSpPr txBox="1"/>
          <p:nvPr/>
        </p:nvSpPr>
        <p:spPr>
          <a:xfrm rot="19445369">
            <a:off x="3114050" y="2946976"/>
            <a:ext cx="1190006" cy="400110"/>
          </a:xfrm>
          <a:prstGeom prst="rect">
            <a:avLst/>
          </a:prstGeom>
          <a:noFill/>
        </p:spPr>
        <p:txBody>
          <a:bodyPr wrap="none" rtlCol="0">
            <a:spAutoFit/>
          </a:bodyPr>
          <a:lstStyle/>
          <a:p>
            <a:r>
              <a:rPr lang="tr-TR" sz="2000" b="1" dirty="0"/>
              <a:t>Malazgirt</a:t>
            </a:r>
          </a:p>
        </p:txBody>
      </p:sp>
      <p:sp>
        <p:nvSpPr>
          <p:cNvPr id="7" name="Metin kutusu 6">
            <a:extLst>
              <a:ext uri="{FF2B5EF4-FFF2-40B4-BE49-F238E27FC236}">
                <a16:creationId xmlns:a16="http://schemas.microsoft.com/office/drawing/2014/main" id="{2287F955-0E5B-4450-B6A8-77F455CFB4B4}"/>
              </a:ext>
            </a:extLst>
          </p:cNvPr>
          <p:cNvSpPr txBox="1"/>
          <p:nvPr/>
        </p:nvSpPr>
        <p:spPr>
          <a:xfrm>
            <a:off x="7801759" y="1069539"/>
            <a:ext cx="4255011" cy="4154984"/>
          </a:xfrm>
          <a:prstGeom prst="rect">
            <a:avLst/>
          </a:prstGeom>
          <a:noFill/>
        </p:spPr>
        <p:txBody>
          <a:bodyPr wrap="square">
            <a:spAutoFit/>
          </a:bodyPr>
          <a:lstStyle/>
          <a:p>
            <a:pPr marL="342900" indent="-342900" algn="l">
              <a:buFont typeface="Wingdings" panose="05000000000000000000" pitchFamily="2" charset="2"/>
              <a:buChar char="§"/>
            </a:pPr>
            <a:r>
              <a:rPr lang="tr-TR" sz="2400" b="0" i="0" u="none" strike="noStrike" baseline="0" dirty="0"/>
              <a:t>Bazı göçler vardır ki sonuçları tarihin akışına bile etki eder. İşte bu göçlerden biri de Orta Asya’da yaşayan Türklerin göçleridir. Türkler, ana yurtları olan Orta Asya’dan başka yerlere yüzyıllar süren göçler yapmışlardır. Üzerinde yaşadığımız toprakları ana yurt edinmemiz bu büyük göçlerin sonucunda olmuştur.</a:t>
            </a:r>
            <a:endParaRPr lang="tr-TR" sz="2400" dirty="0"/>
          </a:p>
        </p:txBody>
      </p:sp>
    </p:spTree>
    <p:extLst>
      <p:ext uri="{BB962C8B-B14F-4D97-AF65-F5344CB8AC3E}">
        <p14:creationId xmlns:p14="http://schemas.microsoft.com/office/powerpoint/2010/main" val="23644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pic>
        <p:nvPicPr>
          <p:cNvPr id="3" name="Resim 2">
            <a:extLst>
              <a:ext uri="{FF2B5EF4-FFF2-40B4-BE49-F238E27FC236}">
                <a16:creationId xmlns:a16="http://schemas.microsoft.com/office/drawing/2014/main" id="{2D7000AF-C630-410B-A66E-05CA07E4D054}"/>
              </a:ext>
            </a:extLst>
          </p:cNvPr>
          <p:cNvPicPr>
            <a:picLocks noChangeAspect="1"/>
          </p:cNvPicPr>
          <p:nvPr/>
        </p:nvPicPr>
        <p:blipFill rotWithShape="1">
          <a:blip r:embed="rId2"/>
          <a:srcRect r="4796"/>
          <a:stretch/>
        </p:blipFill>
        <p:spPr>
          <a:xfrm>
            <a:off x="3915177" y="985531"/>
            <a:ext cx="8105828" cy="5634209"/>
          </a:xfrm>
          <a:prstGeom prst="rect">
            <a:avLst/>
          </a:prstGeom>
        </p:spPr>
      </p:pic>
      <p:sp>
        <p:nvSpPr>
          <p:cNvPr id="4" name="Kaydırma: Dikey 3">
            <a:extLst>
              <a:ext uri="{FF2B5EF4-FFF2-40B4-BE49-F238E27FC236}">
                <a16:creationId xmlns:a16="http://schemas.microsoft.com/office/drawing/2014/main" id="{19A7DADD-DF8B-4C6D-BC43-A3A4B356C8FB}"/>
              </a:ext>
            </a:extLst>
          </p:cNvPr>
          <p:cNvSpPr/>
          <p:nvPr/>
        </p:nvSpPr>
        <p:spPr>
          <a:xfrm>
            <a:off x="70835" y="985532"/>
            <a:ext cx="3779948" cy="5711482"/>
          </a:xfrm>
          <a:prstGeom prst="verticalScroll">
            <a:avLst>
              <a:gd name="adj" fmla="val 428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i="0" u="none" strike="noStrike" baseline="0" dirty="0">
                <a:solidFill>
                  <a:schemeClr val="tx1"/>
                </a:solidFill>
                <a:latin typeface="CaslonPro-Regular"/>
              </a:rPr>
              <a:t>GÖÇ</a:t>
            </a:r>
          </a:p>
          <a:p>
            <a:pPr algn="l"/>
            <a:endParaRPr lang="tr-TR" sz="2000" b="0" i="0" u="none" strike="noStrike" baseline="0" dirty="0">
              <a:solidFill>
                <a:schemeClr val="tx1"/>
              </a:solidFill>
              <a:latin typeface="CaslonPro-Regular"/>
            </a:endParaRPr>
          </a:p>
          <a:p>
            <a:pPr algn="l"/>
            <a:r>
              <a:rPr lang="tr-TR" sz="2000" b="0" i="0" u="none" strike="noStrike" baseline="0" dirty="0">
                <a:solidFill>
                  <a:schemeClr val="tx1"/>
                </a:solidFill>
                <a:latin typeface="CaslonPro-Regular"/>
              </a:rPr>
              <a:t>Sirkeci’den tren gider,</a:t>
            </a:r>
          </a:p>
          <a:p>
            <a:pPr algn="l"/>
            <a:r>
              <a:rPr lang="tr-TR" sz="2000" b="0" i="0" u="none" strike="noStrike" baseline="0" dirty="0">
                <a:solidFill>
                  <a:schemeClr val="tx1"/>
                </a:solidFill>
                <a:latin typeface="CaslonPro-Regular"/>
              </a:rPr>
              <a:t>Ona giden verem gider.</a:t>
            </a:r>
          </a:p>
          <a:p>
            <a:pPr algn="l"/>
            <a:r>
              <a:rPr lang="tr-TR" sz="2000" b="0" i="0" u="none" strike="noStrike" baseline="0" dirty="0">
                <a:solidFill>
                  <a:schemeClr val="tx1"/>
                </a:solidFill>
                <a:latin typeface="CaslonPro-Regular"/>
              </a:rPr>
              <a:t>Bir kampana çalar, analar ağlar.</a:t>
            </a:r>
          </a:p>
          <a:p>
            <a:pPr algn="l"/>
            <a:r>
              <a:rPr lang="tr-TR" sz="2000" b="0" i="0" u="none" strike="noStrike" baseline="0" dirty="0" err="1">
                <a:solidFill>
                  <a:schemeClr val="tx1"/>
                </a:solidFill>
                <a:latin typeface="CaslonPro-Regular"/>
              </a:rPr>
              <a:t>Oğuuul</a:t>
            </a:r>
            <a:r>
              <a:rPr lang="tr-TR" sz="2000" b="0" i="0" u="none" strike="noStrike" baseline="0" dirty="0">
                <a:solidFill>
                  <a:schemeClr val="tx1"/>
                </a:solidFill>
                <a:latin typeface="CaslonPro-Regular"/>
              </a:rPr>
              <a:t>, oğul!</a:t>
            </a:r>
          </a:p>
          <a:p>
            <a:pPr algn="l"/>
            <a:r>
              <a:rPr lang="tr-TR" sz="2000" b="0" i="0" u="none" strike="noStrike" baseline="0" dirty="0">
                <a:solidFill>
                  <a:schemeClr val="tx1"/>
                </a:solidFill>
                <a:latin typeface="CaslonPro-Regular"/>
              </a:rPr>
              <a:t>Çocuklar öksüz, gelinler dul.</a:t>
            </a:r>
          </a:p>
          <a:p>
            <a:pPr algn="l"/>
            <a:r>
              <a:rPr lang="tr-TR" sz="2000" b="0" i="0" u="none" strike="noStrike" baseline="0" dirty="0">
                <a:solidFill>
                  <a:schemeClr val="tx1"/>
                </a:solidFill>
                <a:latin typeface="CaslonPro-Regular"/>
              </a:rPr>
              <a:t>Sirkeci’den tren gider,</a:t>
            </a:r>
          </a:p>
          <a:p>
            <a:pPr algn="l"/>
            <a:r>
              <a:rPr lang="tr-TR" sz="2000" b="0" i="0" u="none" strike="noStrike" baseline="0" dirty="0">
                <a:solidFill>
                  <a:schemeClr val="tx1"/>
                </a:solidFill>
                <a:latin typeface="CaslonPro-Regular"/>
              </a:rPr>
              <a:t>Evim barkım viran gider.</a:t>
            </a:r>
          </a:p>
          <a:p>
            <a:pPr algn="l"/>
            <a:endParaRPr lang="tr-TR" sz="2000" dirty="0">
              <a:solidFill>
                <a:schemeClr val="tx1"/>
              </a:solidFill>
              <a:latin typeface="CaslonPro-Regular"/>
            </a:endParaRPr>
          </a:p>
          <a:p>
            <a:pPr algn="l"/>
            <a:r>
              <a:rPr lang="tr-TR" sz="2000" b="0" i="0" u="none" strike="noStrike" baseline="0" dirty="0">
                <a:solidFill>
                  <a:schemeClr val="tx1"/>
                </a:solidFill>
                <a:latin typeface="CaslonPro-Regular"/>
              </a:rPr>
              <a:t>Sirkeci’den tren gider,</a:t>
            </a:r>
          </a:p>
          <a:p>
            <a:pPr algn="l"/>
            <a:r>
              <a:rPr lang="tr-TR" sz="2000" b="0" i="0" u="none" strike="noStrike" baseline="0" dirty="0">
                <a:solidFill>
                  <a:schemeClr val="tx1"/>
                </a:solidFill>
                <a:latin typeface="CaslonPro-Regular"/>
              </a:rPr>
              <a:t>Varım yoğum, törem gider.</a:t>
            </a:r>
          </a:p>
          <a:p>
            <a:pPr algn="l"/>
            <a:r>
              <a:rPr lang="tr-TR" sz="2000" b="0" i="0" u="none" strike="noStrike" baseline="0" dirty="0">
                <a:solidFill>
                  <a:schemeClr val="tx1"/>
                </a:solidFill>
                <a:latin typeface="CaslonPro-Regular"/>
              </a:rPr>
              <a:t>Sirkeci’den tren gider,</a:t>
            </a:r>
          </a:p>
          <a:p>
            <a:pPr algn="l"/>
            <a:r>
              <a:rPr lang="tr-TR" sz="2000" b="0" i="0" u="none" strike="noStrike" baseline="0" dirty="0">
                <a:solidFill>
                  <a:schemeClr val="tx1"/>
                </a:solidFill>
                <a:latin typeface="CaslonPro-Regular"/>
              </a:rPr>
              <a:t>Bir yaldızlı Kur’an gider.</a:t>
            </a:r>
          </a:p>
          <a:p>
            <a:pPr algn="l"/>
            <a:r>
              <a:rPr lang="tr-TR" sz="2000" b="0" i="0" u="none" strike="noStrike" baseline="0" dirty="0">
                <a:solidFill>
                  <a:schemeClr val="tx1"/>
                </a:solidFill>
                <a:latin typeface="CaslonPro-Regular"/>
              </a:rPr>
              <a:t>Burada ezan var, orada çan,</a:t>
            </a:r>
          </a:p>
          <a:p>
            <a:pPr algn="l"/>
            <a:r>
              <a:rPr lang="tr-TR" sz="2000" b="0" i="0" u="none" strike="noStrike" baseline="0" dirty="0">
                <a:solidFill>
                  <a:schemeClr val="tx1"/>
                </a:solidFill>
                <a:latin typeface="CaslonPro-Regular"/>
              </a:rPr>
              <a:t>Her sabah çınlar tepemizde,</a:t>
            </a:r>
          </a:p>
          <a:p>
            <a:pPr algn="l"/>
            <a:r>
              <a:rPr lang="tr-TR" sz="2000" b="0" i="0" u="none" strike="noStrike" baseline="0" dirty="0" err="1">
                <a:solidFill>
                  <a:schemeClr val="tx1"/>
                </a:solidFill>
                <a:latin typeface="CaslonPro-Regular"/>
              </a:rPr>
              <a:t>Uyaan</a:t>
            </a:r>
            <a:r>
              <a:rPr lang="tr-TR" sz="2000" b="0" i="0" u="none" strike="noStrike" baseline="0" dirty="0">
                <a:solidFill>
                  <a:schemeClr val="tx1"/>
                </a:solidFill>
                <a:latin typeface="CaslonPro-Regular"/>
              </a:rPr>
              <a:t>, </a:t>
            </a:r>
            <a:r>
              <a:rPr lang="tr-TR" sz="2000" b="0" i="0" u="none" strike="noStrike" baseline="0" dirty="0" err="1">
                <a:solidFill>
                  <a:schemeClr val="tx1"/>
                </a:solidFill>
                <a:latin typeface="CaslonPro-Regular"/>
              </a:rPr>
              <a:t>uyaan</a:t>
            </a:r>
            <a:r>
              <a:rPr lang="tr-TR" sz="2000" b="0" i="0" u="none" strike="noStrike" baseline="0" dirty="0">
                <a:solidFill>
                  <a:schemeClr val="tx1"/>
                </a:solidFill>
                <a:latin typeface="CaslonPro-Regular"/>
              </a:rPr>
              <a:t>, uyan!</a:t>
            </a:r>
            <a:endParaRPr lang="tr-TR" sz="2100" dirty="0">
              <a:solidFill>
                <a:schemeClr val="tx1"/>
              </a:solidFill>
            </a:endParaRPr>
          </a:p>
        </p:txBody>
      </p:sp>
    </p:spTree>
    <p:extLst>
      <p:ext uri="{BB962C8B-B14F-4D97-AF65-F5344CB8AC3E}">
        <p14:creationId xmlns:p14="http://schemas.microsoft.com/office/powerpoint/2010/main" val="180576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
        <p:nvSpPr>
          <p:cNvPr id="3" name="Metin kutusu 2">
            <a:extLst>
              <a:ext uri="{FF2B5EF4-FFF2-40B4-BE49-F238E27FC236}">
                <a16:creationId xmlns:a16="http://schemas.microsoft.com/office/drawing/2014/main" id="{FB9AA7C3-070F-4773-8204-5D0C346CB2DF}"/>
              </a:ext>
            </a:extLst>
          </p:cNvPr>
          <p:cNvSpPr txBox="1"/>
          <p:nvPr/>
        </p:nvSpPr>
        <p:spPr>
          <a:xfrm>
            <a:off x="237217" y="874412"/>
            <a:ext cx="8033609"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Nedenleriyle Ve Sonuçlarıyla Göç </a:t>
            </a:r>
            <a:r>
              <a:rPr lang="tr-TR" sz="2800" b="1" dirty="0">
                <a:solidFill>
                  <a:srgbClr val="FF0000"/>
                </a:solidFill>
                <a:latin typeface="Arial Black" panose="020B0A04020102020204" pitchFamily="34" charset="0"/>
              </a:rPr>
              <a:t>Konu Özeti</a:t>
            </a:r>
          </a:p>
        </p:txBody>
      </p:sp>
      <p:sp>
        <p:nvSpPr>
          <p:cNvPr id="4" name="Metin kutusu 3">
            <a:extLst>
              <a:ext uri="{FF2B5EF4-FFF2-40B4-BE49-F238E27FC236}">
                <a16:creationId xmlns:a16="http://schemas.microsoft.com/office/drawing/2014/main" id="{BD473C69-4689-4682-AC28-65BB7356BBFA}"/>
              </a:ext>
            </a:extLst>
          </p:cNvPr>
          <p:cNvSpPr txBox="1"/>
          <p:nvPr/>
        </p:nvSpPr>
        <p:spPr>
          <a:xfrm>
            <a:off x="237217" y="1647419"/>
            <a:ext cx="11287449" cy="461665"/>
          </a:xfrm>
          <a:prstGeom prst="rect">
            <a:avLst/>
          </a:prstGeom>
          <a:noFill/>
        </p:spPr>
        <p:txBody>
          <a:bodyPr wrap="none" rtlCol="0">
            <a:spAutoFit/>
          </a:bodyPr>
          <a:lstStyle/>
          <a:p>
            <a:pPr marL="342900" indent="-342900">
              <a:buFont typeface="Wingdings" panose="05000000000000000000" pitchFamily="2" charset="2"/>
              <a:buChar char="Ø"/>
            </a:pPr>
            <a:r>
              <a:rPr lang="tr-TR" sz="2400" dirty="0"/>
              <a:t>Göçler, mekanlarına, mesafesine, süresine ve oluşum sebeplerine göre gruplara ayrılır. </a:t>
            </a:r>
          </a:p>
        </p:txBody>
      </p:sp>
      <p:sp>
        <p:nvSpPr>
          <p:cNvPr id="5" name="Metin kutusu 4">
            <a:extLst>
              <a:ext uri="{FF2B5EF4-FFF2-40B4-BE49-F238E27FC236}">
                <a16:creationId xmlns:a16="http://schemas.microsoft.com/office/drawing/2014/main" id="{33E8FB9C-394B-4444-9908-0AACA3CFDBE1}"/>
              </a:ext>
            </a:extLst>
          </p:cNvPr>
          <p:cNvSpPr txBox="1"/>
          <p:nvPr/>
        </p:nvSpPr>
        <p:spPr>
          <a:xfrm>
            <a:off x="225355" y="2250358"/>
            <a:ext cx="11666655" cy="830997"/>
          </a:xfrm>
          <a:prstGeom prst="rect">
            <a:avLst/>
          </a:prstGeom>
          <a:noFill/>
        </p:spPr>
        <p:txBody>
          <a:bodyPr wrap="none" rtlCol="0">
            <a:spAutoFit/>
          </a:bodyPr>
          <a:lstStyle/>
          <a:p>
            <a:pPr marL="342900" indent="-342900">
              <a:buFont typeface="Wingdings" panose="05000000000000000000" pitchFamily="2" charset="2"/>
              <a:buChar char="Ø"/>
            </a:pPr>
            <a:r>
              <a:rPr lang="tr-TR" sz="2400" dirty="0"/>
              <a:t>İç göç ülke içerisinde yapılan göçleri, dış göç ülke dışına yapılan göçleri ifade eder.</a:t>
            </a:r>
            <a:br>
              <a:rPr lang="tr-TR" sz="2400" dirty="0"/>
            </a:br>
            <a:r>
              <a:rPr lang="tr-TR" sz="2400" dirty="0"/>
              <a:t>Sürekli göç kalıcı olarak oturmak için, mevsimlik göç belli sebeplerden geçici olarak yapılır. </a:t>
            </a:r>
          </a:p>
        </p:txBody>
      </p:sp>
      <p:sp>
        <p:nvSpPr>
          <p:cNvPr id="6" name="Metin kutusu 5">
            <a:extLst>
              <a:ext uri="{FF2B5EF4-FFF2-40B4-BE49-F238E27FC236}">
                <a16:creationId xmlns:a16="http://schemas.microsoft.com/office/drawing/2014/main" id="{C80F820B-5BD1-4890-BD8F-28FFC6E588DD}"/>
              </a:ext>
            </a:extLst>
          </p:cNvPr>
          <p:cNvSpPr txBox="1"/>
          <p:nvPr/>
        </p:nvSpPr>
        <p:spPr>
          <a:xfrm>
            <a:off x="237217" y="3222629"/>
            <a:ext cx="11439927" cy="830997"/>
          </a:xfrm>
          <a:prstGeom prst="rect">
            <a:avLst/>
          </a:prstGeom>
          <a:noFill/>
        </p:spPr>
        <p:txBody>
          <a:bodyPr wrap="none" rtlCol="0">
            <a:spAutoFit/>
          </a:bodyPr>
          <a:lstStyle/>
          <a:p>
            <a:pPr marL="342900" indent="-342900">
              <a:buFont typeface="Wingdings" panose="05000000000000000000" pitchFamily="2" charset="2"/>
              <a:buChar char="Ø"/>
            </a:pPr>
            <a:r>
              <a:rPr lang="tr-TR" sz="2400" dirty="0"/>
              <a:t>Türkiye’de mevsimlik göç hareketi fazladır ve bu göçmenlerin çoğunluğunu tarım işçileri </a:t>
            </a:r>
            <a:br>
              <a:rPr lang="tr-TR" sz="2400" dirty="0"/>
            </a:br>
            <a:r>
              <a:rPr lang="tr-TR" sz="2400" dirty="0"/>
              <a:t>oluşturur.</a:t>
            </a:r>
          </a:p>
        </p:txBody>
      </p:sp>
      <p:sp>
        <p:nvSpPr>
          <p:cNvPr id="7" name="Metin kutusu 6">
            <a:extLst>
              <a:ext uri="{FF2B5EF4-FFF2-40B4-BE49-F238E27FC236}">
                <a16:creationId xmlns:a16="http://schemas.microsoft.com/office/drawing/2014/main" id="{50C70B57-4BDB-414E-8E41-FFA05F099726}"/>
              </a:ext>
            </a:extLst>
          </p:cNvPr>
          <p:cNvSpPr txBox="1"/>
          <p:nvPr/>
        </p:nvSpPr>
        <p:spPr>
          <a:xfrm>
            <a:off x="237217" y="4188910"/>
            <a:ext cx="11534120" cy="830997"/>
          </a:xfrm>
          <a:prstGeom prst="rect">
            <a:avLst/>
          </a:prstGeom>
          <a:noFill/>
        </p:spPr>
        <p:txBody>
          <a:bodyPr wrap="none" rtlCol="0">
            <a:spAutoFit/>
          </a:bodyPr>
          <a:lstStyle/>
          <a:p>
            <a:pPr marL="342900" indent="-342900">
              <a:buFont typeface="Wingdings" panose="05000000000000000000" pitchFamily="2" charset="2"/>
              <a:buChar char="Ø"/>
            </a:pPr>
            <a:r>
              <a:rPr lang="tr-TR" sz="2400" dirty="0"/>
              <a:t>Mübadele, savaş veya başka sebeplerden dolayı devletler arasında yapılan antlaşmalar </a:t>
            </a:r>
            <a:br>
              <a:rPr lang="tr-TR" sz="2400" dirty="0"/>
            </a:br>
            <a:r>
              <a:rPr lang="tr-TR" sz="2400" dirty="0"/>
              <a:t>neticesinde gerçekleştirilen karşılıklı insan topluluğu değişimidir. Kısmen zorunluluk içerir.</a:t>
            </a:r>
          </a:p>
        </p:txBody>
      </p:sp>
      <p:sp>
        <p:nvSpPr>
          <p:cNvPr id="8" name="Metin kutusu 7">
            <a:extLst>
              <a:ext uri="{FF2B5EF4-FFF2-40B4-BE49-F238E27FC236}">
                <a16:creationId xmlns:a16="http://schemas.microsoft.com/office/drawing/2014/main" id="{00D82525-A782-4493-A475-6679860F30A0}"/>
              </a:ext>
            </a:extLst>
          </p:cNvPr>
          <p:cNvSpPr txBox="1"/>
          <p:nvPr/>
        </p:nvSpPr>
        <p:spPr>
          <a:xfrm>
            <a:off x="237217" y="5155191"/>
            <a:ext cx="11015836" cy="830997"/>
          </a:xfrm>
          <a:prstGeom prst="rect">
            <a:avLst/>
          </a:prstGeom>
          <a:noFill/>
        </p:spPr>
        <p:txBody>
          <a:bodyPr wrap="none" rtlCol="0">
            <a:spAutoFit/>
          </a:bodyPr>
          <a:lstStyle/>
          <a:p>
            <a:pPr marL="342900" indent="-342900">
              <a:buFont typeface="Wingdings" panose="05000000000000000000" pitchFamily="2" charset="2"/>
              <a:buChar char="Ø"/>
            </a:pPr>
            <a:r>
              <a:rPr lang="tr-TR" sz="2400" dirty="0"/>
              <a:t>İş olanaklarının çokluğu ve rahat yaşam isteği büyük şehirlere yapılan göçlerin temel </a:t>
            </a:r>
            <a:br>
              <a:rPr lang="tr-TR" sz="2400" dirty="0"/>
            </a:br>
            <a:r>
              <a:rPr lang="tr-TR" sz="2400" dirty="0"/>
              <a:t>sebepleridir.</a:t>
            </a:r>
          </a:p>
        </p:txBody>
      </p:sp>
      <p:sp>
        <p:nvSpPr>
          <p:cNvPr id="9" name="Metin kutusu 8">
            <a:extLst>
              <a:ext uri="{FF2B5EF4-FFF2-40B4-BE49-F238E27FC236}">
                <a16:creationId xmlns:a16="http://schemas.microsoft.com/office/drawing/2014/main" id="{9A47CFD2-99A6-4049-87CA-B1EA07E1F813}"/>
              </a:ext>
            </a:extLst>
          </p:cNvPr>
          <p:cNvSpPr txBox="1"/>
          <p:nvPr/>
        </p:nvSpPr>
        <p:spPr>
          <a:xfrm>
            <a:off x="237217" y="6121472"/>
            <a:ext cx="6034601" cy="461665"/>
          </a:xfrm>
          <a:prstGeom prst="rect">
            <a:avLst/>
          </a:prstGeom>
          <a:noFill/>
        </p:spPr>
        <p:txBody>
          <a:bodyPr wrap="none" rtlCol="0">
            <a:spAutoFit/>
          </a:bodyPr>
          <a:lstStyle/>
          <a:p>
            <a:pPr marL="342900" indent="-342900">
              <a:buFont typeface="Wingdings" panose="05000000000000000000" pitchFamily="2" charset="2"/>
              <a:buChar char="Ø"/>
            </a:pPr>
            <a:r>
              <a:rPr lang="tr-TR" sz="2400" dirty="0"/>
              <a:t>Göçlerin olumsuz ve olumlu sonuçları vardır.</a:t>
            </a:r>
          </a:p>
        </p:txBody>
      </p:sp>
    </p:spTree>
    <p:extLst>
      <p:ext uri="{BB962C8B-B14F-4D97-AF65-F5344CB8AC3E}">
        <p14:creationId xmlns:p14="http://schemas.microsoft.com/office/powerpoint/2010/main" val="21374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1704441" cy="523220"/>
          </a:xfrm>
          <a:prstGeom prst="rect">
            <a:avLst/>
          </a:prstGeom>
          <a:noFill/>
        </p:spPr>
        <p:txBody>
          <a:bodyPr wrap="none" rtlCol="0">
            <a:spAutoFit/>
          </a:bodyPr>
          <a:lstStyle/>
          <a:p>
            <a:r>
              <a:rPr lang="tr-TR" sz="2800" b="1" dirty="0">
                <a:solidFill>
                  <a:srgbClr val="FF0000"/>
                </a:solidFill>
              </a:rPr>
              <a:t>Kavramlar</a:t>
            </a:r>
          </a:p>
        </p:txBody>
      </p:sp>
      <p:sp>
        <p:nvSpPr>
          <p:cNvPr id="6" name="Dikdörtgen 5">
            <a:extLst>
              <a:ext uri="{FF2B5EF4-FFF2-40B4-BE49-F238E27FC236}">
                <a16:creationId xmlns:a16="http://schemas.microsoft.com/office/drawing/2014/main" id="{2258EC9C-1E67-45D7-A6E3-37FACC4D3D22}"/>
              </a:ext>
            </a:extLst>
          </p:cNvPr>
          <p:cNvSpPr/>
          <p:nvPr/>
        </p:nvSpPr>
        <p:spPr>
          <a:xfrm>
            <a:off x="3461296" y="3167390"/>
            <a:ext cx="2331076" cy="523220"/>
          </a:xfrm>
          <a:prstGeom prst="rect">
            <a:avLst/>
          </a:prstGeom>
          <a:solidFill>
            <a:srgbClr val="F8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MİLAT</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
        <p:nvSpPr>
          <p:cNvPr id="13" name="Dikdörtgen 12">
            <a:extLst>
              <a:ext uri="{FF2B5EF4-FFF2-40B4-BE49-F238E27FC236}">
                <a16:creationId xmlns:a16="http://schemas.microsoft.com/office/drawing/2014/main" id="{00D7E3E2-D279-4835-AB99-9BB684E0394B}"/>
              </a:ext>
            </a:extLst>
          </p:cNvPr>
          <p:cNvSpPr/>
          <p:nvPr/>
        </p:nvSpPr>
        <p:spPr>
          <a:xfrm>
            <a:off x="9106534" y="3167546"/>
            <a:ext cx="2331076" cy="523064"/>
          </a:xfrm>
          <a:prstGeom prst="rect">
            <a:avLst/>
          </a:prstGeom>
          <a:solidFill>
            <a:srgbClr val="F8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MÜBADELE</a:t>
            </a:r>
          </a:p>
        </p:txBody>
      </p:sp>
      <p:sp>
        <p:nvSpPr>
          <p:cNvPr id="16" name="Dikdörtgen 15">
            <a:extLst>
              <a:ext uri="{FF2B5EF4-FFF2-40B4-BE49-F238E27FC236}">
                <a16:creationId xmlns:a16="http://schemas.microsoft.com/office/drawing/2014/main" id="{49A1BCEE-86B9-4D3A-9396-6A7A47CEFFF8}"/>
              </a:ext>
            </a:extLst>
          </p:cNvPr>
          <p:cNvSpPr/>
          <p:nvPr/>
        </p:nvSpPr>
        <p:spPr>
          <a:xfrm>
            <a:off x="638677" y="3167390"/>
            <a:ext cx="2331076" cy="523220"/>
          </a:xfrm>
          <a:prstGeom prst="rect">
            <a:avLst/>
          </a:prstGeom>
          <a:solidFill>
            <a:srgbClr val="F8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GÖÇ</a:t>
            </a:r>
          </a:p>
        </p:txBody>
      </p:sp>
      <p:sp>
        <p:nvSpPr>
          <p:cNvPr id="19" name="Dikdörtgen 18">
            <a:extLst>
              <a:ext uri="{FF2B5EF4-FFF2-40B4-BE49-F238E27FC236}">
                <a16:creationId xmlns:a16="http://schemas.microsoft.com/office/drawing/2014/main" id="{331FCC87-7BC1-43C3-BB80-0D35A0304581}"/>
              </a:ext>
            </a:extLst>
          </p:cNvPr>
          <p:cNvSpPr/>
          <p:nvPr/>
        </p:nvSpPr>
        <p:spPr>
          <a:xfrm>
            <a:off x="6283915" y="3167390"/>
            <a:ext cx="2331076" cy="523220"/>
          </a:xfrm>
          <a:prstGeom prst="rect">
            <a:avLst/>
          </a:prstGeom>
          <a:solidFill>
            <a:srgbClr val="F8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KIR</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anim calcmode="lin" valueType="num">
                                      <p:cBhvr>
                                        <p:cTn id="27" dur="2000" fill="hold"/>
                                        <p:tgtEl>
                                          <p:spTgt spid="13"/>
                                        </p:tgtEl>
                                        <p:attrNameLst>
                                          <p:attrName>ppt_w</p:attrName>
                                        </p:attrNameLst>
                                      </p:cBhvr>
                                      <p:tavLst>
                                        <p:tav tm="0" fmla="#ppt_w*sin(2.5*pi*$)">
                                          <p:val>
                                            <p:fltVal val="0"/>
                                          </p:val>
                                        </p:tav>
                                        <p:tav tm="100000">
                                          <p:val>
                                            <p:fltVal val="1"/>
                                          </p:val>
                                        </p:tav>
                                      </p:tavLst>
                                    </p:anim>
                                    <p:anim calcmode="lin" valueType="num">
                                      <p:cBhvr>
                                        <p:cTn id="28" dur="2000" fill="hold"/>
                                        <p:tgtEl>
                                          <p:spTgt spid="13"/>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anim calcmode="lin" valueType="num">
                                      <p:cBhvr>
                                        <p:cTn id="37" dur="2000" fill="hold"/>
                                        <p:tgtEl>
                                          <p:spTgt spid="19"/>
                                        </p:tgtEl>
                                        <p:attrNameLst>
                                          <p:attrName>ppt_w</p:attrName>
                                        </p:attrNameLst>
                                      </p:cBhvr>
                                      <p:tavLst>
                                        <p:tav tm="0" fmla="#ppt_w*sin(2.5*pi*$)">
                                          <p:val>
                                            <p:fltVal val="0"/>
                                          </p:val>
                                        </p:tav>
                                        <p:tav tm="100000">
                                          <p:val>
                                            <p:fltVal val="1"/>
                                          </p:val>
                                        </p:tav>
                                      </p:tavLst>
                                    </p:anim>
                                    <p:anim calcmode="lin" valueType="num">
                                      <p:cBhvr>
                                        <p:cTn id="3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8" grpId="0" animBg="1"/>
      <p:bldP spid="13" grpId="0" animBg="1"/>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21D28A5-C6A3-49E1-A086-9046BADF61FD}"/>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6405790B-4009-4CF2-A8AF-34EC8BA38067}"/>
              </a:ext>
            </a:extLst>
          </p:cNvPr>
          <p:cNvSpPr txBox="1"/>
          <p:nvPr/>
        </p:nvSpPr>
        <p:spPr>
          <a:xfrm>
            <a:off x="230777" y="1640811"/>
            <a:ext cx="11728852" cy="1200329"/>
          </a:xfrm>
          <a:prstGeom prst="rect">
            <a:avLst/>
          </a:prstGeom>
          <a:noFill/>
        </p:spPr>
        <p:txBody>
          <a:bodyPr wrap="square">
            <a:spAutoFit/>
          </a:bodyPr>
          <a:lstStyle/>
          <a:p>
            <a:r>
              <a:rPr lang="tr-TR" sz="2400" b="1" dirty="0">
                <a:solidFill>
                  <a:srgbClr val="C00000"/>
                </a:solidFill>
              </a:rPr>
              <a:t>Göç: </a:t>
            </a:r>
            <a:r>
              <a:rPr lang="tr-TR" sz="2400" dirty="0"/>
              <a:t>Siyasal, toplumsal ya da ekonomik nedenlerle bireylerin ya da toplulukların </a:t>
            </a:r>
            <a:br>
              <a:rPr lang="tr-TR" sz="2400" dirty="0"/>
            </a:br>
            <a:r>
              <a:rPr lang="tr-TR" sz="2400" dirty="0"/>
              <a:t>         bulundukları, oturdukları yerleşim yerini bırakarak başka bir yerleşim yerine ya da başka </a:t>
            </a:r>
            <a:br>
              <a:rPr lang="tr-TR" sz="2400" dirty="0"/>
            </a:br>
            <a:r>
              <a:rPr lang="tr-TR" sz="2400" dirty="0"/>
              <a:t>         bir ülkeye gitme eylemi.</a:t>
            </a:r>
          </a:p>
        </p:txBody>
      </p:sp>
      <p:sp>
        <p:nvSpPr>
          <p:cNvPr id="12" name="Metin kutusu 11">
            <a:extLst>
              <a:ext uri="{FF2B5EF4-FFF2-40B4-BE49-F238E27FC236}">
                <a16:creationId xmlns:a16="http://schemas.microsoft.com/office/drawing/2014/main" id="{2EFB4462-8A02-4E38-B322-27507845FBE6}"/>
              </a:ext>
            </a:extLst>
          </p:cNvPr>
          <p:cNvSpPr txBox="1"/>
          <p:nvPr/>
        </p:nvSpPr>
        <p:spPr>
          <a:xfrm>
            <a:off x="232371" y="3014180"/>
            <a:ext cx="11727258" cy="1200329"/>
          </a:xfrm>
          <a:prstGeom prst="rect">
            <a:avLst/>
          </a:prstGeom>
          <a:noFill/>
        </p:spPr>
        <p:txBody>
          <a:bodyPr wrap="square">
            <a:spAutoFit/>
          </a:bodyPr>
          <a:lstStyle/>
          <a:p>
            <a:r>
              <a:rPr lang="tr-TR" sz="2400" b="1" i="0" dirty="0">
                <a:solidFill>
                  <a:srgbClr val="C00000"/>
                </a:solidFill>
                <a:effectLst/>
              </a:rPr>
              <a:t>Milat: </a:t>
            </a:r>
            <a:r>
              <a:rPr lang="tr-TR" sz="2400" dirty="0"/>
              <a:t>Milat, tarih hesaplamalarında İsa'nın doğduğu kabul edilen gün. İsa'nın doğum tarihine   </a:t>
            </a:r>
            <a:br>
              <a:rPr lang="tr-TR" sz="2400" dirty="0"/>
            </a:br>
            <a:r>
              <a:rPr lang="tr-TR" sz="2400" dirty="0"/>
              <a:t>            dair net bir bilgi olmamakla birlikte, miladi takvime göre oluşturulmuş zaman </a:t>
            </a:r>
            <a:br>
              <a:rPr lang="tr-TR" sz="2400" dirty="0"/>
            </a:br>
            <a:r>
              <a:rPr lang="tr-TR" sz="2400" dirty="0"/>
              <a:t>            çizelgesinde başlangıç noktası yani 1 Ocak 1 tarihi olarak kabul edilir.</a:t>
            </a:r>
          </a:p>
        </p:txBody>
      </p:sp>
      <p:sp>
        <p:nvSpPr>
          <p:cNvPr id="7" name="Metin kutusu 6">
            <a:extLst>
              <a:ext uri="{FF2B5EF4-FFF2-40B4-BE49-F238E27FC236}">
                <a16:creationId xmlns:a16="http://schemas.microsoft.com/office/drawing/2014/main" id="{AABD66E5-C69E-4413-AC48-02CCEDF017C2}"/>
              </a:ext>
            </a:extLst>
          </p:cNvPr>
          <p:cNvSpPr txBox="1"/>
          <p:nvPr/>
        </p:nvSpPr>
        <p:spPr>
          <a:xfrm>
            <a:off x="230777" y="4387549"/>
            <a:ext cx="11727258" cy="830997"/>
          </a:xfrm>
          <a:prstGeom prst="rect">
            <a:avLst/>
          </a:prstGeom>
          <a:noFill/>
        </p:spPr>
        <p:txBody>
          <a:bodyPr wrap="square">
            <a:spAutoFit/>
          </a:bodyPr>
          <a:lstStyle/>
          <a:p>
            <a:r>
              <a:rPr lang="tr-TR" sz="2400" b="1" i="0" dirty="0">
                <a:solidFill>
                  <a:srgbClr val="C00000"/>
                </a:solidFill>
                <a:effectLst/>
              </a:rPr>
              <a:t>Kır: </a:t>
            </a:r>
            <a:r>
              <a:rPr lang="tr-TR" sz="2400" dirty="0"/>
              <a:t>Kent dışı, çoğu boş, yeşillik ve geniş yer anlamında olup tarım, toprak, köy ve köylülük  </a:t>
            </a:r>
            <a:br>
              <a:rPr lang="tr-TR" sz="2400" dirty="0"/>
            </a:br>
            <a:r>
              <a:rPr lang="tr-TR" sz="2400" dirty="0"/>
              <a:t>       anlamlarında kullanılır.</a:t>
            </a:r>
          </a:p>
        </p:txBody>
      </p:sp>
      <p:sp>
        <p:nvSpPr>
          <p:cNvPr id="8" name="Metin kutusu 7">
            <a:extLst>
              <a:ext uri="{FF2B5EF4-FFF2-40B4-BE49-F238E27FC236}">
                <a16:creationId xmlns:a16="http://schemas.microsoft.com/office/drawing/2014/main" id="{A0480BB9-D6F7-4576-A032-F6F026D8EB7F}"/>
              </a:ext>
            </a:extLst>
          </p:cNvPr>
          <p:cNvSpPr txBox="1"/>
          <p:nvPr/>
        </p:nvSpPr>
        <p:spPr>
          <a:xfrm>
            <a:off x="230777" y="5454257"/>
            <a:ext cx="12192000" cy="1200329"/>
          </a:xfrm>
          <a:prstGeom prst="rect">
            <a:avLst/>
          </a:prstGeom>
          <a:noFill/>
        </p:spPr>
        <p:txBody>
          <a:bodyPr wrap="square">
            <a:spAutoFit/>
          </a:bodyPr>
          <a:lstStyle/>
          <a:p>
            <a:r>
              <a:rPr lang="tr-TR" sz="2400" b="1" i="0" dirty="0">
                <a:solidFill>
                  <a:srgbClr val="C00000"/>
                </a:solidFill>
                <a:effectLst/>
              </a:rPr>
              <a:t>Mübadele: </a:t>
            </a:r>
            <a:r>
              <a:rPr lang="tr-TR" sz="2400" dirty="0"/>
              <a:t>Sözlükte ‘’bir şeyin diğeriyle değiştirilmesi’’ anlamına gelir. Dünya savaşının ardından   </a:t>
            </a:r>
            <a:br>
              <a:rPr lang="tr-TR" sz="2400" dirty="0"/>
            </a:br>
            <a:r>
              <a:rPr lang="tr-TR" sz="2400" dirty="0"/>
              <a:t>                     Osmanlı Devleti balkandaki topraklarını kaybedince Balkanlarda yaşayan Türk </a:t>
            </a:r>
            <a:br>
              <a:rPr lang="tr-TR" sz="2400" dirty="0"/>
            </a:br>
            <a:r>
              <a:rPr lang="tr-TR" sz="2400" dirty="0"/>
              <a:t>                     nüfusu ile Anadolu’da yaşayan Rum nüfusun yer değişimine de bu isim verilmiştir.</a:t>
            </a:r>
          </a:p>
        </p:txBody>
      </p:sp>
      <p:sp>
        <p:nvSpPr>
          <p:cNvPr id="11" name="Dikdörtgen 10">
            <a:extLst>
              <a:ext uri="{FF2B5EF4-FFF2-40B4-BE49-F238E27FC236}">
                <a16:creationId xmlns:a16="http://schemas.microsoft.com/office/drawing/2014/main" id="{B5F6D203-8BF5-4FA0-9590-466153E4E18B}"/>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Tree>
    <p:extLst>
      <p:ext uri="{BB962C8B-B14F-4D97-AF65-F5344CB8AC3E}">
        <p14:creationId xmlns:p14="http://schemas.microsoft.com/office/powerpoint/2010/main" val="69843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CB861DA-6B98-44E9-AC56-344B827DBDF6}"/>
              </a:ext>
            </a:extLst>
          </p:cNvPr>
          <p:cNvPicPr>
            <a:picLocks noChangeAspect="1"/>
          </p:cNvPicPr>
          <p:nvPr/>
        </p:nvPicPr>
        <p:blipFill>
          <a:blip r:embed="rId2"/>
          <a:stretch>
            <a:fillRect/>
          </a:stretch>
        </p:blipFill>
        <p:spPr>
          <a:xfrm>
            <a:off x="223110" y="1042629"/>
            <a:ext cx="4750895" cy="3168926"/>
          </a:xfrm>
          <a:prstGeom prst="rect">
            <a:avLst/>
          </a:prstGeom>
        </p:spPr>
      </p:pic>
      <p:sp>
        <p:nvSpPr>
          <p:cNvPr id="10" name="Metin kutusu 9">
            <a:extLst>
              <a:ext uri="{FF2B5EF4-FFF2-40B4-BE49-F238E27FC236}">
                <a16:creationId xmlns:a16="http://schemas.microsoft.com/office/drawing/2014/main" id="{13113D54-E84F-4427-A671-095A963EF660}"/>
              </a:ext>
            </a:extLst>
          </p:cNvPr>
          <p:cNvSpPr txBox="1"/>
          <p:nvPr/>
        </p:nvSpPr>
        <p:spPr>
          <a:xfrm>
            <a:off x="5129008" y="1042629"/>
            <a:ext cx="6481293" cy="1938992"/>
          </a:xfrm>
          <a:prstGeom prst="rect">
            <a:avLst/>
          </a:prstGeom>
          <a:noFill/>
        </p:spPr>
        <p:txBody>
          <a:bodyPr wrap="square">
            <a:spAutoFit/>
          </a:bodyPr>
          <a:lstStyle/>
          <a:p>
            <a:pPr algn="l"/>
            <a:r>
              <a:rPr lang="tr-TR" sz="2400" b="0" i="0" u="none" strike="noStrike" baseline="0" dirty="0"/>
              <a:t>Bazı sözler vardır. “Doğduğun yer değil, doyduğun</a:t>
            </a:r>
          </a:p>
          <a:p>
            <a:pPr algn="l"/>
            <a:r>
              <a:rPr lang="tr-TR" sz="2400" b="0" i="0" u="none" strike="noStrike" baseline="0" dirty="0"/>
              <a:t>yer.”, “İstanbul’un taşı toprağı altın.” gibi. Bu sözler tarih boyunca insanların yaşadığı göçe işaret etmektedir. Peki, göç hakkında neler biliyoruz? Aşağıdaki alıntıdan öğrenelim.</a:t>
            </a:r>
            <a:endParaRPr lang="tr-TR" sz="2400" dirty="0"/>
          </a:p>
        </p:txBody>
      </p:sp>
      <p:sp>
        <p:nvSpPr>
          <p:cNvPr id="11" name="Metin kutusu 10">
            <a:extLst>
              <a:ext uri="{FF2B5EF4-FFF2-40B4-BE49-F238E27FC236}">
                <a16:creationId xmlns:a16="http://schemas.microsoft.com/office/drawing/2014/main" id="{4867954F-0AA3-4A94-BF58-A86114084BFB}"/>
              </a:ext>
            </a:extLst>
          </p:cNvPr>
          <p:cNvSpPr txBox="1"/>
          <p:nvPr/>
        </p:nvSpPr>
        <p:spPr>
          <a:xfrm>
            <a:off x="5129009" y="4093780"/>
            <a:ext cx="6951373" cy="523220"/>
          </a:xfrm>
          <a:prstGeom prst="rect">
            <a:avLst/>
          </a:prstGeom>
          <a:noFill/>
        </p:spPr>
        <p:txBody>
          <a:bodyPr wrap="square">
            <a:spAutoFit/>
          </a:bodyPr>
          <a:lstStyle/>
          <a:p>
            <a:pPr algn="l"/>
            <a:r>
              <a:rPr lang="tr-TR" sz="2800" b="1" dirty="0">
                <a:latin typeface="Univers Condensed Light" panose="020B0306020202040204" pitchFamily="34" charset="0"/>
              </a:rPr>
              <a:t>1-) Memleket anne-babamızın doğduğu yerdir.</a:t>
            </a:r>
          </a:p>
        </p:txBody>
      </p:sp>
      <p:sp>
        <p:nvSpPr>
          <p:cNvPr id="13" name="Metin kutusu 12">
            <a:extLst>
              <a:ext uri="{FF2B5EF4-FFF2-40B4-BE49-F238E27FC236}">
                <a16:creationId xmlns:a16="http://schemas.microsoft.com/office/drawing/2014/main" id="{94A1C822-1D77-4015-AF03-447C945E7303}"/>
              </a:ext>
            </a:extLst>
          </p:cNvPr>
          <p:cNvSpPr txBox="1"/>
          <p:nvPr/>
        </p:nvSpPr>
        <p:spPr>
          <a:xfrm>
            <a:off x="5129008" y="4752633"/>
            <a:ext cx="6951373" cy="523220"/>
          </a:xfrm>
          <a:prstGeom prst="rect">
            <a:avLst/>
          </a:prstGeom>
          <a:noFill/>
        </p:spPr>
        <p:txBody>
          <a:bodyPr wrap="square">
            <a:spAutoFit/>
          </a:bodyPr>
          <a:lstStyle/>
          <a:p>
            <a:pPr algn="l"/>
            <a:r>
              <a:rPr lang="tr-TR" sz="2800" b="1" dirty="0">
                <a:latin typeface="Univers Condensed Light" panose="020B0306020202040204" pitchFamily="34" charset="0"/>
              </a:rPr>
              <a:t>2-) Memleket bizim doğduğumuz yerdir. </a:t>
            </a:r>
          </a:p>
        </p:txBody>
      </p:sp>
      <p:sp>
        <p:nvSpPr>
          <p:cNvPr id="14" name="Metin kutusu 13">
            <a:extLst>
              <a:ext uri="{FF2B5EF4-FFF2-40B4-BE49-F238E27FC236}">
                <a16:creationId xmlns:a16="http://schemas.microsoft.com/office/drawing/2014/main" id="{729EA954-0E21-4160-AD1F-8AA2DF82A42F}"/>
              </a:ext>
            </a:extLst>
          </p:cNvPr>
          <p:cNvSpPr txBox="1"/>
          <p:nvPr/>
        </p:nvSpPr>
        <p:spPr>
          <a:xfrm>
            <a:off x="5129011" y="5412519"/>
            <a:ext cx="7062989" cy="523220"/>
          </a:xfrm>
          <a:prstGeom prst="rect">
            <a:avLst/>
          </a:prstGeom>
          <a:noFill/>
        </p:spPr>
        <p:txBody>
          <a:bodyPr wrap="square">
            <a:spAutoFit/>
          </a:bodyPr>
          <a:lstStyle/>
          <a:p>
            <a:pPr algn="l"/>
            <a:r>
              <a:rPr lang="tr-TR" sz="2800" b="1" dirty="0">
                <a:latin typeface="Univers Condensed Light" panose="020B0306020202040204" pitchFamily="34" charset="0"/>
              </a:rPr>
              <a:t>3-) Memleket ailemizin geçimini sağladığı yerdir.</a:t>
            </a:r>
          </a:p>
        </p:txBody>
      </p:sp>
      <p:sp>
        <p:nvSpPr>
          <p:cNvPr id="16" name="Metin kutusu 15">
            <a:extLst>
              <a:ext uri="{FF2B5EF4-FFF2-40B4-BE49-F238E27FC236}">
                <a16:creationId xmlns:a16="http://schemas.microsoft.com/office/drawing/2014/main" id="{D28818F9-38CA-4E8F-A2B0-95876B394783}"/>
              </a:ext>
            </a:extLst>
          </p:cNvPr>
          <p:cNvSpPr txBox="1"/>
          <p:nvPr/>
        </p:nvSpPr>
        <p:spPr>
          <a:xfrm>
            <a:off x="5129011" y="6072405"/>
            <a:ext cx="7062989" cy="523220"/>
          </a:xfrm>
          <a:prstGeom prst="rect">
            <a:avLst/>
          </a:prstGeom>
          <a:noFill/>
        </p:spPr>
        <p:txBody>
          <a:bodyPr wrap="square">
            <a:spAutoFit/>
          </a:bodyPr>
          <a:lstStyle/>
          <a:p>
            <a:pPr algn="l"/>
            <a:r>
              <a:rPr lang="tr-TR" sz="2800" b="1" dirty="0">
                <a:latin typeface="Univers Condensed Light" panose="020B0306020202040204" pitchFamily="34" charset="0"/>
              </a:rPr>
              <a:t>4-) Memleket çocukluğumuzun geçirdiğimiz yerdir.</a:t>
            </a:r>
          </a:p>
        </p:txBody>
      </p:sp>
      <p:sp>
        <p:nvSpPr>
          <p:cNvPr id="18" name="Grafik 16" descr="İşaret parmağı sağı gösteren elin tersi">
            <a:extLst>
              <a:ext uri="{FF2B5EF4-FFF2-40B4-BE49-F238E27FC236}">
                <a16:creationId xmlns:a16="http://schemas.microsoft.com/office/drawing/2014/main" id="{87CFB619-0A53-41B7-8117-178738C7DBDE}"/>
              </a:ext>
            </a:extLst>
          </p:cNvPr>
          <p:cNvSpPr/>
          <p:nvPr/>
        </p:nvSpPr>
        <p:spPr>
          <a:xfrm>
            <a:off x="489397" y="4491023"/>
            <a:ext cx="3918393" cy="2104602"/>
          </a:xfrm>
          <a:custGeom>
            <a:avLst/>
            <a:gdLst>
              <a:gd name="connsiteX0" fmla="*/ 752475 w 800100"/>
              <a:gd name="connsiteY0" fmla="*/ 133545 h 533594"/>
              <a:gd name="connsiteX1" fmla="*/ 280988 w 800100"/>
              <a:gd name="connsiteY1" fmla="*/ 133545 h 533594"/>
              <a:gd name="connsiteX2" fmla="*/ 457200 w 800100"/>
              <a:gd name="connsiteY2" fmla="*/ 94492 h 533594"/>
              <a:gd name="connsiteX3" fmla="*/ 493395 w 800100"/>
              <a:gd name="connsiteY3" fmla="*/ 37342 h 533594"/>
              <a:gd name="connsiteX4" fmla="*/ 436245 w 800100"/>
              <a:gd name="connsiteY4" fmla="*/ 1147 h 533594"/>
              <a:gd name="connsiteX5" fmla="*/ 179070 w 800100"/>
              <a:gd name="connsiteY5" fmla="*/ 58297 h 533594"/>
              <a:gd name="connsiteX6" fmla="*/ 152400 w 800100"/>
              <a:gd name="connsiteY6" fmla="*/ 76395 h 533594"/>
              <a:gd name="connsiteX7" fmla="*/ 71438 w 800100"/>
              <a:gd name="connsiteY7" fmla="*/ 181170 h 533594"/>
              <a:gd name="connsiteX8" fmla="*/ 0 w 800100"/>
              <a:gd name="connsiteY8" fmla="*/ 181170 h 533594"/>
              <a:gd name="connsiteX9" fmla="*/ 0 w 800100"/>
              <a:gd name="connsiteY9" fmla="*/ 457395 h 533594"/>
              <a:gd name="connsiteX10" fmla="*/ 47625 w 800100"/>
              <a:gd name="connsiteY10" fmla="*/ 457395 h 533594"/>
              <a:gd name="connsiteX11" fmla="*/ 247650 w 800100"/>
              <a:gd name="connsiteY11" fmla="*/ 533595 h 533594"/>
              <a:gd name="connsiteX12" fmla="*/ 419100 w 800100"/>
              <a:gd name="connsiteY12" fmla="*/ 533595 h 533594"/>
              <a:gd name="connsiteX13" fmla="*/ 476250 w 800100"/>
              <a:gd name="connsiteY13" fmla="*/ 476445 h 533594"/>
              <a:gd name="connsiteX14" fmla="*/ 461010 w 800100"/>
              <a:gd name="connsiteY14" fmla="*/ 438345 h 533594"/>
              <a:gd name="connsiteX15" fmla="*/ 466725 w 800100"/>
              <a:gd name="connsiteY15" fmla="*/ 438345 h 533594"/>
              <a:gd name="connsiteX16" fmla="*/ 523875 w 800100"/>
              <a:gd name="connsiteY16" fmla="*/ 381195 h 533594"/>
              <a:gd name="connsiteX17" fmla="*/ 507683 w 800100"/>
              <a:gd name="connsiteY17" fmla="*/ 341190 h 533594"/>
              <a:gd name="connsiteX18" fmla="*/ 552450 w 800100"/>
              <a:gd name="connsiteY18" fmla="*/ 285945 h 533594"/>
              <a:gd name="connsiteX19" fmla="*/ 495300 w 800100"/>
              <a:gd name="connsiteY19" fmla="*/ 228795 h 533594"/>
              <a:gd name="connsiteX20" fmla="*/ 752475 w 800100"/>
              <a:gd name="connsiteY20" fmla="*/ 228795 h 533594"/>
              <a:gd name="connsiteX21" fmla="*/ 800100 w 800100"/>
              <a:gd name="connsiteY21" fmla="*/ 181170 h 533594"/>
              <a:gd name="connsiteX22" fmla="*/ 752475 w 800100"/>
              <a:gd name="connsiteY22" fmla="*/ 133545 h 53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0100" h="533594">
                <a:moveTo>
                  <a:pt x="752475" y="133545"/>
                </a:moveTo>
                <a:lnTo>
                  <a:pt x="280988" y="133545"/>
                </a:lnTo>
                <a:lnTo>
                  <a:pt x="457200" y="94492"/>
                </a:lnTo>
                <a:cubicBezTo>
                  <a:pt x="482918" y="88777"/>
                  <a:pt x="499110" y="63060"/>
                  <a:pt x="493395" y="37342"/>
                </a:cubicBezTo>
                <a:cubicBezTo>
                  <a:pt x="487680" y="11625"/>
                  <a:pt x="461963" y="-4568"/>
                  <a:pt x="436245" y="1147"/>
                </a:cubicBezTo>
                <a:lnTo>
                  <a:pt x="179070" y="58297"/>
                </a:lnTo>
                <a:cubicBezTo>
                  <a:pt x="169545" y="61155"/>
                  <a:pt x="160020" y="66870"/>
                  <a:pt x="152400" y="76395"/>
                </a:cubicBezTo>
                <a:lnTo>
                  <a:pt x="71438" y="181170"/>
                </a:lnTo>
                <a:lnTo>
                  <a:pt x="0" y="181170"/>
                </a:lnTo>
                <a:lnTo>
                  <a:pt x="0" y="457395"/>
                </a:lnTo>
                <a:lnTo>
                  <a:pt x="47625" y="457395"/>
                </a:lnTo>
                <a:cubicBezTo>
                  <a:pt x="115253" y="457395"/>
                  <a:pt x="120015" y="533595"/>
                  <a:pt x="247650" y="533595"/>
                </a:cubicBezTo>
                <a:cubicBezTo>
                  <a:pt x="278130" y="533595"/>
                  <a:pt x="379095" y="533595"/>
                  <a:pt x="419100" y="533595"/>
                </a:cubicBezTo>
                <a:cubicBezTo>
                  <a:pt x="450533" y="533595"/>
                  <a:pt x="476250" y="507877"/>
                  <a:pt x="476250" y="476445"/>
                </a:cubicBezTo>
                <a:cubicBezTo>
                  <a:pt x="476250" y="461205"/>
                  <a:pt x="470535" y="447870"/>
                  <a:pt x="461010" y="438345"/>
                </a:cubicBezTo>
                <a:cubicBezTo>
                  <a:pt x="462915" y="438345"/>
                  <a:pt x="464820" y="438345"/>
                  <a:pt x="466725" y="438345"/>
                </a:cubicBezTo>
                <a:cubicBezTo>
                  <a:pt x="498158" y="438345"/>
                  <a:pt x="523875" y="412627"/>
                  <a:pt x="523875" y="381195"/>
                </a:cubicBezTo>
                <a:cubicBezTo>
                  <a:pt x="523875" y="365955"/>
                  <a:pt x="518160" y="351667"/>
                  <a:pt x="507683" y="341190"/>
                </a:cubicBezTo>
                <a:cubicBezTo>
                  <a:pt x="533400" y="335475"/>
                  <a:pt x="552450" y="312615"/>
                  <a:pt x="552450" y="285945"/>
                </a:cubicBezTo>
                <a:cubicBezTo>
                  <a:pt x="552450" y="254512"/>
                  <a:pt x="526733" y="228795"/>
                  <a:pt x="495300" y="228795"/>
                </a:cubicBezTo>
                <a:lnTo>
                  <a:pt x="752475" y="228795"/>
                </a:lnTo>
                <a:cubicBezTo>
                  <a:pt x="779145" y="228795"/>
                  <a:pt x="800100" y="207840"/>
                  <a:pt x="800100" y="181170"/>
                </a:cubicBezTo>
                <a:cubicBezTo>
                  <a:pt x="800100" y="154500"/>
                  <a:pt x="779145" y="133545"/>
                  <a:pt x="752475" y="133545"/>
                </a:cubicBezTo>
                <a:close/>
              </a:path>
            </a:pathLst>
          </a:custGeom>
          <a:solidFill>
            <a:schemeClr val="accent2">
              <a:lumMod val="40000"/>
              <a:lumOff val="60000"/>
            </a:schemeClr>
          </a:solidFill>
          <a:ln w="9525" cap="flat">
            <a:noFill/>
            <a:prstDash val="solid"/>
            <a:miter/>
          </a:ln>
        </p:spPr>
        <p:txBody>
          <a:bodyPr rtlCol="0" anchor="ctr"/>
          <a:lstStyle/>
          <a:p>
            <a:r>
              <a:rPr lang="tr-TR" sz="2800" b="1" dirty="0">
                <a:solidFill>
                  <a:srgbClr val="C00000"/>
                </a:solidFill>
                <a:latin typeface="Comic Sans MS" panose="030F0702030302020204" pitchFamily="66" charset="0"/>
              </a:rPr>
              <a:t>SEÇİMİNİZİ </a:t>
            </a:r>
            <a:br>
              <a:rPr lang="tr-TR" sz="2800" b="1" dirty="0">
                <a:solidFill>
                  <a:srgbClr val="C00000"/>
                </a:solidFill>
                <a:latin typeface="Comic Sans MS" panose="030F0702030302020204" pitchFamily="66" charset="0"/>
              </a:rPr>
            </a:br>
            <a:r>
              <a:rPr lang="tr-TR" sz="2800" b="1" dirty="0">
                <a:solidFill>
                  <a:srgbClr val="C00000"/>
                </a:solidFill>
                <a:latin typeface="Comic Sans MS" panose="030F0702030302020204" pitchFamily="66" charset="0"/>
              </a:rPr>
              <a:t>    YAPIN</a:t>
            </a:r>
          </a:p>
        </p:txBody>
      </p:sp>
      <p:sp>
        <p:nvSpPr>
          <p:cNvPr id="19" name="Dikdörtgen 18">
            <a:extLst>
              <a:ext uri="{FF2B5EF4-FFF2-40B4-BE49-F238E27FC236}">
                <a16:creationId xmlns:a16="http://schemas.microsoft.com/office/drawing/2014/main" id="{2D09F1EB-8732-49B8-8811-010B3B5E8010}"/>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Tree>
    <p:extLst>
      <p:ext uri="{BB962C8B-B14F-4D97-AF65-F5344CB8AC3E}">
        <p14:creationId xmlns:p14="http://schemas.microsoft.com/office/powerpoint/2010/main" val="32558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500" fill="hold"/>
                                        <p:tgtEl>
                                          <p:spTgt spid="18"/>
                                        </p:tgtEl>
                                        <p:attrNameLst>
                                          <p:attrName>ppt_x</p:attrName>
                                        </p:attrNameLst>
                                      </p:cBhvr>
                                      <p:tavLst>
                                        <p:tav tm="0">
                                          <p:val>
                                            <p:strVal val="0-#ppt_w/2"/>
                                          </p:val>
                                        </p:tav>
                                        <p:tav tm="100000">
                                          <p:val>
                                            <p:strVal val="#ppt_x"/>
                                          </p:val>
                                        </p:tav>
                                      </p:tavLst>
                                    </p:anim>
                                    <p:anim calcmode="lin" valueType="num">
                                      <p:cBhvr additive="base">
                                        <p:cTn id="39"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3E72170-C899-440F-869F-7C7CF8369BA1}"/>
              </a:ext>
            </a:extLst>
          </p:cNvPr>
          <p:cNvPicPr>
            <a:picLocks noChangeAspect="1"/>
          </p:cNvPicPr>
          <p:nvPr/>
        </p:nvPicPr>
        <p:blipFill>
          <a:blip r:embed="rId2"/>
          <a:stretch>
            <a:fillRect/>
          </a:stretch>
        </p:blipFill>
        <p:spPr>
          <a:xfrm>
            <a:off x="223110" y="1042629"/>
            <a:ext cx="4750895" cy="3168926"/>
          </a:xfrm>
          <a:prstGeom prst="rect">
            <a:avLst/>
          </a:prstGeom>
        </p:spPr>
      </p:pic>
      <p:sp>
        <p:nvSpPr>
          <p:cNvPr id="5" name="Metin kutusu 4">
            <a:extLst>
              <a:ext uri="{FF2B5EF4-FFF2-40B4-BE49-F238E27FC236}">
                <a16:creationId xmlns:a16="http://schemas.microsoft.com/office/drawing/2014/main" id="{E712742E-33E7-464E-8C6C-FD424B9DB496}"/>
              </a:ext>
            </a:extLst>
          </p:cNvPr>
          <p:cNvSpPr txBox="1"/>
          <p:nvPr/>
        </p:nvSpPr>
        <p:spPr>
          <a:xfrm>
            <a:off x="5135451" y="1042629"/>
            <a:ext cx="6781924" cy="3785652"/>
          </a:xfrm>
          <a:prstGeom prst="rect">
            <a:avLst/>
          </a:prstGeom>
          <a:noFill/>
        </p:spPr>
        <p:txBody>
          <a:bodyPr wrap="square">
            <a:spAutoFit/>
          </a:bodyPr>
          <a:lstStyle/>
          <a:p>
            <a:pPr marL="342900" indent="-342900" algn="l">
              <a:buFont typeface="Wingdings" panose="05000000000000000000" pitchFamily="2" charset="2"/>
              <a:buChar char="§"/>
            </a:pPr>
            <a:r>
              <a:rPr lang="tr-TR" sz="2400" b="0" i="0" u="none" strike="noStrike" baseline="0" dirty="0"/>
              <a:t>Nüfus değişimindeki önemli unsurlardan biri olan göç, bir kişinin devamlı ikametgâhını esaslı bir süre</a:t>
            </a:r>
            <a:br>
              <a:rPr lang="tr-TR" sz="2400" b="0" i="0" u="none" strike="noStrike" baseline="0" dirty="0"/>
            </a:br>
            <a:r>
              <a:rPr lang="tr-TR" sz="2400" b="0" i="0" u="none" strike="noStrike" baseline="0" dirty="0"/>
              <a:t>için değiştirmeyi ifade eden bir nüfus hareketidir. Göç, insanlık tarihi kadar eskidir. Milattan önceki göçler daha çok iklim değişimleri sonucu meydana gelmiştir. İnsanlar en iyi yaşayabilecekleri iklimi olan yerlere göç etmişlerdir. Daha sonraki dönemlerde verimli toprakların, deniz ve su kenarlarının, zengin ham madde kaynaklarının bulunduğu bölgeler göç alan yerlerden olmuştur.</a:t>
            </a:r>
            <a:endParaRPr lang="tr-TR" sz="2400" dirty="0"/>
          </a:p>
        </p:txBody>
      </p:sp>
      <p:sp>
        <p:nvSpPr>
          <p:cNvPr id="9" name="Metin kutusu 8">
            <a:extLst>
              <a:ext uri="{FF2B5EF4-FFF2-40B4-BE49-F238E27FC236}">
                <a16:creationId xmlns:a16="http://schemas.microsoft.com/office/drawing/2014/main" id="{0CE93818-0182-4035-AAA0-2D49445ECAFE}"/>
              </a:ext>
            </a:extLst>
          </p:cNvPr>
          <p:cNvSpPr txBox="1"/>
          <p:nvPr/>
        </p:nvSpPr>
        <p:spPr>
          <a:xfrm>
            <a:off x="223110" y="5095413"/>
            <a:ext cx="11694265" cy="1569660"/>
          </a:xfrm>
          <a:prstGeom prst="rect">
            <a:avLst/>
          </a:prstGeom>
          <a:noFill/>
        </p:spPr>
        <p:txBody>
          <a:bodyPr wrap="square">
            <a:spAutoFit/>
          </a:bodyPr>
          <a:lstStyle/>
          <a:p>
            <a:pPr marL="342900" indent="-342900" algn="l">
              <a:buFont typeface="Wingdings" panose="05000000000000000000" pitchFamily="2" charset="2"/>
              <a:buChar char="§"/>
            </a:pPr>
            <a:r>
              <a:rPr lang="tr-TR" sz="2400" b="0" i="0" u="none" strike="noStrike" baseline="0" dirty="0"/>
              <a:t>Göç, dış göç ve iç göçler olmak üzere ikiye ayrılmaktadır. Dış göç, ülkeler arasında gerçekleşen göçlerdir. İç göçler ise bir ülkede yaşayan insanların bir yerden diğer yere çalışmak, daha iyi hayat şartlarına sahip olmak için yaptıkları göçlerdir. Bu göçler kırdan kente, kırdan kıra, kentten kente, kentten kıra olmaktadır.</a:t>
            </a:r>
            <a:endParaRPr lang="tr-TR" sz="2400" dirty="0"/>
          </a:p>
        </p:txBody>
      </p:sp>
      <p:sp>
        <p:nvSpPr>
          <p:cNvPr id="10" name="Dikdörtgen 9">
            <a:extLst>
              <a:ext uri="{FF2B5EF4-FFF2-40B4-BE49-F238E27FC236}">
                <a16:creationId xmlns:a16="http://schemas.microsoft.com/office/drawing/2014/main" id="{00F458BA-0767-4362-8F27-C2A6A99474F6}"/>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Tree>
    <p:extLst>
      <p:ext uri="{BB962C8B-B14F-4D97-AF65-F5344CB8AC3E}">
        <p14:creationId xmlns:p14="http://schemas.microsoft.com/office/powerpoint/2010/main" val="10737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FC24C63A-8991-429D-AE78-AA9BF1FCA5E4}"/>
              </a:ext>
            </a:extLst>
          </p:cNvPr>
          <p:cNvSpPr/>
          <p:nvPr/>
        </p:nvSpPr>
        <p:spPr>
          <a:xfrm>
            <a:off x="4417453" y="837127"/>
            <a:ext cx="3226158" cy="6246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Göç Türleri</a:t>
            </a:r>
          </a:p>
        </p:txBody>
      </p:sp>
      <p:cxnSp>
        <p:nvCxnSpPr>
          <p:cNvPr id="4" name="Düz Bağlayıcı 3">
            <a:extLst>
              <a:ext uri="{FF2B5EF4-FFF2-40B4-BE49-F238E27FC236}">
                <a16:creationId xmlns:a16="http://schemas.microsoft.com/office/drawing/2014/main" id="{1030D6AC-5429-43B9-93BC-31C44CEE3AE3}"/>
              </a:ext>
            </a:extLst>
          </p:cNvPr>
          <p:cNvCxnSpPr>
            <a:cxnSpLocks/>
          </p:cNvCxnSpPr>
          <p:nvPr/>
        </p:nvCxnSpPr>
        <p:spPr>
          <a:xfrm flipH="1">
            <a:off x="1680693" y="1563157"/>
            <a:ext cx="4235004" cy="8451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Düz Bağlayıcı 4">
            <a:extLst>
              <a:ext uri="{FF2B5EF4-FFF2-40B4-BE49-F238E27FC236}">
                <a16:creationId xmlns:a16="http://schemas.microsoft.com/office/drawing/2014/main" id="{ACC6004C-A143-46F4-868E-828872A9B1CB}"/>
              </a:ext>
            </a:extLst>
          </p:cNvPr>
          <p:cNvCxnSpPr>
            <a:cxnSpLocks/>
          </p:cNvCxnSpPr>
          <p:nvPr/>
        </p:nvCxnSpPr>
        <p:spPr>
          <a:xfrm flipH="1" flipV="1">
            <a:off x="6424412" y="1563158"/>
            <a:ext cx="4168462" cy="845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A294F197-91CD-4E2D-8A3A-3BA810CE54A5}"/>
              </a:ext>
            </a:extLst>
          </p:cNvPr>
          <p:cNvCxnSpPr>
            <a:cxnSpLocks/>
          </p:cNvCxnSpPr>
          <p:nvPr/>
        </p:nvCxnSpPr>
        <p:spPr>
          <a:xfrm flipH="1">
            <a:off x="5022761" y="1569596"/>
            <a:ext cx="1051777" cy="838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D9EFD670-5E89-4C06-8C00-88D6FF995863}"/>
              </a:ext>
            </a:extLst>
          </p:cNvPr>
          <p:cNvCxnSpPr>
            <a:cxnSpLocks/>
          </p:cNvCxnSpPr>
          <p:nvPr/>
        </p:nvCxnSpPr>
        <p:spPr>
          <a:xfrm>
            <a:off x="6266646" y="1578442"/>
            <a:ext cx="1138707" cy="829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ikdörtgen: Köşeleri Yuvarlatılmış 7">
            <a:extLst>
              <a:ext uri="{FF2B5EF4-FFF2-40B4-BE49-F238E27FC236}">
                <a16:creationId xmlns:a16="http://schemas.microsoft.com/office/drawing/2014/main" id="{03B75F2E-A747-476E-9602-49F467E7C42B}"/>
              </a:ext>
            </a:extLst>
          </p:cNvPr>
          <p:cNvSpPr/>
          <p:nvPr/>
        </p:nvSpPr>
        <p:spPr>
          <a:xfrm>
            <a:off x="302654" y="2504095"/>
            <a:ext cx="2698124" cy="14304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Göçün Yapıldığı Yerin Özelliğine Göre</a:t>
            </a:r>
          </a:p>
        </p:txBody>
      </p:sp>
      <p:sp>
        <p:nvSpPr>
          <p:cNvPr id="9" name="Dikdörtgen: Köşeleri Yuvarlatılmış 8">
            <a:extLst>
              <a:ext uri="{FF2B5EF4-FFF2-40B4-BE49-F238E27FC236}">
                <a16:creationId xmlns:a16="http://schemas.microsoft.com/office/drawing/2014/main" id="{09776303-F500-4931-ADDA-2768B22138C7}"/>
              </a:ext>
            </a:extLst>
          </p:cNvPr>
          <p:cNvSpPr/>
          <p:nvPr/>
        </p:nvSpPr>
        <p:spPr>
          <a:xfrm>
            <a:off x="3217573" y="2504095"/>
            <a:ext cx="2698124" cy="14304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Mesafesine Göre</a:t>
            </a:r>
          </a:p>
        </p:txBody>
      </p:sp>
      <p:sp>
        <p:nvSpPr>
          <p:cNvPr id="10" name="Dikdörtgen: Köşeleri Yuvarlatılmış 9">
            <a:extLst>
              <a:ext uri="{FF2B5EF4-FFF2-40B4-BE49-F238E27FC236}">
                <a16:creationId xmlns:a16="http://schemas.microsoft.com/office/drawing/2014/main" id="{88913253-8B1F-4A4F-9A2F-EF40189E2E01}"/>
              </a:ext>
            </a:extLst>
          </p:cNvPr>
          <p:cNvSpPr/>
          <p:nvPr/>
        </p:nvSpPr>
        <p:spPr>
          <a:xfrm>
            <a:off x="6173275" y="2504094"/>
            <a:ext cx="2698124" cy="14304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Süresine Göre</a:t>
            </a:r>
          </a:p>
        </p:txBody>
      </p:sp>
      <p:sp>
        <p:nvSpPr>
          <p:cNvPr id="11" name="Dikdörtgen: Köşeleri Yuvarlatılmış 10">
            <a:extLst>
              <a:ext uri="{FF2B5EF4-FFF2-40B4-BE49-F238E27FC236}">
                <a16:creationId xmlns:a16="http://schemas.microsoft.com/office/drawing/2014/main" id="{3E08BAB8-F110-42D6-9702-7F51A1332DF7}"/>
              </a:ext>
            </a:extLst>
          </p:cNvPr>
          <p:cNvSpPr/>
          <p:nvPr/>
        </p:nvSpPr>
        <p:spPr>
          <a:xfrm>
            <a:off x="9128977" y="2520585"/>
            <a:ext cx="2698124" cy="14304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Oluşum Nedenlerine Göre</a:t>
            </a:r>
          </a:p>
        </p:txBody>
      </p:sp>
      <p:cxnSp>
        <p:nvCxnSpPr>
          <p:cNvPr id="12" name="Düz Bağlayıcı 11">
            <a:extLst>
              <a:ext uri="{FF2B5EF4-FFF2-40B4-BE49-F238E27FC236}">
                <a16:creationId xmlns:a16="http://schemas.microsoft.com/office/drawing/2014/main" id="{B2CBC5B3-0936-4570-8503-59252858E9B8}"/>
              </a:ext>
            </a:extLst>
          </p:cNvPr>
          <p:cNvCxnSpPr>
            <a:cxnSpLocks/>
          </p:cNvCxnSpPr>
          <p:nvPr/>
        </p:nvCxnSpPr>
        <p:spPr>
          <a:xfrm>
            <a:off x="302656" y="3653827"/>
            <a:ext cx="0" cy="28371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FC5D3ABB-3FF8-45D2-8AE6-421834070308}"/>
              </a:ext>
            </a:extLst>
          </p:cNvPr>
          <p:cNvCxnSpPr>
            <a:cxnSpLocks/>
          </p:cNvCxnSpPr>
          <p:nvPr/>
        </p:nvCxnSpPr>
        <p:spPr>
          <a:xfrm flipH="1">
            <a:off x="302654" y="4556976"/>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6B4FD09A-2B19-446C-A0FB-725A717562E7}"/>
              </a:ext>
            </a:extLst>
          </p:cNvPr>
          <p:cNvCxnSpPr>
            <a:cxnSpLocks/>
          </p:cNvCxnSpPr>
          <p:nvPr/>
        </p:nvCxnSpPr>
        <p:spPr>
          <a:xfrm flipH="1">
            <a:off x="289776" y="6484514"/>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D5283073-0524-4C60-88C4-AAFB30561F6A}"/>
              </a:ext>
            </a:extLst>
          </p:cNvPr>
          <p:cNvCxnSpPr>
            <a:cxnSpLocks/>
          </p:cNvCxnSpPr>
          <p:nvPr/>
        </p:nvCxnSpPr>
        <p:spPr>
          <a:xfrm flipH="1">
            <a:off x="289776" y="5230971"/>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21788AAE-5C1C-4CA6-A211-B5421268B5E5}"/>
              </a:ext>
            </a:extLst>
          </p:cNvPr>
          <p:cNvCxnSpPr>
            <a:cxnSpLocks/>
          </p:cNvCxnSpPr>
          <p:nvPr/>
        </p:nvCxnSpPr>
        <p:spPr>
          <a:xfrm flipH="1">
            <a:off x="302654" y="5862035"/>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Dikdörtgen: Köşeleri Yuvarlatılmış 17">
            <a:extLst>
              <a:ext uri="{FF2B5EF4-FFF2-40B4-BE49-F238E27FC236}">
                <a16:creationId xmlns:a16="http://schemas.microsoft.com/office/drawing/2014/main" id="{DD9F7B1C-CA2A-4618-A934-3C545D573994}"/>
              </a:ext>
            </a:extLst>
          </p:cNvPr>
          <p:cNvSpPr/>
          <p:nvPr/>
        </p:nvSpPr>
        <p:spPr>
          <a:xfrm>
            <a:off x="668631" y="4326293"/>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Kentten kente</a:t>
            </a:r>
          </a:p>
        </p:txBody>
      </p:sp>
      <p:sp>
        <p:nvSpPr>
          <p:cNvPr id="19" name="Dikdörtgen: Köşeleri Yuvarlatılmış 18">
            <a:extLst>
              <a:ext uri="{FF2B5EF4-FFF2-40B4-BE49-F238E27FC236}">
                <a16:creationId xmlns:a16="http://schemas.microsoft.com/office/drawing/2014/main" id="{5E229EC4-5B44-497E-B1C1-D1336E4CF58C}"/>
              </a:ext>
            </a:extLst>
          </p:cNvPr>
          <p:cNvSpPr/>
          <p:nvPr/>
        </p:nvSpPr>
        <p:spPr>
          <a:xfrm>
            <a:off x="668631" y="5000288"/>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Kırdan kente</a:t>
            </a:r>
          </a:p>
        </p:txBody>
      </p:sp>
      <p:sp>
        <p:nvSpPr>
          <p:cNvPr id="20" name="Dikdörtgen: Köşeleri Yuvarlatılmış 19">
            <a:extLst>
              <a:ext uri="{FF2B5EF4-FFF2-40B4-BE49-F238E27FC236}">
                <a16:creationId xmlns:a16="http://schemas.microsoft.com/office/drawing/2014/main" id="{FF8E2234-5D10-4144-A046-27A5EC1DBB96}"/>
              </a:ext>
            </a:extLst>
          </p:cNvPr>
          <p:cNvSpPr/>
          <p:nvPr/>
        </p:nvSpPr>
        <p:spPr>
          <a:xfrm>
            <a:off x="668631" y="5631352"/>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Kentten kıra</a:t>
            </a:r>
          </a:p>
        </p:txBody>
      </p:sp>
      <p:sp>
        <p:nvSpPr>
          <p:cNvPr id="21" name="Dikdörtgen: Köşeleri Yuvarlatılmış 20">
            <a:extLst>
              <a:ext uri="{FF2B5EF4-FFF2-40B4-BE49-F238E27FC236}">
                <a16:creationId xmlns:a16="http://schemas.microsoft.com/office/drawing/2014/main" id="{FF080A79-DDE1-4998-BDE6-9991B903D702}"/>
              </a:ext>
            </a:extLst>
          </p:cNvPr>
          <p:cNvSpPr/>
          <p:nvPr/>
        </p:nvSpPr>
        <p:spPr>
          <a:xfrm>
            <a:off x="668631" y="6253831"/>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Kırdan kıra</a:t>
            </a:r>
          </a:p>
        </p:txBody>
      </p:sp>
      <p:cxnSp>
        <p:nvCxnSpPr>
          <p:cNvPr id="22" name="Düz Bağlayıcı 21">
            <a:extLst>
              <a:ext uri="{FF2B5EF4-FFF2-40B4-BE49-F238E27FC236}">
                <a16:creationId xmlns:a16="http://schemas.microsoft.com/office/drawing/2014/main" id="{F3131BDC-EF8D-4757-9358-2159F788B59D}"/>
              </a:ext>
            </a:extLst>
          </p:cNvPr>
          <p:cNvCxnSpPr>
            <a:cxnSpLocks/>
          </p:cNvCxnSpPr>
          <p:nvPr/>
        </p:nvCxnSpPr>
        <p:spPr>
          <a:xfrm flipH="1">
            <a:off x="3213279" y="3551350"/>
            <a:ext cx="4294" cy="15937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2343BD5F-916B-4199-81C8-9FFEA90ADD03}"/>
              </a:ext>
            </a:extLst>
          </p:cNvPr>
          <p:cNvCxnSpPr>
            <a:cxnSpLocks/>
          </p:cNvCxnSpPr>
          <p:nvPr/>
        </p:nvCxnSpPr>
        <p:spPr>
          <a:xfrm flipH="1">
            <a:off x="3217571" y="4454499"/>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Düz Bağlayıcı 23">
            <a:extLst>
              <a:ext uri="{FF2B5EF4-FFF2-40B4-BE49-F238E27FC236}">
                <a16:creationId xmlns:a16="http://schemas.microsoft.com/office/drawing/2014/main" id="{26807BBC-B152-481F-9924-48D5B9348CE7}"/>
              </a:ext>
            </a:extLst>
          </p:cNvPr>
          <p:cNvCxnSpPr>
            <a:cxnSpLocks/>
          </p:cNvCxnSpPr>
          <p:nvPr/>
        </p:nvCxnSpPr>
        <p:spPr>
          <a:xfrm flipH="1">
            <a:off x="3204693" y="5128494"/>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ikdörtgen: Köşeleri Yuvarlatılmış 24">
            <a:extLst>
              <a:ext uri="{FF2B5EF4-FFF2-40B4-BE49-F238E27FC236}">
                <a16:creationId xmlns:a16="http://schemas.microsoft.com/office/drawing/2014/main" id="{F1A15E66-9150-4484-85E5-A62EB6AE0ED2}"/>
              </a:ext>
            </a:extLst>
          </p:cNvPr>
          <p:cNvSpPr/>
          <p:nvPr/>
        </p:nvSpPr>
        <p:spPr>
          <a:xfrm>
            <a:off x="3570667" y="4223816"/>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Dış göç</a:t>
            </a:r>
          </a:p>
        </p:txBody>
      </p:sp>
      <p:sp>
        <p:nvSpPr>
          <p:cNvPr id="26" name="Dikdörtgen: Köşeleri Yuvarlatılmış 25">
            <a:extLst>
              <a:ext uri="{FF2B5EF4-FFF2-40B4-BE49-F238E27FC236}">
                <a16:creationId xmlns:a16="http://schemas.microsoft.com/office/drawing/2014/main" id="{0C0D5E9D-626B-43A5-8436-DD71EDC61894}"/>
              </a:ext>
            </a:extLst>
          </p:cNvPr>
          <p:cNvSpPr/>
          <p:nvPr/>
        </p:nvSpPr>
        <p:spPr>
          <a:xfrm>
            <a:off x="3570667" y="4897811"/>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İç göç</a:t>
            </a:r>
          </a:p>
        </p:txBody>
      </p:sp>
      <p:cxnSp>
        <p:nvCxnSpPr>
          <p:cNvPr id="27" name="Düz Bağlayıcı 26">
            <a:extLst>
              <a:ext uri="{FF2B5EF4-FFF2-40B4-BE49-F238E27FC236}">
                <a16:creationId xmlns:a16="http://schemas.microsoft.com/office/drawing/2014/main" id="{F65BB0BA-A816-42E0-9694-8390B2251E4D}"/>
              </a:ext>
            </a:extLst>
          </p:cNvPr>
          <p:cNvCxnSpPr>
            <a:cxnSpLocks/>
          </p:cNvCxnSpPr>
          <p:nvPr/>
        </p:nvCxnSpPr>
        <p:spPr>
          <a:xfrm flipH="1">
            <a:off x="6171128" y="3657618"/>
            <a:ext cx="4294" cy="15937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Düz Bağlayıcı 27">
            <a:extLst>
              <a:ext uri="{FF2B5EF4-FFF2-40B4-BE49-F238E27FC236}">
                <a16:creationId xmlns:a16="http://schemas.microsoft.com/office/drawing/2014/main" id="{24DF7BC1-1D1E-4001-A682-A84A2CFB22E7}"/>
              </a:ext>
            </a:extLst>
          </p:cNvPr>
          <p:cNvCxnSpPr>
            <a:cxnSpLocks/>
          </p:cNvCxnSpPr>
          <p:nvPr/>
        </p:nvCxnSpPr>
        <p:spPr>
          <a:xfrm flipH="1">
            <a:off x="6175420" y="4560767"/>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Düz Bağlayıcı 28">
            <a:extLst>
              <a:ext uri="{FF2B5EF4-FFF2-40B4-BE49-F238E27FC236}">
                <a16:creationId xmlns:a16="http://schemas.microsoft.com/office/drawing/2014/main" id="{DD189E8C-B048-45DF-85A4-FA6ACC9D00E7}"/>
              </a:ext>
            </a:extLst>
          </p:cNvPr>
          <p:cNvCxnSpPr>
            <a:cxnSpLocks/>
          </p:cNvCxnSpPr>
          <p:nvPr/>
        </p:nvCxnSpPr>
        <p:spPr>
          <a:xfrm flipH="1">
            <a:off x="6162542" y="5234762"/>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Dikdörtgen: Köşeleri Yuvarlatılmış 29">
            <a:extLst>
              <a:ext uri="{FF2B5EF4-FFF2-40B4-BE49-F238E27FC236}">
                <a16:creationId xmlns:a16="http://schemas.microsoft.com/office/drawing/2014/main" id="{21775E74-5367-4917-861B-16D6E3E3BCB1}"/>
              </a:ext>
            </a:extLst>
          </p:cNvPr>
          <p:cNvSpPr/>
          <p:nvPr/>
        </p:nvSpPr>
        <p:spPr>
          <a:xfrm>
            <a:off x="6524222" y="4326293"/>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Sürekli göç</a:t>
            </a:r>
          </a:p>
        </p:txBody>
      </p:sp>
      <p:sp>
        <p:nvSpPr>
          <p:cNvPr id="31" name="Dikdörtgen: Köşeleri Yuvarlatılmış 30">
            <a:extLst>
              <a:ext uri="{FF2B5EF4-FFF2-40B4-BE49-F238E27FC236}">
                <a16:creationId xmlns:a16="http://schemas.microsoft.com/office/drawing/2014/main" id="{CD7DD3B4-6C3F-4C18-AD1B-14CFC8CD663E}"/>
              </a:ext>
            </a:extLst>
          </p:cNvPr>
          <p:cNvSpPr/>
          <p:nvPr/>
        </p:nvSpPr>
        <p:spPr>
          <a:xfrm>
            <a:off x="6524222" y="5000288"/>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Mevsimlik göç</a:t>
            </a:r>
          </a:p>
        </p:txBody>
      </p:sp>
      <p:cxnSp>
        <p:nvCxnSpPr>
          <p:cNvPr id="32" name="Düz Bağlayıcı 31">
            <a:extLst>
              <a:ext uri="{FF2B5EF4-FFF2-40B4-BE49-F238E27FC236}">
                <a16:creationId xmlns:a16="http://schemas.microsoft.com/office/drawing/2014/main" id="{04E3297A-1CDC-4F6B-BF89-EA4E5FA99FC9}"/>
              </a:ext>
            </a:extLst>
          </p:cNvPr>
          <p:cNvCxnSpPr>
            <a:cxnSpLocks/>
          </p:cNvCxnSpPr>
          <p:nvPr/>
        </p:nvCxnSpPr>
        <p:spPr>
          <a:xfrm flipH="1">
            <a:off x="9128977" y="3678026"/>
            <a:ext cx="4294" cy="15937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Düz Bağlayıcı 32">
            <a:extLst>
              <a:ext uri="{FF2B5EF4-FFF2-40B4-BE49-F238E27FC236}">
                <a16:creationId xmlns:a16="http://schemas.microsoft.com/office/drawing/2014/main" id="{81092A30-90D2-44BA-928A-308E55E10D32}"/>
              </a:ext>
            </a:extLst>
          </p:cNvPr>
          <p:cNvCxnSpPr>
            <a:cxnSpLocks/>
          </p:cNvCxnSpPr>
          <p:nvPr/>
        </p:nvCxnSpPr>
        <p:spPr>
          <a:xfrm flipH="1">
            <a:off x="9133269" y="4581175"/>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a16="http://schemas.microsoft.com/office/drawing/2014/main" id="{9F7E9521-A0EC-48DC-BECE-6AAA64984E52}"/>
              </a:ext>
            </a:extLst>
          </p:cNvPr>
          <p:cNvCxnSpPr>
            <a:cxnSpLocks/>
          </p:cNvCxnSpPr>
          <p:nvPr/>
        </p:nvCxnSpPr>
        <p:spPr>
          <a:xfrm flipH="1">
            <a:off x="9120391" y="5255170"/>
            <a:ext cx="296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Dikdörtgen: Köşeleri Yuvarlatılmış 34">
            <a:extLst>
              <a:ext uri="{FF2B5EF4-FFF2-40B4-BE49-F238E27FC236}">
                <a16:creationId xmlns:a16="http://schemas.microsoft.com/office/drawing/2014/main" id="{B1DAEF5A-DEA4-4A7F-B5BF-EBB6971D5984}"/>
              </a:ext>
            </a:extLst>
          </p:cNvPr>
          <p:cNvSpPr/>
          <p:nvPr/>
        </p:nvSpPr>
        <p:spPr>
          <a:xfrm>
            <a:off x="9482071" y="4346701"/>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Zorunlu göç</a:t>
            </a:r>
          </a:p>
        </p:txBody>
      </p:sp>
      <p:sp>
        <p:nvSpPr>
          <p:cNvPr id="36" name="Dikdörtgen: Köşeleri Yuvarlatılmış 35">
            <a:extLst>
              <a:ext uri="{FF2B5EF4-FFF2-40B4-BE49-F238E27FC236}">
                <a16:creationId xmlns:a16="http://schemas.microsoft.com/office/drawing/2014/main" id="{5B3EED5C-F337-421C-90BC-69251119DE2D}"/>
              </a:ext>
            </a:extLst>
          </p:cNvPr>
          <p:cNvSpPr/>
          <p:nvPr/>
        </p:nvSpPr>
        <p:spPr>
          <a:xfrm>
            <a:off x="9482071" y="5020696"/>
            <a:ext cx="2093886" cy="461366"/>
          </a:xfrm>
          <a:prstGeom prst="roundRect">
            <a:avLst/>
          </a:prstGeom>
          <a:solidFill>
            <a:srgbClr val="F4F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tx1"/>
                </a:solidFill>
              </a:rPr>
              <a:t>Gönüllü göç</a:t>
            </a:r>
          </a:p>
        </p:txBody>
      </p:sp>
      <p:sp>
        <p:nvSpPr>
          <p:cNvPr id="37" name="Dikdörtgen 36">
            <a:extLst>
              <a:ext uri="{FF2B5EF4-FFF2-40B4-BE49-F238E27FC236}">
                <a16:creationId xmlns:a16="http://schemas.microsoft.com/office/drawing/2014/main" id="{FB6235F6-E795-4237-BA04-4CFEFD75DB3B}"/>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Tree>
    <p:extLst>
      <p:ext uri="{BB962C8B-B14F-4D97-AF65-F5344CB8AC3E}">
        <p14:creationId xmlns:p14="http://schemas.microsoft.com/office/powerpoint/2010/main" val="41927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25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25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250"/>
                                        <p:tgtEl>
                                          <p:spTgt spid="7"/>
                                        </p:tgtEl>
                                      </p:cBhvr>
                                    </p:animEffect>
                                  </p:childTnLst>
                                </p:cTn>
                              </p:par>
                              <p:par>
                                <p:cTn id="19" presetID="2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1500"/>
                                        <p:tgtEl>
                                          <p:spTgt spid="12"/>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500"/>
                                        <p:tgtEl>
                                          <p:spTgt spid="13"/>
                                        </p:tgtEl>
                                      </p:cBhvr>
                                    </p:animEffect>
                                  </p:childTnLst>
                                </p:cTn>
                              </p:par>
                              <p:par>
                                <p:cTn id="44" presetID="22" presetClass="entr" presetSubtype="1"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1500"/>
                                        <p:tgtEl>
                                          <p:spTgt spid="16"/>
                                        </p:tgtEl>
                                      </p:cBhvr>
                                    </p:animEffect>
                                  </p:childTnLst>
                                </p:cTn>
                              </p:par>
                              <p:par>
                                <p:cTn id="47" presetID="22" presetClass="entr" presetSubtype="1"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1500"/>
                                        <p:tgtEl>
                                          <p:spTgt spid="17"/>
                                        </p:tgtEl>
                                      </p:cBhvr>
                                    </p:animEffect>
                                  </p:childTnLst>
                                </p:cTn>
                              </p:par>
                              <p:par>
                                <p:cTn id="50" presetID="22" presetClass="entr" presetSubtype="1"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1500"/>
                                        <p:tgtEl>
                                          <p:spTgt spid="14"/>
                                        </p:tgtEl>
                                      </p:cBhvr>
                                    </p:animEffect>
                                  </p:childTnLst>
                                </p:cTn>
                              </p:par>
                              <p:par>
                                <p:cTn id="53" presetID="22" presetClass="entr" presetSubtype="1"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1500"/>
                                        <p:tgtEl>
                                          <p:spTgt spid="22"/>
                                        </p:tgtEl>
                                      </p:cBhvr>
                                    </p:animEffect>
                                  </p:childTnLst>
                                </p:cTn>
                              </p:par>
                              <p:par>
                                <p:cTn id="56" presetID="22" presetClass="entr" presetSubtype="1"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1500"/>
                                        <p:tgtEl>
                                          <p:spTgt spid="23"/>
                                        </p:tgtEl>
                                      </p:cBhvr>
                                    </p:animEffect>
                                  </p:childTnLst>
                                </p:cTn>
                              </p:par>
                              <p:par>
                                <p:cTn id="59" presetID="22" presetClass="entr" presetSubtype="1"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1500"/>
                                        <p:tgtEl>
                                          <p:spTgt spid="24"/>
                                        </p:tgtEl>
                                      </p:cBhvr>
                                    </p:animEffect>
                                  </p:childTnLst>
                                </p:cTn>
                              </p:par>
                              <p:par>
                                <p:cTn id="62" presetID="22" presetClass="entr" presetSubtype="1"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1500"/>
                                        <p:tgtEl>
                                          <p:spTgt spid="27"/>
                                        </p:tgtEl>
                                      </p:cBhvr>
                                    </p:animEffect>
                                  </p:childTnLst>
                                </p:cTn>
                              </p:par>
                              <p:par>
                                <p:cTn id="65" presetID="22" presetClass="entr" presetSubtype="1"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1500"/>
                                        <p:tgtEl>
                                          <p:spTgt spid="28"/>
                                        </p:tgtEl>
                                      </p:cBhvr>
                                    </p:animEffect>
                                  </p:childTnLst>
                                </p:cTn>
                              </p:par>
                              <p:par>
                                <p:cTn id="68" presetID="22" presetClass="entr" presetSubtype="1"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up)">
                                      <p:cBhvr>
                                        <p:cTn id="70" dur="1500"/>
                                        <p:tgtEl>
                                          <p:spTgt spid="29"/>
                                        </p:tgtEl>
                                      </p:cBhvr>
                                    </p:animEffect>
                                  </p:childTnLst>
                                </p:cTn>
                              </p:par>
                              <p:par>
                                <p:cTn id="71" presetID="22" presetClass="entr" presetSubtype="1"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1500"/>
                                        <p:tgtEl>
                                          <p:spTgt spid="32"/>
                                        </p:tgtEl>
                                      </p:cBhvr>
                                    </p:animEffect>
                                  </p:childTnLst>
                                </p:cTn>
                              </p:par>
                              <p:par>
                                <p:cTn id="74" presetID="22" presetClass="entr" presetSubtype="1"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up)">
                                      <p:cBhvr>
                                        <p:cTn id="76" dur="1500"/>
                                        <p:tgtEl>
                                          <p:spTgt spid="33"/>
                                        </p:tgtEl>
                                      </p:cBhvr>
                                    </p:animEffect>
                                  </p:childTnLst>
                                </p:cTn>
                              </p:par>
                              <p:par>
                                <p:cTn id="77" presetID="22" presetClass="entr" presetSubtype="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1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8" grpId="0" animBg="1"/>
      <p:bldP spid="19" grpId="0" animBg="1"/>
      <p:bldP spid="20" grpId="0" animBg="1"/>
      <p:bldP spid="21" grpId="0" animBg="1"/>
      <p:bldP spid="25" grpId="0" animBg="1"/>
      <p:bldP spid="26" grpId="0" animBg="1"/>
      <p:bldP spid="30" grpId="0" animBg="1"/>
      <p:bldP spid="31"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6F6AECF-AAE5-421B-9F5E-51A528CE46C0}"/>
              </a:ext>
            </a:extLst>
          </p:cNvPr>
          <p:cNvSpPr txBox="1"/>
          <p:nvPr/>
        </p:nvSpPr>
        <p:spPr>
          <a:xfrm>
            <a:off x="843564" y="955063"/>
            <a:ext cx="11146665" cy="830997"/>
          </a:xfrm>
          <a:prstGeom prst="rect">
            <a:avLst/>
          </a:prstGeom>
          <a:noFill/>
        </p:spPr>
        <p:txBody>
          <a:bodyPr wrap="square">
            <a:spAutoFit/>
          </a:bodyPr>
          <a:lstStyle/>
          <a:p>
            <a:r>
              <a:rPr lang="tr-TR" sz="2400" b="1" i="0" u="none" strike="noStrike" baseline="0" dirty="0"/>
              <a:t>Ülkemizde yaşanan mevsimlik göçlere örnek veriniz. Bu göçün nereden nereye ve nasıl yapıldığını söyleyiniz.</a:t>
            </a:r>
            <a:endParaRPr lang="tr-TR" sz="2400" dirty="0"/>
          </a:p>
        </p:txBody>
      </p:sp>
      <p:pic>
        <p:nvPicPr>
          <p:cNvPr id="4" name="Grafik 3" descr="Soru işareti">
            <a:extLst>
              <a:ext uri="{FF2B5EF4-FFF2-40B4-BE49-F238E27FC236}">
                <a16:creationId xmlns:a16="http://schemas.microsoft.com/office/drawing/2014/main" id="{63426D30-FEA5-4E51-A76D-D278C17133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545" y="955063"/>
            <a:ext cx="798491" cy="777145"/>
          </a:xfrm>
          <a:prstGeom prst="rect">
            <a:avLst/>
          </a:prstGeom>
        </p:spPr>
      </p:pic>
      <p:sp>
        <p:nvSpPr>
          <p:cNvPr id="5" name="Metin kutusu 4">
            <a:extLst>
              <a:ext uri="{FF2B5EF4-FFF2-40B4-BE49-F238E27FC236}">
                <a16:creationId xmlns:a16="http://schemas.microsoft.com/office/drawing/2014/main" id="{BE5F1B9A-3136-4872-BAC4-3D63F49FD47C}"/>
              </a:ext>
            </a:extLst>
          </p:cNvPr>
          <p:cNvSpPr txBox="1"/>
          <p:nvPr/>
        </p:nvSpPr>
        <p:spPr>
          <a:xfrm>
            <a:off x="427148" y="2105561"/>
            <a:ext cx="6894491" cy="1569660"/>
          </a:xfrm>
          <a:prstGeom prst="rect">
            <a:avLst/>
          </a:prstGeom>
          <a:noFill/>
        </p:spPr>
        <p:txBody>
          <a:bodyPr wrap="square" rtlCol="0">
            <a:spAutoFit/>
          </a:bodyPr>
          <a:lstStyle/>
          <a:p>
            <a:pPr marL="342900" indent="-342900">
              <a:buClr>
                <a:srgbClr val="FFC000"/>
              </a:buClr>
              <a:buFont typeface="Wingdings" panose="05000000000000000000" pitchFamily="2" charset="2"/>
              <a:buChar char="v"/>
            </a:pPr>
            <a:r>
              <a:rPr lang="tr-TR" sz="2400" dirty="0"/>
              <a:t>Türkiye’nin birçok şehrinden sıcak mevsimlerde inşaat işçiliği için İstanbul, Ankara ve İzmir şehirlere göç yapılır. İnşaatların durduğu soğuk mevsimlerde </a:t>
            </a:r>
            <a:br>
              <a:rPr lang="tr-TR" sz="2400" dirty="0"/>
            </a:br>
            <a:r>
              <a:rPr lang="tr-TR" sz="2400" dirty="0"/>
              <a:t>bu kişiler tekrar memleketlerine dönerler.</a:t>
            </a:r>
          </a:p>
        </p:txBody>
      </p:sp>
      <p:sp>
        <p:nvSpPr>
          <p:cNvPr id="6" name="Metin kutusu 5">
            <a:extLst>
              <a:ext uri="{FF2B5EF4-FFF2-40B4-BE49-F238E27FC236}">
                <a16:creationId xmlns:a16="http://schemas.microsoft.com/office/drawing/2014/main" id="{E0DB0257-DF5F-49DF-827A-B5EEFB42E61F}"/>
              </a:ext>
            </a:extLst>
          </p:cNvPr>
          <p:cNvSpPr txBox="1"/>
          <p:nvPr/>
        </p:nvSpPr>
        <p:spPr>
          <a:xfrm>
            <a:off x="427148" y="3948885"/>
            <a:ext cx="7173535" cy="1200329"/>
          </a:xfrm>
          <a:prstGeom prst="rect">
            <a:avLst/>
          </a:prstGeom>
          <a:noFill/>
        </p:spPr>
        <p:txBody>
          <a:bodyPr wrap="square" rtlCol="0">
            <a:spAutoFit/>
          </a:bodyPr>
          <a:lstStyle/>
          <a:p>
            <a:pPr marL="342900" indent="-342900">
              <a:buClr>
                <a:srgbClr val="FFC000"/>
              </a:buClr>
              <a:buFont typeface="Wingdings" panose="05000000000000000000" pitchFamily="2" charset="2"/>
              <a:buChar char="v"/>
            </a:pPr>
            <a:r>
              <a:rPr lang="tr-TR" sz="2400" dirty="0"/>
              <a:t>Malatya şehrinde kayısı hasadı yapıldığı dönemde </a:t>
            </a:r>
            <a:br>
              <a:rPr lang="tr-TR" sz="2400" dirty="0"/>
            </a:br>
            <a:r>
              <a:rPr lang="tr-TR" sz="2400" dirty="0"/>
              <a:t>çevre illerden birçok çalışan gelir. Hasat tamamlandıktan sonra memleketlerine geri dönerler.</a:t>
            </a:r>
          </a:p>
        </p:txBody>
      </p:sp>
      <p:sp>
        <p:nvSpPr>
          <p:cNvPr id="8" name="Metin kutusu 7">
            <a:extLst>
              <a:ext uri="{FF2B5EF4-FFF2-40B4-BE49-F238E27FC236}">
                <a16:creationId xmlns:a16="http://schemas.microsoft.com/office/drawing/2014/main" id="{5ACB1B6B-7682-4DA3-B102-49218D5B5CD4}"/>
              </a:ext>
            </a:extLst>
          </p:cNvPr>
          <p:cNvSpPr txBox="1"/>
          <p:nvPr/>
        </p:nvSpPr>
        <p:spPr>
          <a:xfrm>
            <a:off x="427148" y="5422878"/>
            <a:ext cx="7229342" cy="1200329"/>
          </a:xfrm>
          <a:prstGeom prst="rect">
            <a:avLst/>
          </a:prstGeom>
          <a:noFill/>
        </p:spPr>
        <p:txBody>
          <a:bodyPr wrap="square">
            <a:spAutoFit/>
          </a:bodyPr>
          <a:lstStyle/>
          <a:p>
            <a:pPr marL="342900" indent="-342900">
              <a:buClr>
                <a:srgbClr val="FFC000"/>
              </a:buClr>
              <a:buFont typeface="Wingdings" panose="05000000000000000000" pitchFamily="2" charset="2"/>
              <a:buChar char="v"/>
            </a:pPr>
            <a:r>
              <a:rPr lang="tr-TR" sz="2400" dirty="0"/>
              <a:t>Adana Çukurova’ya hasat dönemlerinde birçok</a:t>
            </a:r>
            <a:br>
              <a:rPr lang="tr-TR" sz="2400" dirty="0"/>
            </a:br>
            <a:r>
              <a:rPr lang="tr-TR" sz="2400" dirty="0"/>
              <a:t>göçmen işçi gelir ve bu tarım işçileri hasat tamamlandıktan sonra memleketlerine geri dönerler.</a:t>
            </a:r>
          </a:p>
        </p:txBody>
      </p:sp>
      <p:pic>
        <p:nvPicPr>
          <p:cNvPr id="9" name="Resim 8">
            <a:extLst>
              <a:ext uri="{FF2B5EF4-FFF2-40B4-BE49-F238E27FC236}">
                <a16:creationId xmlns:a16="http://schemas.microsoft.com/office/drawing/2014/main" id="{9E4159F3-527B-40CE-AEB0-876476DD47F6}"/>
              </a:ext>
            </a:extLst>
          </p:cNvPr>
          <p:cNvPicPr>
            <a:picLocks noChangeAspect="1"/>
          </p:cNvPicPr>
          <p:nvPr/>
        </p:nvPicPr>
        <p:blipFill rotWithShape="1">
          <a:blip r:embed="rId4">
            <a:extLst>
              <a:ext uri="{28A0092B-C50C-407E-A947-70E740481C1C}">
                <a14:useLocalDpi xmlns:a14="http://schemas.microsoft.com/office/drawing/2010/main" val="0"/>
              </a:ext>
            </a:extLst>
          </a:blip>
          <a:srcRect b="34639"/>
          <a:stretch/>
        </p:blipFill>
        <p:spPr>
          <a:xfrm>
            <a:off x="7868991" y="2228671"/>
            <a:ext cx="3599645" cy="1323439"/>
          </a:xfrm>
          <a:prstGeom prst="rect">
            <a:avLst/>
          </a:prstGeom>
        </p:spPr>
      </p:pic>
      <p:pic>
        <p:nvPicPr>
          <p:cNvPr id="10" name="Resim 9">
            <a:extLst>
              <a:ext uri="{FF2B5EF4-FFF2-40B4-BE49-F238E27FC236}">
                <a16:creationId xmlns:a16="http://schemas.microsoft.com/office/drawing/2014/main" id="{80B6518B-27EA-41A1-82A0-B4F862206983}"/>
              </a:ext>
            </a:extLst>
          </p:cNvPr>
          <p:cNvPicPr>
            <a:picLocks noChangeAspect="1"/>
          </p:cNvPicPr>
          <p:nvPr/>
        </p:nvPicPr>
        <p:blipFill rotWithShape="1">
          <a:blip r:embed="rId5">
            <a:extLst>
              <a:ext uri="{28A0092B-C50C-407E-A947-70E740481C1C}">
                <a14:useLocalDpi xmlns:a14="http://schemas.microsoft.com/office/drawing/2010/main" val="0"/>
              </a:ext>
            </a:extLst>
          </a:blip>
          <a:srcRect t="6545" b="3992"/>
          <a:stretch/>
        </p:blipFill>
        <p:spPr>
          <a:xfrm>
            <a:off x="7868991" y="3721058"/>
            <a:ext cx="3599645" cy="1428156"/>
          </a:xfrm>
          <a:prstGeom prst="rect">
            <a:avLst/>
          </a:prstGeom>
        </p:spPr>
      </p:pic>
      <p:pic>
        <p:nvPicPr>
          <p:cNvPr id="12" name="Resim 11">
            <a:extLst>
              <a:ext uri="{FF2B5EF4-FFF2-40B4-BE49-F238E27FC236}">
                <a16:creationId xmlns:a16="http://schemas.microsoft.com/office/drawing/2014/main" id="{9B4F8644-B263-4161-BCDF-D17E35E2BECB}"/>
              </a:ext>
            </a:extLst>
          </p:cNvPr>
          <p:cNvPicPr>
            <a:picLocks noChangeAspect="1"/>
          </p:cNvPicPr>
          <p:nvPr/>
        </p:nvPicPr>
        <p:blipFill rotWithShape="1">
          <a:blip r:embed="rId6">
            <a:extLst>
              <a:ext uri="{28A0092B-C50C-407E-A947-70E740481C1C}">
                <a14:useLocalDpi xmlns:a14="http://schemas.microsoft.com/office/drawing/2010/main" val="0"/>
              </a:ext>
            </a:extLst>
          </a:blip>
          <a:srcRect l="24446" t="24261" r="6680" b="14975"/>
          <a:stretch/>
        </p:blipFill>
        <p:spPr>
          <a:xfrm>
            <a:off x="7868991" y="5308964"/>
            <a:ext cx="3599645" cy="1428156"/>
          </a:xfrm>
          <a:prstGeom prst="rect">
            <a:avLst/>
          </a:prstGeom>
        </p:spPr>
      </p:pic>
      <p:sp>
        <p:nvSpPr>
          <p:cNvPr id="13" name="Dikdörtgen 12">
            <a:extLst>
              <a:ext uri="{FF2B5EF4-FFF2-40B4-BE49-F238E27FC236}">
                <a16:creationId xmlns:a16="http://schemas.microsoft.com/office/drawing/2014/main" id="{5098A09A-E174-4C05-80C8-C7B183A1B4A4}"/>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Tree>
    <p:extLst>
      <p:ext uri="{BB962C8B-B14F-4D97-AF65-F5344CB8AC3E}">
        <p14:creationId xmlns:p14="http://schemas.microsoft.com/office/powerpoint/2010/main" val="21494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
        <p:nvSpPr>
          <p:cNvPr id="16" name="Yıldız: 7 Nokta 15">
            <a:extLst>
              <a:ext uri="{FF2B5EF4-FFF2-40B4-BE49-F238E27FC236}">
                <a16:creationId xmlns:a16="http://schemas.microsoft.com/office/drawing/2014/main" id="{AC889B3B-C6F9-49ED-9D66-510307E1923F}"/>
              </a:ext>
            </a:extLst>
          </p:cNvPr>
          <p:cNvSpPr/>
          <p:nvPr/>
        </p:nvSpPr>
        <p:spPr>
          <a:xfrm>
            <a:off x="4333741" y="2466304"/>
            <a:ext cx="3197179" cy="2485622"/>
          </a:xfrm>
          <a:prstGeom prst="star7">
            <a:avLst>
              <a:gd name="adj" fmla="val 38048"/>
              <a:gd name="hf" fmla="val 102572"/>
              <a:gd name="vf" fmla="val 1052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GÖÇÜN SEBEPLERİ</a:t>
            </a:r>
          </a:p>
        </p:txBody>
      </p:sp>
      <p:sp>
        <p:nvSpPr>
          <p:cNvPr id="17" name="Dikdörtgen: Köşeleri Yuvarlatılmış 16">
            <a:extLst>
              <a:ext uri="{FF2B5EF4-FFF2-40B4-BE49-F238E27FC236}">
                <a16:creationId xmlns:a16="http://schemas.microsoft.com/office/drawing/2014/main" id="{E81847BD-22A7-4314-80CB-BC39DC59C2AD}"/>
              </a:ext>
            </a:extLst>
          </p:cNvPr>
          <p:cNvSpPr/>
          <p:nvPr/>
        </p:nvSpPr>
        <p:spPr>
          <a:xfrm>
            <a:off x="83712" y="895081"/>
            <a:ext cx="4811869" cy="13737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b="1" i="0" u="none" strike="noStrike" baseline="0" dirty="0">
                <a:solidFill>
                  <a:schemeClr val="tx1"/>
                </a:solidFill>
                <a:latin typeface="Arial Black" panose="020B0A04020102020204" pitchFamily="34" charset="0"/>
              </a:rPr>
              <a:t>Ekonomi: </a:t>
            </a:r>
            <a:r>
              <a:rPr lang="tr-TR" b="0" i="0" u="none" strike="noStrike" baseline="0" dirty="0">
                <a:solidFill>
                  <a:schemeClr val="tx1"/>
                </a:solidFill>
              </a:rPr>
              <a:t>Köylerde tarım alanlarının miras yoluyla bölünmesi, tarımda makineleşme, şehirlerdeki iş imkânlarının artması gibi sebepler şehirlere göçü arttırmıştır.</a:t>
            </a:r>
            <a:endParaRPr lang="tr-TR" dirty="0">
              <a:solidFill>
                <a:schemeClr val="tx1"/>
              </a:solidFill>
            </a:endParaRPr>
          </a:p>
        </p:txBody>
      </p:sp>
      <p:sp>
        <p:nvSpPr>
          <p:cNvPr id="18" name="Dikdörtgen: Köşeleri Yuvarlatılmış 17">
            <a:extLst>
              <a:ext uri="{FF2B5EF4-FFF2-40B4-BE49-F238E27FC236}">
                <a16:creationId xmlns:a16="http://schemas.microsoft.com/office/drawing/2014/main" id="{07963C1C-223E-42F4-9093-66A0349808C1}"/>
              </a:ext>
            </a:extLst>
          </p:cNvPr>
          <p:cNvSpPr/>
          <p:nvPr/>
        </p:nvSpPr>
        <p:spPr>
          <a:xfrm>
            <a:off x="4951927" y="895081"/>
            <a:ext cx="3197179" cy="1373747"/>
          </a:xfrm>
          <a:prstGeom prst="roundRect">
            <a:avLst/>
          </a:prstGeom>
          <a:solidFill>
            <a:srgbClr val="99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Mübadele: </a:t>
            </a:r>
            <a:r>
              <a:rPr lang="tr-TR" sz="1800" b="0" i="0" u="none" strike="noStrike" baseline="0" dirty="0">
                <a:solidFill>
                  <a:schemeClr val="tx1"/>
                </a:solidFill>
              </a:rPr>
              <a:t>Savaş nedeniyle</a:t>
            </a:r>
          </a:p>
          <a:p>
            <a:pPr algn="l"/>
            <a:r>
              <a:rPr lang="tr-TR" sz="1800" b="0" i="0" u="none" strike="noStrike" baseline="0" dirty="0">
                <a:solidFill>
                  <a:schemeClr val="tx1"/>
                </a:solidFill>
              </a:rPr>
              <a:t>ya da ülkeler arası</a:t>
            </a:r>
            <a:r>
              <a:rPr lang="tr-TR" sz="1800" b="0" i="0" u="none" strike="noStrike" dirty="0">
                <a:solidFill>
                  <a:schemeClr val="tx1"/>
                </a:solidFill>
              </a:rPr>
              <a:t> </a:t>
            </a:r>
            <a:r>
              <a:rPr lang="tr-TR" sz="1800" b="0" i="0" u="none" strike="noStrike" baseline="0" dirty="0">
                <a:solidFill>
                  <a:schemeClr val="tx1"/>
                </a:solidFill>
              </a:rPr>
              <a:t>anlaşmalar gereği yapılan</a:t>
            </a:r>
            <a:r>
              <a:rPr lang="tr-TR" sz="1800" b="0" i="0" u="none" strike="noStrike" dirty="0">
                <a:solidFill>
                  <a:schemeClr val="tx1"/>
                </a:solidFill>
              </a:rPr>
              <a:t> </a:t>
            </a:r>
            <a:r>
              <a:rPr lang="tr-TR" sz="1800" b="0" i="0" u="none" strike="noStrike" baseline="0" dirty="0">
                <a:solidFill>
                  <a:schemeClr val="tx1"/>
                </a:solidFill>
              </a:rPr>
              <a:t>nüfus</a:t>
            </a:r>
            <a:br>
              <a:rPr lang="tr-TR" sz="1800" b="0" i="0" u="none" strike="noStrike" baseline="0" dirty="0">
                <a:solidFill>
                  <a:schemeClr val="tx1"/>
                </a:solidFill>
              </a:rPr>
            </a:br>
            <a:r>
              <a:rPr lang="tr-TR" sz="1800" b="0" i="0" u="none" strike="noStrike" baseline="0" dirty="0">
                <a:solidFill>
                  <a:schemeClr val="tx1"/>
                </a:solidFill>
              </a:rPr>
              <a:t>değişimidir.</a:t>
            </a:r>
            <a:endParaRPr lang="tr-TR" dirty="0">
              <a:solidFill>
                <a:schemeClr val="tx1"/>
              </a:solidFill>
            </a:endParaRPr>
          </a:p>
        </p:txBody>
      </p:sp>
      <p:sp>
        <p:nvSpPr>
          <p:cNvPr id="19" name="Dikdörtgen: Köşeleri Yuvarlatılmış 18">
            <a:extLst>
              <a:ext uri="{FF2B5EF4-FFF2-40B4-BE49-F238E27FC236}">
                <a16:creationId xmlns:a16="http://schemas.microsoft.com/office/drawing/2014/main" id="{963189E3-027E-4C62-8DE6-262B7238177B}"/>
              </a:ext>
            </a:extLst>
          </p:cNvPr>
          <p:cNvSpPr/>
          <p:nvPr/>
        </p:nvSpPr>
        <p:spPr>
          <a:xfrm>
            <a:off x="8242477" y="895081"/>
            <a:ext cx="3672626" cy="1893195"/>
          </a:xfrm>
          <a:prstGeom prst="roundRect">
            <a:avLst/>
          </a:prstGeom>
          <a:solidFill>
            <a:srgbClr val="FBE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Sağlık: </a:t>
            </a:r>
            <a:r>
              <a:rPr lang="tr-TR" sz="1800" b="0" i="0" u="none" strike="noStrike" baseline="0" dirty="0">
                <a:solidFill>
                  <a:schemeClr val="tx1"/>
                </a:solidFill>
              </a:rPr>
              <a:t>Bulundukları yerde</a:t>
            </a:r>
          </a:p>
          <a:p>
            <a:pPr algn="l"/>
            <a:r>
              <a:rPr lang="tr-TR" sz="1800" b="0" i="0" u="none" strike="noStrike" baseline="0" dirty="0">
                <a:solidFill>
                  <a:schemeClr val="tx1"/>
                </a:solidFill>
              </a:rPr>
              <a:t>yeterli sağlık hizmetini alamayanlar</a:t>
            </a:r>
          </a:p>
          <a:p>
            <a:pPr algn="l"/>
            <a:r>
              <a:rPr lang="es-ES" sz="1800" b="0" i="0" u="none" strike="noStrike" baseline="0" dirty="0">
                <a:solidFill>
                  <a:schemeClr val="tx1"/>
                </a:solidFill>
              </a:rPr>
              <a:t>ya da daha iyi hizmet almak</a:t>
            </a:r>
          </a:p>
          <a:p>
            <a:pPr algn="l"/>
            <a:r>
              <a:rPr lang="tr-TR" sz="1800" b="0" i="0" u="none" strike="noStrike" baseline="0" dirty="0">
                <a:solidFill>
                  <a:schemeClr val="tx1"/>
                </a:solidFill>
              </a:rPr>
              <a:t>isteyenler bu hizmeti alabilecekleri</a:t>
            </a:r>
          </a:p>
          <a:p>
            <a:pPr algn="l"/>
            <a:r>
              <a:rPr lang="tr-TR" sz="1800" b="0" i="0" u="none" strike="noStrike" baseline="0" dirty="0">
                <a:solidFill>
                  <a:schemeClr val="tx1"/>
                </a:solidFill>
              </a:rPr>
              <a:t>yerlere göçerler.</a:t>
            </a:r>
            <a:endParaRPr lang="tr-TR" dirty="0">
              <a:solidFill>
                <a:schemeClr val="tx1"/>
              </a:solidFill>
            </a:endParaRPr>
          </a:p>
        </p:txBody>
      </p:sp>
      <p:sp>
        <p:nvSpPr>
          <p:cNvPr id="20" name="Dikdörtgen: Köşeleri Yuvarlatılmış 19">
            <a:extLst>
              <a:ext uri="{FF2B5EF4-FFF2-40B4-BE49-F238E27FC236}">
                <a16:creationId xmlns:a16="http://schemas.microsoft.com/office/drawing/2014/main" id="{9FA46209-BDB7-4232-B401-FCD817A28A38}"/>
              </a:ext>
            </a:extLst>
          </p:cNvPr>
          <p:cNvSpPr/>
          <p:nvPr/>
        </p:nvSpPr>
        <p:spPr>
          <a:xfrm>
            <a:off x="8242477" y="2953554"/>
            <a:ext cx="3672626" cy="24856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Eğitim: </a:t>
            </a:r>
            <a:r>
              <a:rPr lang="tr-TR" sz="1800" b="0" i="0" u="none" strike="noStrike" baseline="0" dirty="0">
                <a:solidFill>
                  <a:schemeClr val="tx1"/>
                </a:solidFill>
              </a:rPr>
              <a:t>Kaliteli eğitim almak için başka şehirlerde veya ülkelerde yaşamak göç sebeplerindendir. Eğitimli insanların başka ülkelerde iş aramaları ya</a:t>
            </a:r>
            <a:r>
              <a:rPr lang="tr-TR" sz="1800" b="0" i="0" u="none" strike="noStrike" dirty="0">
                <a:solidFill>
                  <a:schemeClr val="tx1"/>
                </a:solidFill>
              </a:rPr>
              <a:t> </a:t>
            </a:r>
            <a:r>
              <a:rPr lang="tr-TR" sz="1800" b="0" i="0" u="none" strike="noStrike" baseline="0" dirty="0">
                <a:solidFill>
                  <a:schemeClr val="tx1"/>
                </a:solidFill>
              </a:rPr>
              <a:t>da eğitimlerini yurt dışında devam ettirmeleri beyin göçü olarak adlandırılmıştır.</a:t>
            </a:r>
            <a:endParaRPr lang="tr-TR" dirty="0">
              <a:solidFill>
                <a:schemeClr val="tx1"/>
              </a:solidFill>
            </a:endParaRPr>
          </a:p>
        </p:txBody>
      </p:sp>
      <p:sp>
        <p:nvSpPr>
          <p:cNvPr id="21" name="Dikdörtgen: Köşeleri Yuvarlatılmış 20">
            <a:extLst>
              <a:ext uri="{FF2B5EF4-FFF2-40B4-BE49-F238E27FC236}">
                <a16:creationId xmlns:a16="http://schemas.microsoft.com/office/drawing/2014/main" id="{0DA45163-C66A-440B-A3F7-E0096CC364FA}"/>
              </a:ext>
            </a:extLst>
          </p:cNvPr>
          <p:cNvSpPr/>
          <p:nvPr/>
        </p:nvSpPr>
        <p:spPr>
          <a:xfrm>
            <a:off x="7360276" y="5529330"/>
            <a:ext cx="4476480" cy="112904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Terör: </a:t>
            </a:r>
            <a:r>
              <a:rPr lang="tr-TR" sz="1800" b="0" i="0" u="none" strike="noStrike" baseline="0" dirty="0">
                <a:solidFill>
                  <a:schemeClr val="tx1"/>
                </a:solidFill>
              </a:rPr>
              <a:t>Terör nedeniyle bulundukları yerde yaşama imkânı kalmayan kişiler daha güvenli yerlere göç etmek zorunda kalırlar.</a:t>
            </a:r>
            <a:endParaRPr lang="tr-TR" dirty="0">
              <a:solidFill>
                <a:schemeClr val="tx1"/>
              </a:solidFill>
            </a:endParaRPr>
          </a:p>
        </p:txBody>
      </p:sp>
      <p:sp>
        <p:nvSpPr>
          <p:cNvPr id="22" name="Dikdörtgen: Köşeleri Yuvarlatılmış 21">
            <a:extLst>
              <a:ext uri="{FF2B5EF4-FFF2-40B4-BE49-F238E27FC236}">
                <a16:creationId xmlns:a16="http://schemas.microsoft.com/office/drawing/2014/main" id="{6CC4F694-A4CA-45F5-9E39-BB89F7637892}"/>
              </a:ext>
            </a:extLst>
          </p:cNvPr>
          <p:cNvSpPr/>
          <p:nvPr/>
        </p:nvSpPr>
        <p:spPr>
          <a:xfrm>
            <a:off x="149177" y="4610638"/>
            <a:ext cx="2744273" cy="203915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Toplumsal baskı: </a:t>
            </a:r>
            <a:r>
              <a:rPr lang="tr-TR" sz="1800" b="0" i="0" u="none" strike="noStrike" baseline="0" dirty="0">
                <a:solidFill>
                  <a:schemeClr val="tx1"/>
                </a:solidFill>
              </a:rPr>
              <a:t>Kan davası gibi toplumsal baskı oluşturan durumlar göç nedenlerinden biridir.</a:t>
            </a:r>
            <a:endParaRPr lang="tr-TR" dirty="0">
              <a:solidFill>
                <a:schemeClr val="tx1"/>
              </a:solidFill>
            </a:endParaRPr>
          </a:p>
        </p:txBody>
      </p:sp>
      <p:sp>
        <p:nvSpPr>
          <p:cNvPr id="23" name="Dikdörtgen: Köşeleri Yuvarlatılmış 22">
            <a:extLst>
              <a:ext uri="{FF2B5EF4-FFF2-40B4-BE49-F238E27FC236}">
                <a16:creationId xmlns:a16="http://schemas.microsoft.com/office/drawing/2014/main" id="{15B4A9AA-E7F9-4AAE-8028-E94B186263FC}"/>
              </a:ext>
            </a:extLst>
          </p:cNvPr>
          <p:cNvSpPr/>
          <p:nvPr/>
        </p:nvSpPr>
        <p:spPr>
          <a:xfrm>
            <a:off x="3103808" y="5284631"/>
            <a:ext cx="4194216" cy="137374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Savaş: </a:t>
            </a:r>
            <a:r>
              <a:rPr lang="tr-TR" sz="1800" b="0" i="0" u="none" strike="noStrike" baseline="0" dirty="0">
                <a:solidFill>
                  <a:schemeClr val="tx1"/>
                </a:solidFill>
              </a:rPr>
              <a:t>Bulundukları yerde </a:t>
            </a:r>
            <a:r>
              <a:rPr lang="es-ES" sz="1800" b="0" i="0" u="none" strike="noStrike" baseline="0" dirty="0">
                <a:solidFill>
                  <a:schemeClr val="tx1"/>
                </a:solidFill>
              </a:rPr>
              <a:t>can ve mal güvenliği kalmayan</a:t>
            </a:r>
            <a:r>
              <a:rPr lang="tr-TR" sz="1800" b="0" i="0" u="none" strike="noStrike" baseline="0" dirty="0">
                <a:solidFill>
                  <a:schemeClr val="tx1"/>
                </a:solidFill>
              </a:rPr>
              <a:t> savaş mağdurları çoğu zaman topluca başka ülkelere sığınmak</a:t>
            </a:r>
          </a:p>
          <a:p>
            <a:pPr algn="l"/>
            <a:r>
              <a:rPr lang="tr-TR" sz="1800" b="0" i="0" u="none" strike="noStrike" baseline="0" dirty="0">
                <a:solidFill>
                  <a:schemeClr val="tx1"/>
                </a:solidFill>
              </a:rPr>
              <a:t>zorunda kalıp mülteci olmuşlardır.</a:t>
            </a:r>
            <a:endParaRPr lang="tr-TR" dirty="0">
              <a:solidFill>
                <a:schemeClr val="tx1"/>
              </a:solidFill>
            </a:endParaRPr>
          </a:p>
        </p:txBody>
      </p:sp>
      <p:sp>
        <p:nvSpPr>
          <p:cNvPr id="24" name="Dikdörtgen: Köşeleri Yuvarlatılmış 23">
            <a:extLst>
              <a:ext uri="{FF2B5EF4-FFF2-40B4-BE49-F238E27FC236}">
                <a16:creationId xmlns:a16="http://schemas.microsoft.com/office/drawing/2014/main" id="{96787000-B2DF-4E6A-A545-6EBC52F4161C}"/>
              </a:ext>
            </a:extLst>
          </p:cNvPr>
          <p:cNvSpPr/>
          <p:nvPr/>
        </p:nvSpPr>
        <p:spPr>
          <a:xfrm>
            <a:off x="83712" y="2463345"/>
            <a:ext cx="3450467" cy="19313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1" i="0" u="none" strike="noStrike" baseline="0" dirty="0">
                <a:solidFill>
                  <a:schemeClr val="tx1"/>
                </a:solidFill>
                <a:latin typeface="Arial Black" panose="020B0A04020102020204" pitchFamily="34" charset="0"/>
              </a:rPr>
              <a:t>Doğal afet: </a:t>
            </a:r>
            <a:r>
              <a:rPr lang="tr-TR" sz="1800" b="0" i="0" u="none" strike="noStrike" baseline="0" dirty="0">
                <a:solidFill>
                  <a:schemeClr val="tx1"/>
                </a:solidFill>
              </a:rPr>
              <a:t>Deprem ve diğer</a:t>
            </a:r>
          </a:p>
          <a:p>
            <a:pPr algn="l"/>
            <a:r>
              <a:rPr lang="tr-TR" sz="1800" b="0" i="0" u="none" strike="noStrike" baseline="0" dirty="0">
                <a:solidFill>
                  <a:schemeClr val="tx1"/>
                </a:solidFill>
              </a:rPr>
              <a:t>doğal afetler nedeniyle insanlar</a:t>
            </a:r>
          </a:p>
          <a:p>
            <a:pPr algn="l"/>
            <a:r>
              <a:rPr lang="tr-TR" sz="1800" b="0" i="0" u="none" strike="noStrike" baseline="0" dirty="0">
                <a:solidFill>
                  <a:schemeClr val="tx1"/>
                </a:solidFill>
              </a:rPr>
              <a:t>bulundukları yerde yaşama</a:t>
            </a:r>
          </a:p>
          <a:p>
            <a:pPr algn="l"/>
            <a:r>
              <a:rPr lang="tr-TR" sz="1800" b="0" i="0" u="none" strike="noStrike" baseline="0" dirty="0">
                <a:solidFill>
                  <a:schemeClr val="tx1"/>
                </a:solidFill>
              </a:rPr>
              <a:t>imkânı kalmadığından göç</a:t>
            </a:r>
          </a:p>
          <a:p>
            <a:pPr algn="l"/>
            <a:r>
              <a:rPr lang="tr-TR" sz="1800" b="0" i="0" u="none" strike="noStrike" baseline="0" dirty="0">
                <a:solidFill>
                  <a:schemeClr val="tx1"/>
                </a:solidFill>
              </a:rPr>
              <a:t>etmektedirler.</a:t>
            </a:r>
            <a:endParaRPr lang="tr-TR" dirty="0">
              <a:solidFill>
                <a:schemeClr val="tx1"/>
              </a:solidFill>
            </a:endParaRPr>
          </a:p>
        </p:txBody>
      </p:sp>
    </p:spTree>
    <p:extLst>
      <p:ext uri="{BB962C8B-B14F-4D97-AF65-F5344CB8AC3E}">
        <p14:creationId xmlns:p14="http://schemas.microsoft.com/office/powerpoint/2010/main" val="3692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388DC31-79EA-41FD-BD1C-AF7822BAB41E}"/>
              </a:ext>
            </a:extLst>
          </p:cNvPr>
          <p:cNvSpPr/>
          <p:nvPr/>
        </p:nvSpPr>
        <p:spPr>
          <a:xfrm>
            <a:off x="0" y="0"/>
            <a:ext cx="12192000" cy="624625"/>
          </a:xfrm>
          <a:prstGeom prst="rect">
            <a:avLst/>
          </a:prstGeom>
          <a:gradFill flip="none" rotWithShape="1">
            <a:gsLst>
              <a:gs pos="0">
                <a:srgbClr val="FFBDD3">
                  <a:shade val="30000"/>
                  <a:satMod val="115000"/>
                </a:srgbClr>
              </a:gs>
              <a:gs pos="50000">
                <a:srgbClr val="FFBDD3">
                  <a:shade val="67500"/>
                  <a:satMod val="115000"/>
                </a:srgbClr>
              </a:gs>
              <a:gs pos="100000">
                <a:srgbClr val="FFBDD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NEDENLERİYLE VE SONUÇLARIYLA GÖÇ</a:t>
            </a:r>
          </a:p>
        </p:txBody>
      </p:sp>
      <p:sp>
        <p:nvSpPr>
          <p:cNvPr id="4" name="Metin kutusu 3">
            <a:extLst>
              <a:ext uri="{FF2B5EF4-FFF2-40B4-BE49-F238E27FC236}">
                <a16:creationId xmlns:a16="http://schemas.microsoft.com/office/drawing/2014/main" id="{7F72ED45-8F23-4C13-8132-907EA88858D6}"/>
              </a:ext>
            </a:extLst>
          </p:cNvPr>
          <p:cNvSpPr txBox="1"/>
          <p:nvPr/>
        </p:nvSpPr>
        <p:spPr>
          <a:xfrm>
            <a:off x="240941" y="1029064"/>
            <a:ext cx="11710117" cy="830997"/>
          </a:xfrm>
          <a:prstGeom prst="rect">
            <a:avLst/>
          </a:prstGeom>
          <a:noFill/>
        </p:spPr>
        <p:txBody>
          <a:bodyPr wrap="square">
            <a:spAutoFit/>
          </a:bodyPr>
          <a:lstStyle/>
          <a:p>
            <a:pPr marL="342900" indent="-342900" algn="l">
              <a:buClr>
                <a:srgbClr val="FFC000"/>
              </a:buClr>
              <a:buFont typeface="Calibri" panose="020F0502020204030204" pitchFamily="34" charset="0"/>
              <a:buChar char="֍"/>
            </a:pPr>
            <a:r>
              <a:rPr lang="tr-TR" sz="2400" b="0" i="0" u="none" strike="noStrike" baseline="0" dirty="0"/>
              <a:t>Göçlerin sebepleri olduğu gibi sonuçları da vardır. Aşağıda verilen haberde göçlerin sonuçlarından bazılarını bulmak mümkündür.</a:t>
            </a:r>
            <a:endParaRPr lang="tr-TR" sz="2400" dirty="0"/>
          </a:p>
        </p:txBody>
      </p:sp>
      <p:pic>
        <p:nvPicPr>
          <p:cNvPr id="5" name="Resim 4">
            <a:extLst>
              <a:ext uri="{FF2B5EF4-FFF2-40B4-BE49-F238E27FC236}">
                <a16:creationId xmlns:a16="http://schemas.microsoft.com/office/drawing/2014/main" id="{7A3ACF5B-B67F-406C-B19D-FF872EF142F7}"/>
              </a:ext>
            </a:extLst>
          </p:cNvPr>
          <p:cNvPicPr>
            <a:picLocks noChangeAspect="1"/>
          </p:cNvPicPr>
          <p:nvPr/>
        </p:nvPicPr>
        <p:blipFill>
          <a:blip r:embed="rId2"/>
          <a:stretch>
            <a:fillRect/>
          </a:stretch>
        </p:blipFill>
        <p:spPr>
          <a:xfrm>
            <a:off x="240940" y="1946226"/>
            <a:ext cx="11807245" cy="4569494"/>
          </a:xfrm>
          <a:prstGeom prst="rect">
            <a:avLst/>
          </a:prstGeom>
        </p:spPr>
      </p:pic>
      <p:sp>
        <p:nvSpPr>
          <p:cNvPr id="3" name="Dikdörtgen 2">
            <a:extLst>
              <a:ext uri="{FF2B5EF4-FFF2-40B4-BE49-F238E27FC236}">
                <a16:creationId xmlns:a16="http://schemas.microsoft.com/office/drawing/2014/main" id="{EEEF434A-EE80-4A94-AF7C-7A8B65FB8804}"/>
              </a:ext>
            </a:extLst>
          </p:cNvPr>
          <p:cNvSpPr/>
          <p:nvPr/>
        </p:nvSpPr>
        <p:spPr>
          <a:xfrm>
            <a:off x="444321" y="2466303"/>
            <a:ext cx="11423561" cy="3850783"/>
          </a:xfrm>
          <a:prstGeom prst="rect">
            <a:avLst/>
          </a:prstGeom>
          <a:solidFill>
            <a:schemeClr val="bg1">
              <a:lumMod val="95000"/>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0" i="0" u="none" strike="noStrike" baseline="0" dirty="0">
                <a:solidFill>
                  <a:schemeClr val="tx1"/>
                </a:solidFill>
              </a:rPr>
              <a:t>Haberdeki göç kırdan kente yapılan göçtür. Bu göç türünün kırsalda önemli sonuçları olduğu gibi şehirlerde de önemli sonuçları olmaktadır. Bunlardan en önemlileri plansız yapılaşma, alt yapı hizmetlerinin yetersiz kalması, artan okul ihtiyacı, işsizlik ve bunun getirdiği sosyal ve kültürel sorunlardır.</a:t>
            </a:r>
            <a:endParaRPr lang="tr-TR" sz="2800" dirty="0">
              <a:solidFill>
                <a:schemeClr val="tx1"/>
              </a:solidFill>
            </a:endParaRPr>
          </a:p>
          <a:p>
            <a:pPr algn="ctr"/>
            <a:endParaRPr lang="tr-TR" sz="2800" dirty="0">
              <a:solidFill>
                <a:schemeClr val="tx1"/>
              </a:solidFill>
            </a:endParaRPr>
          </a:p>
        </p:txBody>
      </p:sp>
    </p:spTree>
    <p:extLst>
      <p:ext uri="{BB962C8B-B14F-4D97-AF65-F5344CB8AC3E}">
        <p14:creationId xmlns:p14="http://schemas.microsoft.com/office/powerpoint/2010/main" val="3391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3253</TotalTime>
  <Words>1037</Words>
  <Application>Microsoft Office PowerPoint</Application>
  <PresentationFormat>Geniş ekran</PresentationFormat>
  <Paragraphs>107</Paragraphs>
  <Slides>15</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15</vt:i4>
      </vt:variant>
    </vt:vector>
  </HeadingPairs>
  <TitlesOfParts>
    <vt:vector size="26" baseType="lpstr">
      <vt:lpstr>Arial</vt:lpstr>
      <vt:lpstr>Arial Black</vt:lpstr>
      <vt:lpstr>Calibri</vt:lpstr>
      <vt:lpstr>Calibri Light</vt:lpstr>
      <vt:lpstr>Cambria</vt:lpstr>
      <vt:lpstr>CaslonPro-Regular</vt:lpstr>
      <vt:lpstr>Comic Sans MS</vt:lpstr>
      <vt:lpstr>Times New Roman</vt:lpstr>
      <vt:lpstr>Univers Condensed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134</cp:revision>
  <dcterms:created xsi:type="dcterms:W3CDTF">2021-09-28T19:59:59Z</dcterms:created>
  <dcterms:modified xsi:type="dcterms:W3CDTF">2022-02-05T22:32:36Z</dcterms:modified>
</cp:coreProperties>
</file>