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08" r:id="rId3"/>
    <p:sldId id="422" r:id="rId4"/>
    <p:sldId id="423" r:id="rId5"/>
    <p:sldId id="439" r:id="rId6"/>
    <p:sldId id="440" r:id="rId7"/>
    <p:sldId id="441" r:id="rId8"/>
    <p:sldId id="442" r:id="rId9"/>
    <p:sldId id="443" r:id="rId10"/>
    <p:sldId id="444" r:id="rId11"/>
    <p:sldId id="445" r:id="rId12"/>
    <p:sldId id="447" r:id="rId13"/>
    <p:sldId id="446" r:id="rId14"/>
    <p:sldId id="448" r:id="rId15"/>
    <p:sldId id="449" r:id="rId16"/>
    <p:sldId id="450" r:id="rId17"/>
    <p:sldId id="451" r:id="rId18"/>
    <p:sldId id="452" r:id="rId19"/>
    <p:sldId id="455" r:id="rId20"/>
    <p:sldId id="453" r:id="rId21"/>
    <p:sldId id="461" r:id="rId22"/>
    <p:sldId id="454" r:id="rId23"/>
    <p:sldId id="356" r:id="rId24"/>
    <p:sldId id="359" r:id="rId25"/>
    <p:sldId id="360" r:id="rId26"/>
    <p:sldId id="364" r:id="rId27"/>
    <p:sldId id="456" r:id="rId28"/>
    <p:sldId id="462" r:id="rId29"/>
    <p:sldId id="404" r:id="rId30"/>
    <p:sldId id="34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79DCFF"/>
    <a:srgbClr val="33CCFF"/>
    <a:srgbClr val="3399FF"/>
    <a:srgbClr val="FFFFFF"/>
    <a:srgbClr val="A365D1"/>
    <a:srgbClr val="BDFFFF"/>
    <a:srgbClr val="B6C3F4"/>
    <a:srgbClr val="3358E1"/>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18.11.2021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18.11.2021</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18.11.2021</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2188736" y="3105834"/>
            <a:ext cx="7814523" cy="1200329"/>
          </a:xfrm>
          <a:prstGeom prst="rect">
            <a:avLst/>
          </a:prstGeom>
          <a:noFill/>
        </p:spPr>
        <p:txBody>
          <a:bodyPr wrap="square">
            <a:spAutoFit/>
          </a:bodyPr>
          <a:lstStyle/>
          <a:p>
            <a:pPr algn="ctr"/>
            <a:r>
              <a:rPr lang="tr-TR" sz="3600" b="1" dirty="0">
                <a:solidFill>
                  <a:srgbClr val="C00000"/>
                </a:solidFill>
              </a:rPr>
              <a:t>OSMANLI DEVLETİ'NDE ISLAHAT HAREKETLERİ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74AA9D59-9B62-42B6-A3F7-D8DB6526C2CB}"/>
              </a:ext>
            </a:extLst>
          </p:cNvPr>
          <p:cNvSpPr txBox="1"/>
          <p:nvPr/>
        </p:nvSpPr>
        <p:spPr>
          <a:xfrm>
            <a:off x="230778" y="1730249"/>
            <a:ext cx="7515864" cy="3046988"/>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Bunu önlemek için yeniçerilerden bir itfaiye bölüğü kuruldu. Yangınları söndürmek için de “tulumba” denilen bir araç  kullanılmaya başlandı. Tulumbanın faydaları görülmeye  başlayınca “Tulumbacı Ocağı” kuruldu. Tulumbacı Ocağı  19. yüzyılda “</a:t>
            </a:r>
            <a:r>
              <a:rPr lang="tr-TR" sz="2400" b="1" i="0" u="none" strike="noStrike" baseline="0" dirty="0"/>
              <a:t>İtfaiye Teşkilatı</a:t>
            </a:r>
            <a:r>
              <a:rPr lang="tr-TR" sz="2400" b="0" i="0" u="none" strike="noStrike" baseline="0" dirty="0"/>
              <a:t>” hâline getirildi. Tulumbacı  Ocağının kurulmasıyla halkın korkulu rüyası olan yangınlar daha kısa sürede kontrol altına alınmaya başlandı, can ve mal kaybı azaldı.</a:t>
            </a:r>
            <a:endParaRPr lang="tr-TR" sz="2400" dirty="0"/>
          </a:p>
        </p:txBody>
      </p:sp>
      <p:sp>
        <p:nvSpPr>
          <p:cNvPr id="5" name="Metin kutusu 4">
            <a:extLst>
              <a:ext uri="{FF2B5EF4-FFF2-40B4-BE49-F238E27FC236}">
                <a16:creationId xmlns:a16="http://schemas.microsoft.com/office/drawing/2014/main" id="{D5BB0251-78C0-46DA-909F-E28FA466AE9E}"/>
              </a:ext>
            </a:extLst>
          </p:cNvPr>
          <p:cNvSpPr txBox="1"/>
          <p:nvPr/>
        </p:nvSpPr>
        <p:spPr>
          <a:xfrm>
            <a:off x="230778" y="863884"/>
            <a:ext cx="7127913" cy="523220"/>
          </a:xfrm>
          <a:prstGeom prst="rect">
            <a:avLst/>
          </a:prstGeom>
          <a:noFill/>
        </p:spPr>
        <p:txBody>
          <a:bodyPr wrap="none" rtlCol="0">
            <a:spAutoFit/>
          </a:bodyPr>
          <a:lstStyle/>
          <a:p>
            <a:r>
              <a:rPr lang="tr-TR" sz="2800" b="1" dirty="0">
                <a:solidFill>
                  <a:srgbClr val="FF0000"/>
                </a:solidFill>
              </a:rPr>
              <a:t>Islahata Hareketlerinin Başlaması ve Lale Devri</a:t>
            </a:r>
          </a:p>
        </p:txBody>
      </p:sp>
      <p:pic>
        <p:nvPicPr>
          <p:cNvPr id="6" name="Resim 5">
            <a:extLst>
              <a:ext uri="{FF2B5EF4-FFF2-40B4-BE49-F238E27FC236}">
                <a16:creationId xmlns:a16="http://schemas.microsoft.com/office/drawing/2014/main" id="{8849B994-1092-4D4F-97C7-FC2E743325AE}"/>
              </a:ext>
            </a:extLst>
          </p:cNvPr>
          <p:cNvPicPr>
            <a:picLocks noChangeAspect="1"/>
          </p:cNvPicPr>
          <p:nvPr/>
        </p:nvPicPr>
        <p:blipFill rotWithShape="1">
          <a:blip r:embed="rId2"/>
          <a:srcRect l="16609" b="6954"/>
          <a:stretch/>
        </p:blipFill>
        <p:spPr>
          <a:xfrm>
            <a:off x="7836795" y="1873940"/>
            <a:ext cx="3764603" cy="2491455"/>
          </a:xfrm>
          <a:prstGeom prst="rect">
            <a:avLst/>
          </a:prstGeom>
        </p:spPr>
      </p:pic>
    </p:spTree>
    <p:extLst>
      <p:ext uri="{BB962C8B-B14F-4D97-AF65-F5344CB8AC3E}">
        <p14:creationId xmlns:p14="http://schemas.microsoft.com/office/powerpoint/2010/main" val="25622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16F950C8-559E-4743-851E-B8223B5A3825}"/>
              </a:ext>
            </a:extLst>
          </p:cNvPr>
          <p:cNvSpPr txBox="1"/>
          <p:nvPr/>
        </p:nvSpPr>
        <p:spPr>
          <a:xfrm>
            <a:off x="230778" y="1595021"/>
            <a:ext cx="11603865" cy="5262979"/>
          </a:xfrm>
          <a:prstGeom prst="rect">
            <a:avLst/>
          </a:prstGeom>
          <a:noFill/>
        </p:spPr>
        <p:txBody>
          <a:bodyPr wrap="square">
            <a:spAutoFit/>
          </a:bodyPr>
          <a:lstStyle/>
          <a:p>
            <a:pPr algn="l"/>
            <a:r>
              <a:rPr lang="tr-TR" sz="2400" b="0" i="0" u="none" strike="noStrike" baseline="0" dirty="0">
                <a:latin typeface="CaslonPro-Regular"/>
              </a:rPr>
              <a:t>Tulumbacılık hevesi öylesine yayıldı ki zamanımızın futbol kulüpleri ve taraftarları arasındaki rekabet, tulumbacı taraftarları arasındaki mücadeleler yanında sönük kalır. Tulumba mahallenin, semtin sembolü hâline geldi. Yangına giderken ve yangın dönüşü koşular, yangını unutturacak kadar iddialı oluyordu. “Yangın var!” cümlesi duyulunca hepsi koğuşlarına giderek esvaplarını, üniformalarını atıyorlar, dizliklerini çekip formalarını geçiriyorlar ve yalınayak tulumba sandığının kolu altına girerek yangına koşuyorlardı. Tulumbacılık şarkılara</a:t>
            </a:r>
          </a:p>
          <a:p>
            <a:pPr algn="l"/>
            <a:r>
              <a:rPr lang="tr-TR" sz="2400" b="0" i="0" u="none" strike="noStrike" baseline="0" dirty="0">
                <a:latin typeface="CaslonPro-Regular"/>
              </a:rPr>
              <a:t>bile konu oldu:</a:t>
            </a:r>
          </a:p>
          <a:p>
            <a:pPr algn="l"/>
            <a:endParaRPr lang="tr-TR" sz="2400" b="0" i="0" u="none" strike="noStrike" baseline="0" dirty="0">
              <a:latin typeface="CaslonPro-Regular"/>
            </a:endParaRPr>
          </a:p>
          <a:p>
            <a:pPr algn="l"/>
            <a:r>
              <a:rPr lang="tr-TR" sz="2400" b="0" i="0" u="none" strike="noStrike" baseline="0" dirty="0">
                <a:latin typeface="CaslonPro-Regular"/>
              </a:rPr>
              <a:t>Yangın olur biz yangına gideriz</a:t>
            </a:r>
          </a:p>
          <a:p>
            <a:pPr algn="l"/>
            <a:r>
              <a:rPr lang="tr-TR" sz="2400" b="0" i="0" u="none" strike="noStrike" baseline="0" dirty="0">
                <a:latin typeface="CaslonPro-Regular"/>
              </a:rPr>
              <a:t>Düz ovada keklik gibi sekeriz</a:t>
            </a:r>
          </a:p>
          <a:p>
            <a:pPr algn="l"/>
            <a:r>
              <a:rPr lang="tr-TR" sz="2400" b="0" i="0" u="none" strike="noStrike" baseline="0" dirty="0">
                <a:latin typeface="CaslonPro-Regular"/>
              </a:rPr>
              <a:t>Yokuşlarda şahin gibi uçarız</a:t>
            </a:r>
          </a:p>
          <a:p>
            <a:pPr algn="l"/>
            <a:r>
              <a:rPr lang="tr-TR" sz="2400" b="0" i="0" u="none" strike="noStrike" baseline="0" dirty="0">
                <a:latin typeface="CaslonPro-Regular"/>
              </a:rPr>
              <a:t>Sandık sandıklar içinde çok şanımız var</a:t>
            </a:r>
          </a:p>
          <a:p>
            <a:pPr algn="l"/>
            <a:r>
              <a:rPr lang="tr-TR" sz="2400" b="0" i="0" u="none" strike="noStrike" baseline="0" dirty="0">
                <a:latin typeface="CaslonPro-Regular"/>
              </a:rPr>
              <a:t>Hazreti Mevla’ya yalvarmamız var</a:t>
            </a:r>
          </a:p>
          <a:p>
            <a:pPr algn="l"/>
            <a:r>
              <a:rPr lang="tr-TR" sz="2400" b="0" i="0" u="none" strike="noStrike" baseline="0" dirty="0">
                <a:latin typeface="CaslonPro-Regular"/>
              </a:rPr>
              <a:t>…</a:t>
            </a:r>
            <a:endParaRPr lang="tr-TR" sz="2400" dirty="0"/>
          </a:p>
        </p:txBody>
      </p:sp>
      <p:sp>
        <p:nvSpPr>
          <p:cNvPr id="5" name="Metin kutusu 4">
            <a:extLst>
              <a:ext uri="{FF2B5EF4-FFF2-40B4-BE49-F238E27FC236}">
                <a16:creationId xmlns:a16="http://schemas.microsoft.com/office/drawing/2014/main" id="{1AEBFC03-B4A8-40A7-9DAC-040786CC27AB}"/>
              </a:ext>
            </a:extLst>
          </p:cNvPr>
          <p:cNvSpPr txBox="1"/>
          <p:nvPr/>
        </p:nvSpPr>
        <p:spPr>
          <a:xfrm>
            <a:off x="230778" y="863884"/>
            <a:ext cx="7127913" cy="523220"/>
          </a:xfrm>
          <a:prstGeom prst="rect">
            <a:avLst/>
          </a:prstGeom>
          <a:noFill/>
        </p:spPr>
        <p:txBody>
          <a:bodyPr wrap="none" rtlCol="0">
            <a:spAutoFit/>
          </a:bodyPr>
          <a:lstStyle/>
          <a:p>
            <a:r>
              <a:rPr lang="tr-TR" sz="2800" b="1" dirty="0">
                <a:solidFill>
                  <a:srgbClr val="FF0000"/>
                </a:solidFill>
              </a:rPr>
              <a:t>Islahata Hareketlerinin Başlaması ve Lale Devri</a:t>
            </a:r>
          </a:p>
        </p:txBody>
      </p:sp>
      <p:pic>
        <p:nvPicPr>
          <p:cNvPr id="7" name="Resim 6">
            <a:extLst>
              <a:ext uri="{FF2B5EF4-FFF2-40B4-BE49-F238E27FC236}">
                <a16:creationId xmlns:a16="http://schemas.microsoft.com/office/drawing/2014/main" id="{387DA748-5F17-4106-B3E6-35C242511F7C}"/>
              </a:ext>
            </a:extLst>
          </p:cNvPr>
          <p:cNvPicPr>
            <a:picLocks noChangeAspect="1"/>
          </p:cNvPicPr>
          <p:nvPr/>
        </p:nvPicPr>
        <p:blipFill rotWithShape="1">
          <a:blip r:embed="rId2">
            <a:extLst>
              <a:ext uri="{28A0092B-C50C-407E-A947-70E740481C1C}">
                <a14:useLocalDpi xmlns:a14="http://schemas.microsoft.com/office/drawing/2010/main" val="0"/>
              </a:ext>
            </a:extLst>
          </a:blip>
          <a:srcRect t="16113" b="6897"/>
          <a:stretch/>
        </p:blipFill>
        <p:spPr>
          <a:xfrm>
            <a:off x="5525037" y="4278025"/>
            <a:ext cx="5884602" cy="2228045"/>
          </a:xfrm>
          <a:prstGeom prst="rect">
            <a:avLst/>
          </a:prstGeom>
        </p:spPr>
      </p:pic>
    </p:spTree>
    <p:extLst>
      <p:ext uri="{BB962C8B-B14F-4D97-AF65-F5344CB8AC3E}">
        <p14:creationId xmlns:p14="http://schemas.microsoft.com/office/powerpoint/2010/main" val="29925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C6901D33-1A77-4F86-A806-AC6B9A6B231E}"/>
              </a:ext>
            </a:extLst>
          </p:cNvPr>
          <p:cNvSpPr txBox="1"/>
          <p:nvPr/>
        </p:nvSpPr>
        <p:spPr>
          <a:xfrm>
            <a:off x="264018" y="1631203"/>
            <a:ext cx="11462196" cy="830997"/>
          </a:xfrm>
          <a:prstGeom prst="rect">
            <a:avLst/>
          </a:prstGeom>
          <a:noFill/>
        </p:spPr>
        <p:txBody>
          <a:bodyPr wrap="square">
            <a:spAutoFit/>
          </a:bodyPr>
          <a:lstStyle/>
          <a:p>
            <a:r>
              <a:rPr lang="tr-TR" sz="2400" b="1" i="0" u="none" strike="noStrike" baseline="0" dirty="0"/>
              <a:t>Lale Devri’ndeki bazı yenilikler ve bunların ilgili olduğu alanlar verilmiştir. Bunları uygun şekilde eşleştiriniz.</a:t>
            </a:r>
            <a:endParaRPr lang="tr-TR" sz="2400" b="1" dirty="0"/>
          </a:p>
        </p:txBody>
      </p:sp>
      <p:sp>
        <p:nvSpPr>
          <p:cNvPr id="5" name="Metin kutusu 4">
            <a:extLst>
              <a:ext uri="{FF2B5EF4-FFF2-40B4-BE49-F238E27FC236}">
                <a16:creationId xmlns:a16="http://schemas.microsoft.com/office/drawing/2014/main" id="{EB8BFD0F-34FF-48D1-B5CC-AF7C90FFBEE6}"/>
              </a:ext>
            </a:extLst>
          </p:cNvPr>
          <p:cNvSpPr txBox="1"/>
          <p:nvPr/>
        </p:nvSpPr>
        <p:spPr>
          <a:xfrm>
            <a:off x="230778" y="863884"/>
            <a:ext cx="7127913" cy="523220"/>
          </a:xfrm>
          <a:prstGeom prst="rect">
            <a:avLst/>
          </a:prstGeom>
          <a:noFill/>
        </p:spPr>
        <p:txBody>
          <a:bodyPr wrap="none" rtlCol="0">
            <a:spAutoFit/>
          </a:bodyPr>
          <a:lstStyle/>
          <a:p>
            <a:r>
              <a:rPr lang="tr-TR" sz="2800" b="1" dirty="0">
                <a:solidFill>
                  <a:srgbClr val="FF0000"/>
                </a:solidFill>
              </a:rPr>
              <a:t>Islahata Hareketlerinin Başlaması ve Lale Devri</a:t>
            </a:r>
          </a:p>
        </p:txBody>
      </p:sp>
      <p:sp>
        <p:nvSpPr>
          <p:cNvPr id="8" name="Dikdörtgen 7">
            <a:extLst>
              <a:ext uri="{FF2B5EF4-FFF2-40B4-BE49-F238E27FC236}">
                <a16:creationId xmlns:a16="http://schemas.microsoft.com/office/drawing/2014/main" id="{79A369B0-1E04-4903-AE4F-96D7209F136F}"/>
              </a:ext>
            </a:extLst>
          </p:cNvPr>
          <p:cNvSpPr/>
          <p:nvPr/>
        </p:nvSpPr>
        <p:spPr>
          <a:xfrm>
            <a:off x="991673" y="2891307"/>
            <a:ext cx="6265571"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1. </a:t>
            </a:r>
            <a:r>
              <a:rPr lang="tr-TR" sz="2400" dirty="0">
                <a:solidFill>
                  <a:schemeClr val="tx1"/>
                </a:solidFill>
              </a:rPr>
              <a:t>Kütüphaneler açıldı.</a:t>
            </a:r>
          </a:p>
        </p:txBody>
      </p:sp>
      <p:sp>
        <p:nvSpPr>
          <p:cNvPr id="9" name="Dikdörtgen 8">
            <a:extLst>
              <a:ext uri="{FF2B5EF4-FFF2-40B4-BE49-F238E27FC236}">
                <a16:creationId xmlns:a16="http://schemas.microsoft.com/office/drawing/2014/main" id="{FF0EFE45-49C9-42B4-BAE1-10A98D17529B}"/>
              </a:ext>
            </a:extLst>
          </p:cNvPr>
          <p:cNvSpPr/>
          <p:nvPr/>
        </p:nvSpPr>
        <p:spPr>
          <a:xfrm>
            <a:off x="991672" y="3503054"/>
            <a:ext cx="6265572"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2. </a:t>
            </a:r>
            <a:r>
              <a:rPr lang="tr-TR" sz="2400" dirty="0">
                <a:solidFill>
                  <a:schemeClr val="tx1"/>
                </a:solidFill>
              </a:rPr>
              <a:t>Çiçek aşısı uygulanmaya başlandı.</a:t>
            </a:r>
          </a:p>
        </p:txBody>
      </p:sp>
      <p:sp>
        <p:nvSpPr>
          <p:cNvPr id="10" name="Dikdörtgen 9">
            <a:extLst>
              <a:ext uri="{FF2B5EF4-FFF2-40B4-BE49-F238E27FC236}">
                <a16:creationId xmlns:a16="http://schemas.microsoft.com/office/drawing/2014/main" id="{9A138D40-5F27-4F6D-93A1-77971644B8A8}"/>
              </a:ext>
            </a:extLst>
          </p:cNvPr>
          <p:cNvSpPr/>
          <p:nvPr/>
        </p:nvSpPr>
        <p:spPr>
          <a:xfrm>
            <a:off x="991673" y="4114801"/>
            <a:ext cx="6265572"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3. </a:t>
            </a:r>
            <a:r>
              <a:rPr lang="tr-TR" sz="2400" dirty="0">
                <a:solidFill>
                  <a:schemeClr val="tx1"/>
                </a:solidFill>
              </a:rPr>
              <a:t>Yabancı eserler Türkçeye çevrildi.</a:t>
            </a:r>
          </a:p>
        </p:txBody>
      </p:sp>
      <p:sp>
        <p:nvSpPr>
          <p:cNvPr id="11" name="Dikdörtgen 10">
            <a:extLst>
              <a:ext uri="{FF2B5EF4-FFF2-40B4-BE49-F238E27FC236}">
                <a16:creationId xmlns:a16="http://schemas.microsoft.com/office/drawing/2014/main" id="{C87DD39A-FDC7-49FD-B637-FD7AA09C86E0}"/>
              </a:ext>
            </a:extLst>
          </p:cNvPr>
          <p:cNvSpPr/>
          <p:nvPr/>
        </p:nvSpPr>
        <p:spPr>
          <a:xfrm>
            <a:off x="991672" y="4726548"/>
            <a:ext cx="6265573"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4. </a:t>
            </a:r>
            <a:r>
              <a:rPr lang="tr-TR" sz="2400" dirty="0">
                <a:solidFill>
                  <a:schemeClr val="tx1"/>
                </a:solidFill>
              </a:rPr>
              <a:t>Kumaş ve çini imalathaneleri açıldı.</a:t>
            </a:r>
          </a:p>
        </p:txBody>
      </p:sp>
      <p:sp>
        <p:nvSpPr>
          <p:cNvPr id="12" name="Dikdörtgen 11">
            <a:extLst>
              <a:ext uri="{FF2B5EF4-FFF2-40B4-BE49-F238E27FC236}">
                <a16:creationId xmlns:a16="http://schemas.microsoft.com/office/drawing/2014/main" id="{2318259C-40F6-4D6D-B5C1-FF6BB458A722}"/>
              </a:ext>
            </a:extLst>
          </p:cNvPr>
          <p:cNvSpPr/>
          <p:nvPr/>
        </p:nvSpPr>
        <p:spPr>
          <a:xfrm>
            <a:off x="991672" y="5338295"/>
            <a:ext cx="6265573"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5. </a:t>
            </a:r>
            <a:r>
              <a:rPr lang="tr-TR" sz="2400" dirty="0">
                <a:solidFill>
                  <a:schemeClr val="tx1"/>
                </a:solidFill>
              </a:rPr>
              <a:t>Avrupa mimarisi örnek alınıp eserler yapıldı.</a:t>
            </a:r>
          </a:p>
        </p:txBody>
      </p:sp>
      <p:sp>
        <p:nvSpPr>
          <p:cNvPr id="13" name="Dikdörtgen 12">
            <a:extLst>
              <a:ext uri="{FF2B5EF4-FFF2-40B4-BE49-F238E27FC236}">
                <a16:creationId xmlns:a16="http://schemas.microsoft.com/office/drawing/2014/main" id="{E1AA259F-0CB8-4492-9FAC-5F00A9F3D145}"/>
              </a:ext>
            </a:extLst>
          </p:cNvPr>
          <p:cNvSpPr/>
          <p:nvPr/>
        </p:nvSpPr>
        <p:spPr>
          <a:xfrm>
            <a:off x="991671" y="5950042"/>
            <a:ext cx="6265571" cy="46364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   6. </a:t>
            </a:r>
            <a:r>
              <a:rPr lang="tr-TR" sz="2400" dirty="0">
                <a:solidFill>
                  <a:schemeClr val="tx1"/>
                </a:solidFill>
              </a:rPr>
              <a:t>Avrupa başkentlerine elçiler gönderildi.</a:t>
            </a:r>
          </a:p>
        </p:txBody>
      </p:sp>
      <p:sp>
        <p:nvSpPr>
          <p:cNvPr id="14" name="Dikdörtgen 13">
            <a:extLst>
              <a:ext uri="{FF2B5EF4-FFF2-40B4-BE49-F238E27FC236}">
                <a16:creationId xmlns:a16="http://schemas.microsoft.com/office/drawing/2014/main" id="{FEAB2360-4783-49AF-8BF5-8158482BB9BB}"/>
              </a:ext>
            </a:extLst>
          </p:cNvPr>
          <p:cNvSpPr/>
          <p:nvPr/>
        </p:nvSpPr>
        <p:spPr>
          <a:xfrm>
            <a:off x="9062434" y="3203026"/>
            <a:ext cx="2311758" cy="4636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dirty="0">
                <a:solidFill>
                  <a:schemeClr val="tx1"/>
                </a:solidFill>
              </a:rPr>
              <a:t>sağlık</a:t>
            </a:r>
            <a:endParaRPr lang="tr-TR" sz="2400" dirty="0">
              <a:solidFill>
                <a:schemeClr val="tx1"/>
              </a:solidFill>
            </a:endParaRPr>
          </a:p>
        </p:txBody>
      </p:sp>
      <p:sp>
        <p:nvSpPr>
          <p:cNvPr id="15" name="Oval 14">
            <a:extLst>
              <a:ext uri="{FF2B5EF4-FFF2-40B4-BE49-F238E27FC236}">
                <a16:creationId xmlns:a16="http://schemas.microsoft.com/office/drawing/2014/main" id="{EB32AB43-8FB0-40AD-81E2-97D6DE01B092}"/>
              </a:ext>
            </a:extLst>
          </p:cNvPr>
          <p:cNvSpPr/>
          <p:nvPr/>
        </p:nvSpPr>
        <p:spPr>
          <a:xfrm>
            <a:off x="566670" y="2826913"/>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B1D93869-8808-43F6-BCD0-D37E8DE12108}"/>
              </a:ext>
            </a:extLst>
          </p:cNvPr>
          <p:cNvSpPr/>
          <p:nvPr/>
        </p:nvSpPr>
        <p:spPr>
          <a:xfrm>
            <a:off x="566670" y="3463104"/>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a:extLst>
              <a:ext uri="{FF2B5EF4-FFF2-40B4-BE49-F238E27FC236}">
                <a16:creationId xmlns:a16="http://schemas.microsoft.com/office/drawing/2014/main" id="{209F242B-4116-44F5-909A-AD8641BF7305}"/>
              </a:ext>
            </a:extLst>
          </p:cNvPr>
          <p:cNvSpPr/>
          <p:nvPr/>
        </p:nvSpPr>
        <p:spPr>
          <a:xfrm>
            <a:off x="566668" y="4076676"/>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a:extLst>
              <a:ext uri="{FF2B5EF4-FFF2-40B4-BE49-F238E27FC236}">
                <a16:creationId xmlns:a16="http://schemas.microsoft.com/office/drawing/2014/main" id="{6C9B0F23-8FC9-49AF-AAC0-4E75C5B2EA62}"/>
              </a:ext>
            </a:extLst>
          </p:cNvPr>
          <p:cNvSpPr/>
          <p:nvPr/>
        </p:nvSpPr>
        <p:spPr>
          <a:xfrm>
            <a:off x="566668" y="4712867"/>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459781A0-A045-481C-8F3C-C80170C2D620}"/>
              </a:ext>
            </a:extLst>
          </p:cNvPr>
          <p:cNvSpPr/>
          <p:nvPr/>
        </p:nvSpPr>
        <p:spPr>
          <a:xfrm>
            <a:off x="566668" y="5309400"/>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a:extLst>
              <a:ext uri="{FF2B5EF4-FFF2-40B4-BE49-F238E27FC236}">
                <a16:creationId xmlns:a16="http://schemas.microsoft.com/office/drawing/2014/main" id="{ACB644E6-5173-42C5-A0CD-0601A36C6B3D}"/>
              </a:ext>
            </a:extLst>
          </p:cNvPr>
          <p:cNvSpPr/>
          <p:nvPr/>
        </p:nvSpPr>
        <p:spPr>
          <a:xfrm>
            <a:off x="566668" y="5945591"/>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id="{E07951E6-A2C2-4FE7-A81D-DBCE02E2FDB7}"/>
              </a:ext>
            </a:extLst>
          </p:cNvPr>
          <p:cNvSpPr/>
          <p:nvPr/>
        </p:nvSpPr>
        <p:spPr>
          <a:xfrm>
            <a:off x="9062434" y="3815941"/>
            <a:ext cx="2307465" cy="4636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dirty="0">
                <a:solidFill>
                  <a:schemeClr val="tx1"/>
                </a:solidFill>
              </a:rPr>
              <a:t>eğitim-kültür</a:t>
            </a:r>
            <a:endParaRPr lang="tr-TR" sz="2400" dirty="0">
              <a:solidFill>
                <a:schemeClr val="tx1"/>
              </a:solidFill>
            </a:endParaRPr>
          </a:p>
        </p:txBody>
      </p:sp>
      <p:sp>
        <p:nvSpPr>
          <p:cNvPr id="22" name="Dikdörtgen 21">
            <a:extLst>
              <a:ext uri="{FF2B5EF4-FFF2-40B4-BE49-F238E27FC236}">
                <a16:creationId xmlns:a16="http://schemas.microsoft.com/office/drawing/2014/main" id="{00921D22-40E8-42AB-8856-BFAEFDA5BE27}"/>
              </a:ext>
            </a:extLst>
          </p:cNvPr>
          <p:cNvSpPr/>
          <p:nvPr/>
        </p:nvSpPr>
        <p:spPr>
          <a:xfrm>
            <a:off x="9062434" y="4413642"/>
            <a:ext cx="2311758" cy="4636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dirty="0">
                <a:solidFill>
                  <a:schemeClr val="tx1"/>
                </a:solidFill>
              </a:rPr>
              <a:t>siyasi</a:t>
            </a:r>
            <a:endParaRPr lang="tr-TR" sz="2400" dirty="0">
              <a:solidFill>
                <a:schemeClr val="tx1"/>
              </a:solidFill>
            </a:endParaRPr>
          </a:p>
        </p:txBody>
      </p:sp>
      <p:sp>
        <p:nvSpPr>
          <p:cNvPr id="23" name="Dikdörtgen 22">
            <a:extLst>
              <a:ext uri="{FF2B5EF4-FFF2-40B4-BE49-F238E27FC236}">
                <a16:creationId xmlns:a16="http://schemas.microsoft.com/office/drawing/2014/main" id="{9AD52036-F2D3-44D1-871D-8B2C206A53A0}"/>
              </a:ext>
            </a:extLst>
          </p:cNvPr>
          <p:cNvSpPr/>
          <p:nvPr/>
        </p:nvSpPr>
        <p:spPr>
          <a:xfrm>
            <a:off x="9058141" y="5026557"/>
            <a:ext cx="2311758" cy="4636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dirty="0">
                <a:solidFill>
                  <a:schemeClr val="tx1"/>
                </a:solidFill>
              </a:rPr>
              <a:t>ekonomi</a:t>
            </a:r>
            <a:endParaRPr lang="tr-TR" sz="2400" dirty="0">
              <a:solidFill>
                <a:schemeClr val="tx1"/>
              </a:solidFill>
            </a:endParaRPr>
          </a:p>
        </p:txBody>
      </p:sp>
      <p:sp>
        <p:nvSpPr>
          <p:cNvPr id="24" name="Dikdörtgen 23">
            <a:extLst>
              <a:ext uri="{FF2B5EF4-FFF2-40B4-BE49-F238E27FC236}">
                <a16:creationId xmlns:a16="http://schemas.microsoft.com/office/drawing/2014/main" id="{125E73FC-1EC1-437A-A337-A238C4C084CC}"/>
              </a:ext>
            </a:extLst>
          </p:cNvPr>
          <p:cNvSpPr/>
          <p:nvPr/>
        </p:nvSpPr>
        <p:spPr>
          <a:xfrm>
            <a:off x="9058141" y="5621119"/>
            <a:ext cx="2316051" cy="4636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dirty="0">
                <a:solidFill>
                  <a:schemeClr val="tx1"/>
                </a:solidFill>
              </a:rPr>
              <a:t>sanat</a:t>
            </a:r>
            <a:endParaRPr lang="tr-TR" sz="2400" dirty="0">
              <a:solidFill>
                <a:schemeClr val="tx1"/>
              </a:solidFill>
            </a:endParaRPr>
          </a:p>
        </p:txBody>
      </p:sp>
      <p:sp>
        <p:nvSpPr>
          <p:cNvPr id="26" name="Oval 25">
            <a:extLst>
              <a:ext uri="{FF2B5EF4-FFF2-40B4-BE49-F238E27FC236}">
                <a16:creationId xmlns:a16="http://schemas.microsoft.com/office/drawing/2014/main" id="{304D1BC4-CE31-420F-AC53-E01D4015815B}"/>
              </a:ext>
            </a:extLst>
          </p:cNvPr>
          <p:cNvSpPr/>
          <p:nvPr/>
        </p:nvSpPr>
        <p:spPr>
          <a:xfrm>
            <a:off x="8680360" y="3121958"/>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a:t>
            </a:r>
          </a:p>
        </p:txBody>
      </p:sp>
      <p:sp>
        <p:nvSpPr>
          <p:cNvPr id="27" name="Oval 26">
            <a:extLst>
              <a:ext uri="{FF2B5EF4-FFF2-40B4-BE49-F238E27FC236}">
                <a16:creationId xmlns:a16="http://schemas.microsoft.com/office/drawing/2014/main" id="{A07E1A7C-F077-4BD2-927F-64D5077DBBF1}"/>
              </a:ext>
            </a:extLst>
          </p:cNvPr>
          <p:cNvSpPr/>
          <p:nvPr/>
        </p:nvSpPr>
        <p:spPr>
          <a:xfrm>
            <a:off x="8680360" y="3758149"/>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b</a:t>
            </a:r>
          </a:p>
        </p:txBody>
      </p:sp>
      <p:sp>
        <p:nvSpPr>
          <p:cNvPr id="28" name="Oval 27">
            <a:extLst>
              <a:ext uri="{FF2B5EF4-FFF2-40B4-BE49-F238E27FC236}">
                <a16:creationId xmlns:a16="http://schemas.microsoft.com/office/drawing/2014/main" id="{51372989-D29A-4572-B156-99424043DAC5}"/>
              </a:ext>
            </a:extLst>
          </p:cNvPr>
          <p:cNvSpPr/>
          <p:nvPr/>
        </p:nvSpPr>
        <p:spPr>
          <a:xfrm>
            <a:off x="8680358" y="4371721"/>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c</a:t>
            </a:r>
          </a:p>
        </p:txBody>
      </p:sp>
      <p:sp>
        <p:nvSpPr>
          <p:cNvPr id="29" name="Oval 28">
            <a:extLst>
              <a:ext uri="{FF2B5EF4-FFF2-40B4-BE49-F238E27FC236}">
                <a16:creationId xmlns:a16="http://schemas.microsoft.com/office/drawing/2014/main" id="{A50A38D8-6C87-4DDA-8E6B-BA434C8C993F}"/>
              </a:ext>
            </a:extLst>
          </p:cNvPr>
          <p:cNvSpPr/>
          <p:nvPr/>
        </p:nvSpPr>
        <p:spPr>
          <a:xfrm>
            <a:off x="8680358" y="5007912"/>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ç</a:t>
            </a:r>
          </a:p>
        </p:txBody>
      </p:sp>
      <p:sp>
        <p:nvSpPr>
          <p:cNvPr id="30" name="Oval 29">
            <a:extLst>
              <a:ext uri="{FF2B5EF4-FFF2-40B4-BE49-F238E27FC236}">
                <a16:creationId xmlns:a16="http://schemas.microsoft.com/office/drawing/2014/main" id="{67857AF3-707E-4413-9F3A-A8B1E01134ED}"/>
              </a:ext>
            </a:extLst>
          </p:cNvPr>
          <p:cNvSpPr/>
          <p:nvPr/>
        </p:nvSpPr>
        <p:spPr>
          <a:xfrm>
            <a:off x="8680358" y="5604445"/>
            <a:ext cx="592427" cy="543539"/>
          </a:xfrm>
          <a:prstGeom prst="ellipse">
            <a:avLst/>
          </a:prstGeom>
          <a:solidFill>
            <a:schemeClr val="bg1">
              <a:lumMod val="9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a:t>
            </a:r>
          </a:p>
        </p:txBody>
      </p:sp>
      <p:sp>
        <p:nvSpPr>
          <p:cNvPr id="33" name="Metin kutusu 32">
            <a:extLst>
              <a:ext uri="{FF2B5EF4-FFF2-40B4-BE49-F238E27FC236}">
                <a16:creationId xmlns:a16="http://schemas.microsoft.com/office/drawing/2014/main" id="{AD4AFEF3-27DB-49E2-9843-B0DD70979E47}"/>
              </a:ext>
            </a:extLst>
          </p:cNvPr>
          <p:cNvSpPr txBox="1"/>
          <p:nvPr/>
        </p:nvSpPr>
        <p:spPr>
          <a:xfrm>
            <a:off x="640719" y="2884364"/>
            <a:ext cx="444324" cy="461665"/>
          </a:xfrm>
          <a:prstGeom prst="rect">
            <a:avLst/>
          </a:prstGeom>
          <a:noFill/>
        </p:spPr>
        <p:txBody>
          <a:bodyPr wrap="square">
            <a:spAutoFit/>
          </a:bodyPr>
          <a:lstStyle/>
          <a:p>
            <a:pPr algn="ctr"/>
            <a:r>
              <a:rPr lang="tr-TR" sz="2400" b="1" dirty="0">
                <a:solidFill>
                  <a:schemeClr val="tx1"/>
                </a:solidFill>
              </a:rPr>
              <a:t>b</a:t>
            </a:r>
          </a:p>
        </p:txBody>
      </p:sp>
      <p:sp>
        <p:nvSpPr>
          <p:cNvPr id="34" name="Metin kutusu 33">
            <a:extLst>
              <a:ext uri="{FF2B5EF4-FFF2-40B4-BE49-F238E27FC236}">
                <a16:creationId xmlns:a16="http://schemas.microsoft.com/office/drawing/2014/main" id="{99814B84-DA8B-4671-8B53-F2C305B7841D}"/>
              </a:ext>
            </a:extLst>
          </p:cNvPr>
          <p:cNvSpPr txBox="1"/>
          <p:nvPr/>
        </p:nvSpPr>
        <p:spPr>
          <a:xfrm>
            <a:off x="663258" y="3502275"/>
            <a:ext cx="399246" cy="461665"/>
          </a:xfrm>
          <a:prstGeom prst="rect">
            <a:avLst/>
          </a:prstGeom>
          <a:noFill/>
        </p:spPr>
        <p:txBody>
          <a:bodyPr wrap="square">
            <a:spAutoFit/>
          </a:bodyPr>
          <a:lstStyle/>
          <a:p>
            <a:pPr algn="ctr"/>
            <a:r>
              <a:rPr lang="tr-TR" sz="2400" b="1" dirty="0">
                <a:solidFill>
                  <a:schemeClr val="tx1"/>
                </a:solidFill>
              </a:rPr>
              <a:t>a</a:t>
            </a:r>
          </a:p>
        </p:txBody>
      </p:sp>
      <p:sp>
        <p:nvSpPr>
          <p:cNvPr id="35" name="Metin kutusu 34">
            <a:extLst>
              <a:ext uri="{FF2B5EF4-FFF2-40B4-BE49-F238E27FC236}">
                <a16:creationId xmlns:a16="http://schemas.microsoft.com/office/drawing/2014/main" id="{DDA5C6D7-8DA9-4097-AD73-1CD0E4770217}"/>
              </a:ext>
            </a:extLst>
          </p:cNvPr>
          <p:cNvSpPr txBox="1"/>
          <p:nvPr/>
        </p:nvSpPr>
        <p:spPr>
          <a:xfrm>
            <a:off x="663258" y="4116776"/>
            <a:ext cx="399246" cy="461665"/>
          </a:xfrm>
          <a:prstGeom prst="rect">
            <a:avLst/>
          </a:prstGeom>
          <a:noFill/>
        </p:spPr>
        <p:txBody>
          <a:bodyPr wrap="square">
            <a:spAutoFit/>
          </a:bodyPr>
          <a:lstStyle/>
          <a:p>
            <a:pPr algn="ctr"/>
            <a:r>
              <a:rPr lang="tr-TR" sz="2400" b="1" dirty="0">
                <a:solidFill>
                  <a:schemeClr val="tx1"/>
                </a:solidFill>
              </a:rPr>
              <a:t>b</a:t>
            </a:r>
          </a:p>
        </p:txBody>
      </p:sp>
      <p:sp>
        <p:nvSpPr>
          <p:cNvPr id="36" name="Metin kutusu 35">
            <a:extLst>
              <a:ext uri="{FF2B5EF4-FFF2-40B4-BE49-F238E27FC236}">
                <a16:creationId xmlns:a16="http://schemas.microsoft.com/office/drawing/2014/main" id="{9FCB600E-BA78-4BEE-94C3-CA67FD3FF8F5}"/>
              </a:ext>
            </a:extLst>
          </p:cNvPr>
          <p:cNvSpPr txBox="1"/>
          <p:nvPr/>
        </p:nvSpPr>
        <p:spPr>
          <a:xfrm>
            <a:off x="663258" y="4728523"/>
            <a:ext cx="399246" cy="461665"/>
          </a:xfrm>
          <a:prstGeom prst="rect">
            <a:avLst/>
          </a:prstGeom>
          <a:noFill/>
        </p:spPr>
        <p:txBody>
          <a:bodyPr wrap="square">
            <a:spAutoFit/>
          </a:bodyPr>
          <a:lstStyle/>
          <a:p>
            <a:pPr algn="ctr"/>
            <a:r>
              <a:rPr lang="tr-TR" sz="2400" b="1" dirty="0">
                <a:solidFill>
                  <a:schemeClr val="tx1"/>
                </a:solidFill>
              </a:rPr>
              <a:t>ç</a:t>
            </a:r>
          </a:p>
        </p:txBody>
      </p:sp>
      <p:sp>
        <p:nvSpPr>
          <p:cNvPr id="37" name="Metin kutusu 36">
            <a:extLst>
              <a:ext uri="{FF2B5EF4-FFF2-40B4-BE49-F238E27FC236}">
                <a16:creationId xmlns:a16="http://schemas.microsoft.com/office/drawing/2014/main" id="{00F56813-E3AA-4ED3-963B-54DD49B60723}"/>
              </a:ext>
            </a:extLst>
          </p:cNvPr>
          <p:cNvSpPr txBox="1"/>
          <p:nvPr/>
        </p:nvSpPr>
        <p:spPr>
          <a:xfrm>
            <a:off x="663258" y="5349058"/>
            <a:ext cx="399246" cy="461665"/>
          </a:xfrm>
          <a:prstGeom prst="rect">
            <a:avLst/>
          </a:prstGeom>
          <a:noFill/>
        </p:spPr>
        <p:txBody>
          <a:bodyPr wrap="square">
            <a:spAutoFit/>
          </a:bodyPr>
          <a:lstStyle/>
          <a:p>
            <a:pPr algn="ctr"/>
            <a:r>
              <a:rPr lang="tr-TR" sz="2400" b="1" dirty="0">
                <a:solidFill>
                  <a:schemeClr val="tx1"/>
                </a:solidFill>
              </a:rPr>
              <a:t>d</a:t>
            </a:r>
          </a:p>
        </p:txBody>
      </p:sp>
      <p:sp>
        <p:nvSpPr>
          <p:cNvPr id="38" name="Metin kutusu 37">
            <a:extLst>
              <a:ext uri="{FF2B5EF4-FFF2-40B4-BE49-F238E27FC236}">
                <a16:creationId xmlns:a16="http://schemas.microsoft.com/office/drawing/2014/main" id="{C80201C2-B6BF-4410-B530-7D312BF2E985}"/>
              </a:ext>
            </a:extLst>
          </p:cNvPr>
          <p:cNvSpPr txBox="1"/>
          <p:nvPr/>
        </p:nvSpPr>
        <p:spPr>
          <a:xfrm>
            <a:off x="663258" y="5952017"/>
            <a:ext cx="399246" cy="461665"/>
          </a:xfrm>
          <a:prstGeom prst="rect">
            <a:avLst/>
          </a:prstGeom>
          <a:noFill/>
        </p:spPr>
        <p:txBody>
          <a:bodyPr wrap="square">
            <a:spAutoFit/>
          </a:bodyPr>
          <a:lstStyle/>
          <a:p>
            <a:pPr algn="ctr"/>
            <a:r>
              <a:rPr lang="tr-TR" sz="2400" b="1" dirty="0">
                <a:solidFill>
                  <a:schemeClr val="tx1"/>
                </a:solidFill>
              </a:rPr>
              <a:t>c</a:t>
            </a:r>
          </a:p>
        </p:txBody>
      </p:sp>
    </p:spTree>
    <p:extLst>
      <p:ext uri="{BB962C8B-B14F-4D97-AF65-F5344CB8AC3E}">
        <p14:creationId xmlns:p14="http://schemas.microsoft.com/office/powerpoint/2010/main" val="40896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80">
                                          <p:stCondLst>
                                            <p:cond delay="0"/>
                                          </p:stCondLst>
                                        </p:cTn>
                                        <p:tgtEl>
                                          <p:spTgt spid="33"/>
                                        </p:tgtEl>
                                      </p:cBhvr>
                                    </p:animEffect>
                                    <p:anim calcmode="lin" valueType="num">
                                      <p:cBhvr>
                                        <p:cTn id="8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86" dur="26">
                                          <p:stCondLst>
                                            <p:cond delay="650"/>
                                          </p:stCondLst>
                                        </p:cTn>
                                        <p:tgtEl>
                                          <p:spTgt spid="33"/>
                                        </p:tgtEl>
                                      </p:cBhvr>
                                      <p:to x="100000" y="60000"/>
                                    </p:animScale>
                                    <p:animScale>
                                      <p:cBhvr>
                                        <p:cTn id="87" dur="166" decel="50000">
                                          <p:stCondLst>
                                            <p:cond delay="676"/>
                                          </p:stCondLst>
                                        </p:cTn>
                                        <p:tgtEl>
                                          <p:spTgt spid="33"/>
                                        </p:tgtEl>
                                      </p:cBhvr>
                                      <p:to x="100000" y="100000"/>
                                    </p:animScale>
                                    <p:animScale>
                                      <p:cBhvr>
                                        <p:cTn id="88" dur="26">
                                          <p:stCondLst>
                                            <p:cond delay="1312"/>
                                          </p:stCondLst>
                                        </p:cTn>
                                        <p:tgtEl>
                                          <p:spTgt spid="33"/>
                                        </p:tgtEl>
                                      </p:cBhvr>
                                      <p:to x="100000" y="80000"/>
                                    </p:animScale>
                                    <p:animScale>
                                      <p:cBhvr>
                                        <p:cTn id="89" dur="166" decel="50000">
                                          <p:stCondLst>
                                            <p:cond delay="1338"/>
                                          </p:stCondLst>
                                        </p:cTn>
                                        <p:tgtEl>
                                          <p:spTgt spid="33"/>
                                        </p:tgtEl>
                                      </p:cBhvr>
                                      <p:to x="100000" y="100000"/>
                                    </p:animScale>
                                    <p:animScale>
                                      <p:cBhvr>
                                        <p:cTn id="90" dur="26">
                                          <p:stCondLst>
                                            <p:cond delay="1642"/>
                                          </p:stCondLst>
                                        </p:cTn>
                                        <p:tgtEl>
                                          <p:spTgt spid="33"/>
                                        </p:tgtEl>
                                      </p:cBhvr>
                                      <p:to x="100000" y="90000"/>
                                    </p:animScale>
                                    <p:animScale>
                                      <p:cBhvr>
                                        <p:cTn id="91" dur="166" decel="50000">
                                          <p:stCondLst>
                                            <p:cond delay="1668"/>
                                          </p:stCondLst>
                                        </p:cTn>
                                        <p:tgtEl>
                                          <p:spTgt spid="33"/>
                                        </p:tgtEl>
                                      </p:cBhvr>
                                      <p:to x="100000" y="100000"/>
                                    </p:animScale>
                                    <p:animScale>
                                      <p:cBhvr>
                                        <p:cTn id="92" dur="26">
                                          <p:stCondLst>
                                            <p:cond delay="1808"/>
                                          </p:stCondLst>
                                        </p:cTn>
                                        <p:tgtEl>
                                          <p:spTgt spid="33"/>
                                        </p:tgtEl>
                                      </p:cBhvr>
                                      <p:to x="100000" y="95000"/>
                                    </p:animScale>
                                    <p:animScale>
                                      <p:cBhvr>
                                        <p:cTn id="93" dur="166" decel="50000">
                                          <p:stCondLst>
                                            <p:cond delay="1834"/>
                                          </p:stCondLst>
                                        </p:cTn>
                                        <p:tgtEl>
                                          <p:spTgt spid="33"/>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80">
                                          <p:stCondLst>
                                            <p:cond delay="0"/>
                                          </p:stCondLst>
                                        </p:cTn>
                                        <p:tgtEl>
                                          <p:spTgt spid="34"/>
                                        </p:tgtEl>
                                      </p:cBhvr>
                                    </p:animEffect>
                                    <p:anim calcmode="lin" valueType="num">
                                      <p:cBhvr>
                                        <p:cTn id="99"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4" dur="26">
                                          <p:stCondLst>
                                            <p:cond delay="650"/>
                                          </p:stCondLst>
                                        </p:cTn>
                                        <p:tgtEl>
                                          <p:spTgt spid="34"/>
                                        </p:tgtEl>
                                      </p:cBhvr>
                                      <p:to x="100000" y="60000"/>
                                    </p:animScale>
                                    <p:animScale>
                                      <p:cBhvr>
                                        <p:cTn id="105" dur="166" decel="50000">
                                          <p:stCondLst>
                                            <p:cond delay="676"/>
                                          </p:stCondLst>
                                        </p:cTn>
                                        <p:tgtEl>
                                          <p:spTgt spid="34"/>
                                        </p:tgtEl>
                                      </p:cBhvr>
                                      <p:to x="100000" y="100000"/>
                                    </p:animScale>
                                    <p:animScale>
                                      <p:cBhvr>
                                        <p:cTn id="106" dur="26">
                                          <p:stCondLst>
                                            <p:cond delay="1312"/>
                                          </p:stCondLst>
                                        </p:cTn>
                                        <p:tgtEl>
                                          <p:spTgt spid="34"/>
                                        </p:tgtEl>
                                      </p:cBhvr>
                                      <p:to x="100000" y="80000"/>
                                    </p:animScale>
                                    <p:animScale>
                                      <p:cBhvr>
                                        <p:cTn id="107" dur="166" decel="50000">
                                          <p:stCondLst>
                                            <p:cond delay="1338"/>
                                          </p:stCondLst>
                                        </p:cTn>
                                        <p:tgtEl>
                                          <p:spTgt spid="34"/>
                                        </p:tgtEl>
                                      </p:cBhvr>
                                      <p:to x="100000" y="100000"/>
                                    </p:animScale>
                                    <p:animScale>
                                      <p:cBhvr>
                                        <p:cTn id="108" dur="26">
                                          <p:stCondLst>
                                            <p:cond delay="1642"/>
                                          </p:stCondLst>
                                        </p:cTn>
                                        <p:tgtEl>
                                          <p:spTgt spid="34"/>
                                        </p:tgtEl>
                                      </p:cBhvr>
                                      <p:to x="100000" y="90000"/>
                                    </p:animScale>
                                    <p:animScale>
                                      <p:cBhvr>
                                        <p:cTn id="109" dur="166" decel="50000">
                                          <p:stCondLst>
                                            <p:cond delay="1668"/>
                                          </p:stCondLst>
                                        </p:cTn>
                                        <p:tgtEl>
                                          <p:spTgt spid="34"/>
                                        </p:tgtEl>
                                      </p:cBhvr>
                                      <p:to x="100000" y="100000"/>
                                    </p:animScale>
                                    <p:animScale>
                                      <p:cBhvr>
                                        <p:cTn id="110" dur="26">
                                          <p:stCondLst>
                                            <p:cond delay="1808"/>
                                          </p:stCondLst>
                                        </p:cTn>
                                        <p:tgtEl>
                                          <p:spTgt spid="34"/>
                                        </p:tgtEl>
                                      </p:cBhvr>
                                      <p:to x="100000" y="95000"/>
                                    </p:animScale>
                                    <p:animScale>
                                      <p:cBhvr>
                                        <p:cTn id="111" dur="166" decel="50000">
                                          <p:stCondLst>
                                            <p:cond delay="1834"/>
                                          </p:stCondLst>
                                        </p:cTn>
                                        <p:tgtEl>
                                          <p:spTgt spid="34"/>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down)">
                                      <p:cBhvr>
                                        <p:cTn id="116" dur="580">
                                          <p:stCondLst>
                                            <p:cond delay="0"/>
                                          </p:stCondLst>
                                        </p:cTn>
                                        <p:tgtEl>
                                          <p:spTgt spid="35"/>
                                        </p:tgtEl>
                                      </p:cBhvr>
                                    </p:animEffect>
                                    <p:anim calcmode="lin" valueType="num">
                                      <p:cBhvr>
                                        <p:cTn id="117"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22" dur="26">
                                          <p:stCondLst>
                                            <p:cond delay="650"/>
                                          </p:stCondLst>
                                        </p:cTn>
                                        <p:tgtEl>
                                          <p:spTgt spid="35"/>
                                        </p:tgtEl>
                                      </p:cBhvr>
                                      <p:to x="100000" y="60000"/>
                                    </p:animScale>
                                    <p:animScale>
                                      <p:cBhvr>
                                        <p:cTn id="123" dur="166" decel="50000">
                                          <p:stCondLst>
                                            <p:cond delay="676"/>
                                          </p:stCondLst>
                                        </p:cTn>
                                        <p:tgtEl>
                                          <p:spTgt spid="35"/>
                                        </p:tgtEl>
                                      </p:cBhvr>
                                      <p:to x="100000" y="100000"/>
                                    </p:animScale>
                                    <p:animScale>
                                      <p:cBhvr>
                                        <p:cTn id="124" dur="26">
                                          <p:stCondLst>
                                            <p:cond delay="1312"/>
                                          </p:stCondLst>
                                        </p:cTn>
                                        <p:tgtEl>
                                          <p:spTgt spid="35"/>
                                        </p:tgtEl>
                                      </p:cBhvr>
                                      <p:to x="100000" y="80000"/>
                                    </p:animScale>
                                    <p:animScale>
                                      <p:cBhvr>
                                        <p:cTn id="125" dur="166" decel="50000">
                                          <p:stCondLst>
                                            <p:cond delay="1338"/>
                                          </p:stCondLst>
                                        </p:cTn>
                                        <p:tgtEl>
                                          <p:spTgt spid="35"/>
                                        </p:tgtEl>
                                      </p:cBhvr>
                                      <p:to x="100000" y="100000"/>
                                    </p:animScale>
                                    <p:animScale>
                                      <p:cBhvr>
                                        <p:cTn id="126" dur="26">
                                          <p:stCondLst>
                                            <p:cond delay="1642"/>
                                          </p:stCondLst>
                                        </p:cTn>
                                        <p:tgtEl>
                                          <p:spTgt spid="35"/>
                                        </p:tgtEl>
                                      </p:cBhvr>
                                      <p:to x="100000" y="90000"/>
                                    </p:animScale>
                                    <p:animScale>
                                      <p:cBhvr>
                                        <p:cTn id="127" dur="166" decel="50000">
                                          <p:stCondLst>
                                            <p:cond delay="1668"/>
                                          </p:stCondLst>
                                        </p:cTn>
                                        <p:tgtEl>
                                          <p:spTgt spid="35"/>
                                        </p:tgtEl>
                                      </p:cBhvr>
                                      <p:to x="100000" y="100000"/>
                                    </p:animScale>
                                    <p:animScale>
                                      <p:cBhvr>
                                        <p:cTn id="128" dur="26">
                                          <p:stCondLst>
                                            <p:cond delay="1808"/>
                                          </p:stCondLst>
                                        </p:cTn>
                                        <p:tgtEl>
                                          <p:spTgt spid="35"/>
                                        </p:tgtEl>
                                      </p:cBhvr>
                                      <p:to x="100000" y="95000"/>
                                    </p:animScale>
                                    <p:animScale>
                                      <p:cBhvr>
                                        <p:cTn id="129" dur="166" decel="50000">
                                          <p:stCondLst>
                                            <p:cond delay="1834"/>
                                          </p:stCondLst>
                                        </p:cTn>
                                        <p:tgtEl>
                                          <p:spTgt spid="35"/>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down)">
                                      <p:cBhvr>
                                        <p:cTn id="134" dur="580">
                                          <p:stCondLst>
                                            <p:cond delay="0"/>
                                          </p:stCondLst>
                                        </p:cTn>
                                        <p:tgtEl>
                                          <p:spTgt spid="36"/>
                                        </p:tgtEl>
                                      </p:cBhvr>
                                    </p:animEffect>
                                    <p:anim calcmode="lin" valueType="num">
                                      <p:cBhvr>
                                        <p:cTn id="13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0" dur="26">
                                          <p:stCondLst>
                                            <p:cond delay="650"/>
                                          </p:stCondLst>
                                        </p:cTn>
                                        <p:tgtEl>
                                          <p:spTgt spid="36"/>
                                        </p:tgtEl>
                                      </p:cBhvr>
                                      <p:to x="100000" y="60000"/>
                                    </p:animScale>
                                    <p:animScale>
                                      <p:cBhvr>
                                        <p:cTn id="141" dur="166" decel="50000">
                                          <p:stCondLst>
                                            <p:cond delay="676"/>
                                          </p:stCondLst>
                                        </p:cTn>
                                        <p:tgtEl>
                                          <p:spTgt spid="36"/>
                                        </p:tgtEl>
                                      </p:cBhvr>
                                      <p:to x="100000" y="100000"/>
                                    </p:animScale>
                                    <p:animScale>
                                      <p:cBhvr>
                                        <p:cTn id="142" dur="26">
                                          <p:stCondLst>
                                            <p:cond delay="1312"/>
                                          </p:stCondLst>
                                        </p:cTn>
                                        <p:tgtEl>
                                          <p:spTgt spid="36"/>
                                        </p:tgtEl>
                                      </p:cBhvr>
                                      <p:to x="100000" y="80000"/>
                                    </p:animScale>
                                    <p:animScale>
                                      <p:cBhvr>
                                        <p:cTn id="143" dur="166" decel="50000">
                                          <p:stCondLst>
                                            <p:cond delay="1338"/>
                                          </p:stCondLst>
                                        </p:cTn>
                                        <p:tgtEl>
                                          <p:spTgt spid="36"/>
                                        </p:tgtEl>
                                      </p:cBhvr>
                                      <p:to x="100000" y="100000"/>
                                    </p:animScale>
                                    <p:animScale>
                                      <p:cBhvr>
                                        <p:cTn id="144" dur="26">
                                          <p:stCondLst>
                                            <p:cond delay="1642"/>
                                          </p:stCondLst>
                                        </p:cTn>
                                        <p:tgtEl>
                                          <p:spTgt spid="36"/>
                                        </p:tgtEl>
                                      </p:cBhvr>
                                      <p:to x="100000" y="90000"/>
                                    </p:animScale>
                                    <p:animScale>
                                      <p:cBhvr>
                                        <p:cTn id="145" dur="166" decel="50000">
                                          <p:stCondLst>
                                            <p:cond delay="1668"/>
                                          </p:stCondLst>
                                        </p:cTn>
                                        <p:tgtEl>
                                          <p:spTgt spid="36"/>
                                        </p:tgtEl>
                                      </p:cBhvr>
                                      <p:to x="100000" y="100000"/>
                                    </p:animScale>
                                    <p:animScale>
                                      <p:cBhvr>
                                        <p:cTn id="146" dur="26">
                                          <p:stCondLst>
                                            <p:cond delay="1808"/>
                                          </p:stCondLst>
                                        </p:cTn>
                                        <p:tgtEl>
                                          <p:spTgt spid="36"/>
                                        </p:tgtEl>
                                      </p:cBhvr>
                                      <p:to x="100000" y="95000"/>
                                    </p:animScale>
                                    <p:animScale>
                                      <p:cBhvr>
                                        <p:cTn id="147" dur="166" decel="50000">
                                          <p:stCondLst>
                                            <p:cond delay="1834"/>
                                          </p:stCondLst>
                                        </p:cTn>
                                        <p:tgtEl>
                                          <p:spTgt spid="36"/>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wipe(down)">
                                      <p:cBhvr>
                                        <p:cTn id="152" dur="580">
                                          <p:stCondLst>
                                            <p:cond delay="0"/>
                                          </p:stCondLst>
                                        </p:cTn>
                                        <p:tgtEl>
                                          <p:spTgt spid="37"/>
                                        </p:tgtEl>
                                      </p:cBhvr>
                                    </p:animEffect>
                                    <p:anim calcmode="lin" valueType="num">
                                      <p:cBhvr>
                                        <p:cTn id="15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58" dur="26">
                                          <p:stCondLst>
                                            <p:cond delay="650"/>
                                          </p:stCondLst>
                                        </p:cTn>
                                        <p:tgtEl>
                                          <p:spTgt spid="37"/>
                                        </p:tgtEl>
                                      </p:cBhvr>
                                      <p:to x="100000" y="60000"/>
                                    </p:animScale>
                                    <p:animScale>
                                      <p:cBhvr>
                                        <p:cTn id="159" dur="166" decel="50000">
                                          <p:stCondLst>
                                            <p:cond delay="676"/>
                                          </p:stCondLst>
                                        </p:cTn>
                                        <p:tgtEl>
                                          <p:spTgt spid="37"/>
                                        </p:tgtEl>
                                      </p:cBhvr>
                                      <p:to x="100000" y="100000"/>
                                    </p:animScale>
                                    <p:animScale>
                                      <p:cBhvr>
                                        <p:cTn id="160" dur="26">
                                          <p:stCondLst>
                                            <p:cond delay="1312"/>
                                          </p:stCondLst>
                                        </p:cTn>
                                        <p:tgtEl>
                                          <p:spTgt spid="37"/>
                                        </p:tgtEl>
                                      </p:cBhvr>
                                      <p:to x="100000" y="80000"/>
                                    </p:animScale>
                                    <p:animScale>
                                      <p:cBhvr>
                                        <p:cTn id="161" dur="166" decel="50000">
                                          <p:stCondLst>
                                            <p:cond delay="1338"/>
                                          </p:stCondLst>
                                        </p:cTn>
                                        <p:tgtEl>
                                          <p:spTgt spid="37"/>
                                        </p:tgtEl>
                                      </p:cBhvr>
                                      <p:to x="100000" y="100000"/>
                                    </p:animScale>
                                    <p:animScale>
                                      <p:cBhvr>
                                        <p:cTn id="162" dur="26">
                                          <p:stCondLst>
                                            <p:cond delay="1642"/>
                                          </p:stCondLst>
                                        </p:cTn>
                                        <p:tgtEl>
                                          <p:spTgt spid="37"/>
                                        </p:tgtEl>
                                      </p:cBhvr>
                                      <p:to x="100000" y="90000"/>
                                    </p:animScale>
                                    <p:animScale>
                                      <p:cBhvr>
                                        <p:cTn id="163" dur="166" decel="50000">
                                          <p:stCondLst>
                                            <p:cond delay="1668"/>
                                          </p:stCondLst>
                                        </p:cTn>
                                        <p:tgtEl>
                                          <p:spTgt spid="37"/>
                                        </p:tgtEl>
                                      </p:cBhvr>
                                      <p:to x="100000" y="100000"/>
                                    </p:animScale>
                                    <p:animScale>
                                      <p:cBhvr>
                                        <p:cTn id="164" dur="26">
                                          <p:stCondLst>
                                            <p:cond delay="1808"/>
                                          </p:stCondLst>
                                        </p:cTn>
                                        <p:tgtEl>
                                          <p:spTgt spid="37"/>
                                        </p:tgtEl>
                                      </p:cBhvr>
                                      <p:to x="100000" y="95000"/>
                                    </p:animScale>
                                    <p:animScale>
                                      <p:cBhvr>
                                        <p:cTn id="165" dur="166" decel="50000">
                                          <p:stCondLst>
                                            <p:cond delay="1834"/>
                                          </p:stCondLst>
                                        </p:cTn>
                                        <p:tgtEl>
                                          <p:spTgt spid="37"/>
                                        </p:tgtEl>
                                      </p:cBhvr>
                                      <p:to x="100000" y="100000"/>
                                    </p:animScale>
                                  </p:childTnLst>
                                </p:cTn>
                              </p:par>
                            </p:childTnLst>
                          </p:cTn>
                        </p:par>
                      </p:childTnLst>
                    </p:cTn>
                  </p:par>
                  <p:par>
                    <p:cTn id="166" fill="hold">
                      <p:stCondLst>
                        <p:cond delay="indefinite"/>
                      </p:stCondLst>
                      <p:childTnLst>
                        <p:par>
                          <p:cTn id="167" fill="hold">
                            <p:stCondLst>
                              <p:cond delay="0"/>
                            </p:stCondLst>
                            <p:childTnLst>
                              <p:par>
                                <p:cTn id="168" presetID="26" presetClass="entr" presetSubtype="0" fill="hold" grpId="0" nodeType="click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down)">
                                      <p:cBhvr>
                                        <p:cTn id="170" dur="580">
                                          <p:stCondLst>
                                            <p:cond delay="0"/>
                                          </p:stCondLst>
                                        </p:cTn>
                                        <p:tgtEl>
                                          <p:spTgt spid="38"/>
                                        </p:tgtEl>
                                      </p:cBhvr>
                                    </p:animEffect>
                                    <p:anim calcmode="lin" valueType="num">
                                      <p:cBhvr>
                                        <p:cTn id="17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76" dur="26">
                                          <p:stCondLst>
                                            <p:cond delay="650"/>
                                          </p:stCondLst>
                                        </p:cTn>
                                        <p:tgtEl>
                                          <p:spTgt spid="38"/>
                                        </p:tgtEl>
                                      </p:cBhvr>
                                      <p:to x="100000" y="60000"/>
                                    </p:animScale>
                                    <p:animScale>
                                      <p:cBhvr>
                                        <p:cTn id="177" dur="166" decel="50000">
                                          <p:stCondLst>
                                            <p:cond delay="676"/>
                                          </p:stCondLst>
                                        </p:cTn>
                                        <p:tgtEl>
                                          <p:spTgt spid="38"/>
                                        </p:tgtEl>
                                      </p:cBhvr>
                                      <p:to x="100000" y="100000"/>
                                    </p:animScale>
                                    <p:animScale>
                                      <p:cBhvr>
                                        <p:cTn id="178" dur="26">
                                          <p:stCondLst>
                                            <p:cond delay="1312"/>
                                          </p:stCondLst>
                                        </p:cTn>
                                        <p:tgtEl>
                                          <p:spTgt spid="38"/>
                                        </p:tgtEl>
                                      </p:cBhvr>
                                      <p:to x="100000" y="80000"/>
                                    </p:animScale>
                                    <p:animScale>
                                      <p:cBhvr>
                                        <p:cTn id="179" dur="166" decel="50000">
                                          <p:stCondLst>
                                            <p:cond delay="1338"/>
                                          </p:stCondLst>
                                        </p:cTn>
                                        <p:tgtEl>
                                          <p:spTgt spid="38"/>
                                        </p:tgtEl>
                                      </p:cBhvr>
                                      <p:to x="100000" y="100000"/>
                                    </p:animScale>
                                    <p:animScale>
                                      <p:cBhvr>
                                        <p:cTn id="180" dur="26">
                                          <p:stCondLst>
                                            <p:cond delay="1642"/>
                                          </p:stCondLst>
                                        </p:cTn>
                                        <p:tgtEl>
                                          <p:spTgt spid="38"/>
                                        </p:tgtEl>
                                      </p:cBhvr>
                                      <p:to x="100000" y="90000"/>
                                    </p:animScale>
                                    <p:animScale>
                                      <p:cBhvr>
                                        <p:cTn id="181" dur="166" decel="50000">
                                          <p:stCondLst>
                                            <p:cond delay="1668"/>
                                          </p:stCondLst>
                                        </p:cTn>
                                        <p:tgtEl>
                                          <p:spTgt spid="38"/>
                                        </p:tgtEl>
                                      </p:cBhvr>
                                      <p:to x="100000" y="100000"/>
                                    </p:animScale>
                                    <p:animScale>
                                      <p:cBhvr>
                                        <p:cTn id="182" dur="26">
                                          <p:stCondLst>
                                            <p:cond delay="1808"/>
                                          </p:stCondLst>
                                        </p:cTn>
                                        <p:tgtEl>
                                          <p:spTgt spid="38"/>
                                        </p:tgtEl>
                                      </p:cBhvr>
                                      <p:to x="100000" y="95000"/>
                                    </p:animScale>
                                    <p:animScale>
                                      <p:cBhvr>
                                        <p:cTn id="183"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4FF5F7E5-C69D-4D4C-93BA-3D2CB1F60B4A}"/>
              </a:ext>
            </a:extLst>
          </p:cNvPr>
          <p:cNvSpPr txBox="1"/>
          <p:nvPr/>
        </p:nvSpPr>
        <p:spPr>
          <a:xfrm>
            <a:off x="230778" y="863884"/>
            <a:ext cx="4169411" cy="523220"/>
          </a:xfrm>
          <a:prstGeom prst="rect">
            <a:avLst/>
          </a:prstGeom>
          <a:noFill/>
        </p:spPr>
        <p:txBody>
          <a:bodyPr wrap="none" rtlCol="0">
            <a:spAutoFit/>
          </a:bodyPr>
          <a:lstStyle/>
          <a:p>
            <a:r>
              <a:rPr lang="tr-TR" sz="2800" b="1" dirty="0">
                <a:solidFill>
                  <a:srgbClr val="FF0000"/>
                </a:solidFill>
              </a:rPr>
              <a:t>Lale Devri Yenilikleri </a:t>
            </a:r>
            <a:r>
              <a:rPr lang="tr-TR" sz="2800" b="1" dirty="0">
                <a:solidFill>
                  <a:srgbClr val="FF0000"/>
                </a:solidFill>
                <a:latin typeface="Arial Black" panose="020B0A04020102020204" pitchFamily="34" charset="0"/>
              </a:rPr>
              <a:t>Özet</a:t>
            </a:r>
          </a:p>
        </p:txBody>
      </p:sp>
      <p:sp>
        <p:nvSpPr>
          <p:cNvPr id="4" name="Metin kutusu 3">
            <a:extLst>
              <a:ext uri="{FF2B5EF4-FFF2-40B4-BE49-F238E27FC236}">
                <a16:creationId xmlns:a16="http://schemas.microsoft.com/office/drawing/2014/main" id="{E04570D1-0E4D-41D0-A381-948B6F45C10A}"/>
              </a:ext>
            </a:extLst>
          </p:cNvPr>
          <p:cNvSpPr txBox="1"/>
          <p:nvPr/>
        </p:nvSpPr>
        <p:spPr>
          <a:xfrm>
            <a:off x="230778" y="1682527"/>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Bu devrin padişahı III. Ahmet’tir, sadrazamı Damat İbrahim Paşa’dır.</a:t>
            </a:r>
            <a:endParaRPr lang="tr-TR" sz="2400" dirty="0"/>
          </a:p>
        </p:txBody>
      </p:sp>
      <p:sp>
        <p:nvSpPr>
          <p:cNvPr id="5" name="Metin kutusu 4">
            <a:extLst>
              <a:ext uri="{FF2B5EF4-FFF2-40B4-BE49-F238E27FC236}">
                <a16:creationId xmlns:a16="http://schemas.microsoft.com/office/drawing/2014/main" id="{9647ACD4-72F9-4D1E-AAC8-A265DB87C099}"/>
              </a:ext>
            </a:extLst>
          </p:cNvPr>
          <p:cNvSpPr txBox="1"/>
          <p:nvPr/>
        </p:nvSpPr>
        <p:spPr>
          <a:xfrm>
            <a:off x="230778" y="2258262"/>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1718-1730 yılları arasını kapsar, 12 yıl sürmüştür.</a:t>
            </a:r>
            <a:endParaRPr lang="tr-TR" sz="2400" dirty="0"/>
          </a:p>
        </p:txBody>
      </p:sp>
      <p:sp>
        <p:nvSpPr>
          <p:cNvPr id="6" name="Metin kutusu 5">
            <a:extLst>
              <a:ext uri="{FF2B5EF4-FFF2-40B4-BE49-F238E27FC236}">
                <a16:creationId xmlns:a16="http://schemas.microsoft.com/office/drawing/2014/main" id="{7FC54E70-0379-455C-BA74-2A75738B65BA}"/>
              </a:ext>
            </a:extLst>
          </p:cNvPr>
          <p:cNvSpPr txBox="1"/>
          <p:nvPr/>
        </p:nvSpPr>
        <p:spPr>
          <a:xfrm>
            <a:off x="230778" y="2863851"/>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İlk kez Avrupa’da geçici elçilikler kurulmuştur.</a:t>
            </a:r>
            <a:endParaRPr lang="tr-TR" sz="2400" dirty="0"/>
          </a:p>
        </p:txBody>
      </p:sp>
      <p:sp>
        <p:nvSpPr>
          <p:cNvPr id="7" name="Metin kutusu 6">
            <a:extLst>
              <a:ext uri="{FF2B5EF4-FFF2-40B4-BE49-F238E27FC236}">
                <a16:creationId xmlns:a16="http://schemas.microsoft.com/office/drawing/2014/main" id="{785E669F-541C-4728-9EA7-5AFCB0A277A0}"/>
              </a:ext>
            </a:extLst>
          </p:cNvPr>
          <p:cNvSpPr txBox="1"/>
          <p:nvPr/>
        </p:nvSpPr>
        <p:spPr>
          <a:xfrm>
            <a:off x="230778" y="3469440"/>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İlk özel Osmanlı matbaası kurulmuştur, yabancı eserler Türkçeye çevrilmiştir.</a:t>
            </a:r>
            <a:endParaRPr lang="tr-TR" sz="2400" dirty="0"/>
          </a:p>
        </p:txBody>
      </p:sp>
      <p:sp>
        <p:nvSpPr>
          <p:cNvPr id="8" name="Metin kutusu 7">
            <a:extLst>
              <a:ext uri="{FF2B5EF4-FFF2-40B4-BE49-F238E27FC236}">
                <a16:creationId xmlns:a16="http://schemas.microsoft.com/office/drawing/2014/main" id="{79A66BEE-1674-423D-8446-AA10C703A041}"/>
              </a:ext>
            </a:extLst>
          </p:cNvPr>
          <p:cNvSpPr txBox="1"/>
          <p:nvPr/>
        </p:nvSpPr>
        <p:spPr>
          <a:xfrm>
            <a:off x="230778" y="4075029"/>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Kağıt fabrikası açılmış, minyatür ve çini atölyelerinin sayısı artırılmış.</a:t>
            </a:r>
            <a:endParaRPr lang="tr-TR" sz="2400" dirty="0"/>
          </a:p>
        </p:txBody>
      </p:sp>
      <p:sp>
        <p:nvSpPr>
          <p:cNvPr id="9" name="Metin kutusu 8">
            <a:extLst>
              <a:ext uri="{FF2B5EF4-FFF2-40B4-BE49-F238E27FC236}">
                <a16:creationId xmlns:a16="http://schemas.microsoft.com/office/drawing/2014/main" id="{15094C9B-720E-44E0-8BAB-262A9E36DD93}"/>
              </a:ext>
            </a:extLst>
          </p:cNvPr>
          <p:cNvSpPr txBox="1"/>
          <p:nvPr/>
        </p:nvSpPr>
        <p:spPr>
          <a:xfrm>
            <a:off x="230778" y="4680618"/>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Avrupa tarzı mimari yapılar inşa edilmiştir.</a:t>
            </a:r>
            <a:endParaRPr lang="tr-TR" sz="2400" dirty="0"/>
          </a:p>
        </p:txBody>
      </p:sp>
      <p:sp>
        <p:nvSpPr>
          <p:cNvPr id="10" name="Metin kutusu 9">
            <a:extLst>
              <a:ext uri="{FF2B5EF4-FFF2-40B4-BE49-F238E27FC236}">
                <a16:creationId xmlns:a16="http://schemas.microsoft.com/office/drawing/2014/main" id="{328C2CFC-82C4-4FAB-882B-1B13AA1FFEF7}"/>
              </a:ext>
            </a:extLst>
          </p:cNvPr>
          <p:cNvSpPr txBox="1"/>
          <p:nvPr/>
        </p:nvSpPr>
        <p:spPr>
          <a:xfrm>
            <a:off x="230778" y="5286207"/>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Çiçek aşısı ve karantina uygulaması yapılmıştır.</a:t>
            </a:r>
            <a:endParaRPr lang="tr-TR" sz="2400" u="sng" dirty="0"/>
          </a:p>
        </p:txBody>
      </p:sp>
      <p:sp>
        <p:nvSpPr>
          <p:cNvPr id="11" name="Metin kutusu 10">
            <a:extLst>
              <a:ext uri="{FF2B5EF4-FFF2-40B4-BE49-F238E27FC236}">
                <a16:creationId xmlns:a16="http://schemas.microsoft.com/office/drawing/2014/main" id="{D7A4BE32-3BE6-456F-AFE3-7FCC2DCCDE37}"/>
              </a:ext>
            </a:extLst>
          </p:cNvPr>
          <p:cNvSpPr txBox="1"/>
          <p:nvPr/>
        </p:nvSpPr>
        <p:spPr>
          <a:xfrm>
            <a:off x="230778" y="5891796"/>
            <a:ext cx="11545046"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Lale Devri Patrona Halil İsyanı ile sona ermiştir.</a:t>
            </a:r>
            <a:endParaRPr lang="tr-TR" sz="2400" dirty="0"/>
          </a:p>
        </p:txBody>
      </p:sp>
    </p:spTree>
    <p:extLst>
      <p:ext uri="{BB962C8B-B14F-4D97-AF65-F5344CB8AC3E}">
        <p14:creationId xmlns:p14="http://schemas.microsoft.com/office/powerpoint/2010/main" val="23887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497D8BBC-E6F4-434F-97A7-173895707941}"/>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sp>
        <p:nvSpPr>
          <p:cNvPr id="6" name="Metin kutusu 5">
            <a:extLst>
              <a:ext uri="{FF2B5EF4-FFF2-40B4-BE49-F238E27FC236}">
                <a16:creationId xmlns:a16="http://schemas.microsoft.com/office/drawing/2014/main" id="{9E7BFC9D-D417-47D8-BBFD-92C655A1E8BE}"/>
              </a:ext>
            </a:extLst>
          </p:cNvPr>
          <p:cNvSpPr txBox="1"/>
          <p:nvPr/>
        </p:nvSpPr>
        <p:spPr>
          <a:xfrm>
            <a:off x="230777" y="1832972"/>
            <a:ext cx="7245409"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19. yüzyılda Osmanlı Devleti iletişim alanında Avrupa’daki gelişmeleri örnek alarak önemli ıslahatlar yaptı. </a:t>
            </a:r>
            <a:endParaRPr lang="tr-TR" sz="2400" dirty="0"/>
          </a:p>
        </p:txBody>
      </p:sp>
      <p:sp>
        <p:nvSpPr>
          <p:cNvPr id="8" name="Metin kutusu 7">
            <a:extLst>
              <a:ext uri="{FF2B5EF4-FFF2-40B4-BE49-F238E27FC236}">
                <a16:creationId xmlns:a16="http://schemas.microsoft.com/office/drawing/2014/main" id="{A9583155-5DB6-4378-9340-AD8877EFB814}"/>
              </a:ext>
            </a:extLst>
          </p:cNvPr>
          <p:cNvSpPr txBox="1"/>
          <p:nvPr/>
        </p:nvSpPr>
        <p:spPr>
          <a:xfrm>
            <a:off x="230777" y="3157246"/>
            <a:ext cx="7245409"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1840’ta konu başındaki haberde söz edilen ve </a:t>
            </a:r>
            <a:br>
              <a:rPr lang="tr-TR" sz="2400" b="0" i="0" u="none" strike="noStrike" baseline="0" dirty="0"/>
            </a:br>
            <a:r>
              <a:rPr lang="tr-TR" sz="2400" b="0" i="0" u="none" strike="noStrike" baseline="0" dirty="0"/>
              <a:t>günümüzde </a:t>
            </a:r>
            <a:r>
              <a:rPr lang="tr-TR" sz="2400" b="1" i="0" u="none" strike="noStrike" baseline="0" dirty="0"/>
              <a:t>PTT</a:t>
            </a:r>
            <a:r>
              <a:rPr lang="tr-TR" sz="2400" b="0" i="0" u="none" strike="noStrike" baseline="0" dirty="0"/>
              <a:t> adıyla hizmet veren Posta Nezareti (Bakanlığı) kuruldu. </a:t>
            </a:r>
            <a:endParaRPr lang="tr-TR" sz="2400" dirty="0"/>
          </a:p>
        </p:txBody>
      </p:sp>
      <p:sp>
        <p:nvSpPr>
          <p:cNvPr id="12" name="Metin kutusu 11">
            <a:extLst>
              <a:ext uri="{FF2B5EF4-FFF2-40B4-BE49-F238E27FC236}">
                <a16:creationId xmlns:a16="http://schemas.microsoft.com/office/drawing/2014/main" id="{5EFCC54F-56CB-4E8E-A8D8-9AC787D5DFF7}"/>
              </a:ext>
            </a:extLst>
          </p:cNvPr>
          <p:cNvSpPr txBox="1"/>
          <p:nvPr/>
        </p:nvSpPr>
        <p:spPr>
          <a:xfrm>
            <a:off x="230777" y="4483570"/>
            <a:ext cx="11527635" cy="461665"/>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Daha sonra telgraf hatları kurulmaya başlandı ve 1855’te </a:t>
            </a:r>
            <a:r>
              <a:rPr lang="tr-TR" sz="2400" b="1" i="0" u="none" strike="noStrike" baseline="0" dirty="0"/>
              <a:t>Telgraf Müdürlüğü </a:t>
            </a:r>
            <a:r>
              <a:rPr lang="tr-TR" sz="2400" b="0" i="0" u="none" strike="noStrike" baseline="0" dirty="0"/>
              <a:t>oluşturuldu. </a:t>
            </a:r>
            <a:endParaRPr lang="tr-TR" sz="2400" dirty="0"/>
          </a:p>
        </p:txBody>
      </p:sp>
      <p:pic>
        <p:nvPicPr>
          <p:cNvPr id="13" name="Resim 12">
            <a:extLst>
              <a:ext uri="{FF2B5EF4-FFF2-40B4-BE49-F238E27FC236}">
                <a16:creationId xmlns:a16="http://schemas.microsoft.com/office/drawing/2014/main" id="{A0DEB373-EC71-4BED-8BFA-89E2DC2492F3}"/>
              </a:ext>
            </a:extLst>
          </p:cNvPr>
          <p:cNvPicPr>
            <a:picLocks noChangeAspect="1"/>
          </p:cNvPicPr>
          <p:nvPr/>
        </p:nvPicPr>
        <p:blipFill rotWithShape="1">
          <a:blip r:embed="rId2">
            <a:extLst>
              <a:ext uri="{28A0092B-C50C-407E-A947-70E740481C1C}">
                <a14:useLocalDpi xmlns:a14="http://schemas.microsoft.com/office/drawing/2010/main" val="0"/>
              </a:ext>
            </a:extLst>
          </a:blip>
          <a:srcRect b="19629"/>
          <a:stretch/>
        </p:blipFill>
        <p:spPr>
          <a:xfrm>
            <a:off x="7628443" y="1867910"/>
            <a:ext cx="4129969" cy="2330782"/>
          </a:xfrm>
          <a:prstGeom prst="rect">
            <a:avLst/>
          </a:prstGeom>
        </p:spPr>
      </p:pic>
      <p:sp>
        <p:nvSpPr>
          <p:cNvPr id="15" name="Metin kutusu 14">
            <a:extLst>
              <a:ext uri="{FF2B5EF4-FFF2-40B4-BE49-F238E27FC236}">
                <a16:creationId xmlns:a16="http://schemas.microsoft.com/office/drawing/2014/main" id="{9D1A5916-1B3A-4A42-8F33-329E82E73999}"/>
              </a:ext>
            </a:extLst>
          </p:cNvPr>
          <p:cNvSpPr txBox="1"/>
          <p:nvPr/>
        </p:nvSpPr>
        <p:spPr>
          <a:xfrm>
            <a:off x="230777" y="5071230"/>
            <a:ext cx="11836727"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Osmanlı Devleti’nde 19. yüzyıla kadar atlı ulaklar devletin resmî haberleşmesinde kullanılıyordu. Halk ise bu haberleşme hizmetinden yararlanamıyordu. 1840’ta </a:t>
            </a:r>
            <a:r>
              <a:rPr lang="tr-TR" sz="2400" b="1" i="0" u="none" strike="noStrike" baseline="0" dirty="0"/>
              <a:t>Posta Nezaretinin</a:t>
            </a:r>
            <a:r>
              <a:rPr lang="tr-TR" sz="2400" b="0" i="0" u="none" strike="noStrike" baseline="0" dirty="0"/>
              <a:t> kurulmasıyla birlikte halk da posta hizmetinden yararlanmaya başladı.</a:t>
            </a:r>
            <a:endParaRPr lang="tr-TR" sz="2400" dirty="0"/>
          </a:p>
        </p:txBody>
      </p:sp>
    </p:spTree>
    <p:extLst>
      <p:ext uri="{BB962C8B-B14F-4D97-AF65-F5344CB8AC3E}">
        <p14:creationId xmlns:p14="http://schemas.microsoft.com/office/powerpoint/2010/main" val="30026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27854E6F-F39E-489A-A2C1-E916DA24B7FC}"/>
              </a:ext>
            </a:extLst>
          </p:cNvPr>
          <p:cNvSpPr txBox="1"/>
          <p:nvPr/>
        </p:nvSpPr>
        <p:spPr>
          <a:xfrm>
            <a:off x="230777" y="1702038"/>
            <a:ext cx="7406395"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İlk düzenli postalar</a:t>
            </a:r>
            <a:r>
              <a:rPr lang="tr-TR" sz="2400" b="1" i="0" u="none" strike="noStrike" baseline="0" dirty="0"/>
              <a:t>, İstanbul</a:t>
            </a:r>
            <a:r>
              <a:rPr lang="tr-TR" sz="2400" b="0" i="0" u="none" strike="noStrike" baseline="0" dirty="0"/>
              <a:t>’dan </a:t>
            </a:r>
            <a:r>
              <a:rPr lang="tr-TR" sz="2400" b="1" i="0" u="none" strike="noStrike" baseline="0" dirty="0"/>
              <a:t>Edirne</a:t>
            </a:r>
            <a:r>
              <a:rPr lang="tr-TR" sz="2400" b="0" i="0" u="none" strike="noStrike" baseline="0" dirty="0"/>
              <a:t>’ye gönderilen </a:t>
            </a:r>
            <a:br>
              <a:rPr lang="tr-TR" sz="2400" b="0" i="0" u="none" strike="noStrike" baseline="0" dirty="0"/>
            </a:br>
            <a:r>
              <a:rPr lang="tr-TR" sz="2400" b="0" i="0" u="none" strike="noStrike" baseline="0" dirty="0"/>
              <a:t>devlet evrakı ile halkın mektuplarıydı. </a:t>
            </a:r>
            <a:endParaRPr lang="tr-TR" sz="2400" dirty="0"/>
          </a:p>
        </p:txBody>
      </p:sp>
      <p:sp>
        <p:nvSpPr>
          <p:cNvPr id="5" name="Metin kutusu 4">
            <a:extLst>
              <a:ext uri="{FF2B5EF4-FFF2-40B4-BE49-F238E27FC236}">
                <a16:creationId xmlns:a16="http://schemas.microsoft.com/office/drawing/2014/main" id="{7AAB74E5-BFE8-4F36-8459-E1338C46017D}"/>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sp>
        <p:nvSpPr>
          <p:cNvPr id="7" name="Metin kutusu 6">
            <a:extLst>
              <a:ext uri="{FF2B5EF4-FFF2-40B4-BE49-F238E27FC236}">
                <a16:creationId xmlns:a16="http://schemas.microsoft.com/office/drawing/2014/main" id="{1CFD7B04-2489-45E9-BC8C-CCA50267AECC}"/>
              </a:ext>
            </a:extLst>
          </p:cNvPr>
          <p:cNvSpPr txBox="1"/>
          <p:nvPr/>
        </p:nvSpPr>
        <p:spPr>
          <a:xfrm>
            <a:off x="230778" y="2748291"/>
            <a:ext cx="7135938" cy="1569660"/>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Posta Nezaretinin hizmetlerini yerine getirebilmesi için vilayetlerde  postaneler açıldı. Başlangıçta kara yolu ile taşınan  postalar, daha sonra buharlı gemiler ve demir yoluyla da taşınmaya başlandı. </a:t>
            </a:r>
            <a:endParaRPr lang="tr-TR" sz="2400" dirty="0"/>
          </a:p>
        </p:txBody>
      </p:sp>
      <p:pic>
        <p:nvPicPr>
          <p:cNvPr id="8" name="Resim 7">
            <a:extLst>
              <a:ext uri="{FF2B5EF4-FFF2-40B4-BE49-F238E27FC236}">
                <a16:creationId xmlns:a16="http://schemas.microsoft.com/office/drawing/2014/main" id="{43E7C70B-21A7-41B5-938A-9DEBD871AAD3}"/>
              </a:ext>
            </a:extLst>
          </p:cNvPr>
          <p:cNvPicPr>
            <a:picLocks noChangeAspect="1"/>
          </p:cNvPicPr>
          <p:nvPr/>
        </p:nvPicPr>
        <p:blipFill rotWithShape="1">
          <a:blip r:embed="rId2">
            <a:extLst>
              <a:ext uri="{28A0092B-C50C-407E-A947-70E740481C1C}">
                <a14:useLocalDpi xmlns:a14="http://schemas.microsoft.com/office/drawing/2010/main" val="0"/>
              </a:ext>
            </a:extLst>
          </a:blip>
          <a:srcRect b="19629"/>
          <a:stretch/>
        </p:blipFill>
        <p:spPr>
          <a:xfrm>
            <a:off x="7628443" y="1867910"/>
            <a:ext cx="4129969" cy="2330782"/>
          </a:xfrm>
          <a:prstGeom prst="rect">
            <a:avLst/>
          </a:prstGeom>
        </p:spPr>
      </p:pic>
      <p:sp>
        <p:nvSpPr>
          <p:cNvPr id="10" name="Metin kutusu 9">
            <a:extLst>
              <a:ext uri="{FF2B5EF4-FFF2-40B4-BE49-F238E27FC236}">
                <a16:creationId xmlns:a16="http://schemas.microsoft.com/office/drawing/2014/main" id="{A4C5FCD8-9BA9-4339-8605-52008AAD3F2D}"/>
              </a:ext>
            </a:extLst>
          </p:cNvPr>
          <p:cNvSpPr txBox="1"/>
          <p:nvPr/>
        </p:nvSpPr>
        <p:spPr>
          <a:xfrm>
            <a:off x="230777" y="4533207"/>
            <a:ext cx="11347330"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1863’te mektuplara pul yapıştırılması uygulamasına geçildi. İstanbul’un çeşitli </a:t>
            </a:r>
            <a:br>
              <a:rPr lang="tr-TR" sz="2400" b="0" i="0" u="none" strike="noStrike" baseline="0" dirty="0"/>
            </a:br>
            <a:r>
              <a:rPr lang="tr-TR" sz="2400" b="0" i="0" u="none" strike="noStrike" baseline="0" dirty="0"/>
              <a:t>yerlerine posta kutuları konuldu. </a:t>
            </a:r>
            <a:endParaRPr lang="tr-TR" sz="2400" dirty="0"/>
          </a:p>
        </p:txBody>
      </p:sp>
      <p:sp>
        <p:nvSpPr>
          <p:cNvPr id="12" name="Metin kutusu 11">
            <a:extLst>
              <a:ext uri="{FF2B5EF4-FFF2-40B4-BE49-F238E27FC236}">
                <a16:creationId xmlns:a16="http://schemas.microsoft.com/office/drawing/2014/main" id="{1D4D18D3-8435-47C2-A7EB-988972718456}"/>
              </a:ext>
            </a:extLst>
          </p:cNvPr>
          <p:cNvSpPr txBox="1"/>
          <p:nvPr/>
        </p:nvSpPr>
        <p:spPr>
          <a:xfrm>
            <a:off x="230776" y="5579460"/>
            <a:ext cx="11083313"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Postayla para, gazete ve eşya da taşınmaya başlandı. İletişim alanında Posta Nezaretinin kurulmasından sonra 1855’te </a:t>
            </a:r>
            <a:r>
              <a:rPr lang="tr-TR" sz="2400" b="1" i="0" u="none" strike="noStrike" baseline="0" dirty="0"/>
              <a:t>Telgraf Müdürlüğü </a:t>
            </a:r>
            <a:r>
              <a:rPr lang="tr-TR" sz="2400" b="0" i="0" u="none" strike="noStrike" baseline="0" dirty="0"/>
              <a:t>kuruldu.</a:t>
            </a:r>
            <a:endParaRPr lang="tr-TR" sz="2400" dirty="0"/>
          </a:p>
        </p:txBody>
      </p:sp>
    </p:spTree>
    <p:extLst>
      <p:ext uri="{BB962C8B-B14F-4D97-AF65-F5344CB8AC3E}">
        <p14:creationId xmlns:p14="http://schemas.microsoft.com/office/powerpoint/2010/main" val="39313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B5FB7CB2-73C4-4E5C-8312-C001376E1DC1}"/>
              </a:ext>
            </a:extLst>
          </p:cNvPr>
          <p:cNvSpPr txBox="1"/>
          <p:nvPr/>
        </p:nvSpPr>
        <p:spPr>
          <a:xfrm>
            <a:off x="230778" y="1787349"/>
            <a:ext cx="7361318" cy="1569660"/>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Telgrafın </a:t>
            </a:r>
            <a:r>
              <a:rPr lang="tr-TR" sz="2400" b="1" i="0" u="none" strike="noStrike" baseline="0" dirty="0"/>
              <a:t>Amerika Birleşik Devletleri </a:t>
            </a:r>
            <a:r>
              <a:rPr lang="tr-TR" sz="2400" b="0" i="0" u="none" strike="noStrike" baseline="0" dirty="0"/>
              <a:t>ve </a:t>
            </a:r>
            <a:r>
              <a:rPr lang="tr-TR" sz="2400" b="1" i="0" u="none" strike="noStrike" baseline="0" dirty="0"/>
              <a:t>Avrupa</a:t>
            </a:r>
            <a:r>
              <a:rPr lang="tr-TR" sz="2400" b="0" i="0" u="none" strike="noStrike" baseline="0" dirty="0"/>
              <a:t>’da </a:t>
            </a:r>
            <a:br>
              <a:rPr lang="tr-TR" sz="2400" b="0" i="0" u="none" strike="noStrike" baseline="0" dirty="0"/>
            </a:br>
            <a:r>
              <a:rPr lang="tr-TR" sz="2400" b="0" i="0" u="none" strike="noStrike" baseline="0" dirty="0"/>
              <a:t>kullanılmaya başlanmasından kısa süre sonra Osmanlı </a:t>
            </a:r>
            <a:br>
              <a:rPr lang="tr-TR" sz="2400" b="0" i="0" u="none" strike="noStrike" baseline="0" dirty="0"/>
            </a:br>
            <a:r>
              <a:rPr lang="tr-TR" sz="2400" b="0" i="0" u="none" strike="noStrike" baseline="0" dirty="0"/>
              <a:t>Devleti’nde ikinci telgraf denemesi 1839’da sarayda </a:t>
            </a:r>
            <a:br>
              <a:rPr lang="tr-TR" sz="2400" b="0" i="0" u="none" strike="noStrike" baseline="0" dirty="0"/>
            </a:br>
            <a:r>
              <a:rPr lang="tr-TR" sz="2400" b="0" i="0" u="none" strike="noStrike" baseline="0" dirty="0"/>
              <a:t>yapıldı.</a:t>
            </a:r>
            <a:endParaRPr lang="tr-TR" sz="2400" dirty="0"/>
          </a:p>
        </p:txBody>
      </p:sp>
      <p:sp>
        <p:nvSpPr>
          <p:cNvPr id="5" name="Metin kutusu 4">
            <a:extLst>
              <a:ext uri="{FF2B5EF4-FFF2-40B4-BE49-F238E27FC236}">
                <a16:creationId xmlns:a16="http://schemas.microsoft.com/office/drawing/2014/main" id="{3C4FE42C-DD47-42CB-BD7A-E04C770F8F6A}"/>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pic>
        <p:nvPicPr>
          <p:cNvPr id="6" name="Resim 5">
            <a:extLst>
              <a:ext uri="{FF2B5EF4-FFF2-40B4-BE49-F238E27FC236}">
                <a16:creationId xmlns:a16="http://schemas.microsoft.com/office/drawing/2014/main" id="{8A2508AE-B23F-4884-B46C-947B5528BF7B}"/>
              </a:ext>
            </a:extLst>
          </p:cNvPr>
          <p:cNvPicPr>
            <a:picLocks noChangeAspect="1"/>
          </p:cNvPicPr>
          <p:nvPr/>
        </p:nvPicPr>
        <p:blipFill rotWithShape="1">
          <a:blip r:embed="rId2">
            <a:extLst>
              <a:ext uri="{28A0092B-C50C-407E-A947-70E740481C1C}">
                <a14:useLocalDpi xmlns:a14="http://schemas.microsoft.com/office/drawing/2010/main" val="0"/>
              </a:ext>
            </a:extLst>
          </a:blip>
          <a:srcRect b="19629"/>
          <a:stretch/>
        </p:blipFill>
        <p:spPr>
          <a:xfrm>
            <a:off x="7628443" y="1867910"/>
            <a:ext cx="4129969" cy="2330782"/>
          </a:xfrm>
          <a:prstGeom prst="rect">
            <a:avLst/>
          </a:prstGeom>
        </p:spPr>
      </p:pic>
      <p:sp>
        <p:nvSpPr>
          <p:cNvPr id="8" name="Metin kutusu 7">
            <a:extLst>
              <a:ext uri="{FF2B5EF4-FFF2-40B4-BE49-F238E27FC236}">
                <a16:creationId xmlns:a16="http://schemas.microsoft.com/office/drawing/2014/main" id="{CC92DE9D-8A4F-4D5E-A7B9-5C0356A967B7}"/>
              </a:ext>
            </a:extLst>
          </p:cNvPr>
          <p:cNvSpPr txBox="1"/>
          <p:nvPr/>
        </p:nvSpPr>
        <p:spPr>
          <a:xfrm>
            <a:off x="230777" y="3550237"/>
            <a:ext cx="7007149" cy="1569660"/>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Bu denemeden etkilenen </a:t>
            </a:r>
            <a:r>
              <a:rPr lang="tr-TR" sz="2400" b="1" i="0" u="none" strike="noStrike" baseline="0" dirty="0"/>
              <a:t>Sultan Abdülmecit</a:t>
            </a:r>
            <a:r>
              <a:rPr lang="tr-TR" sz="2400" b="0" i="0" u="none" strike="noStrike" baseline="0" dirty="0"/>
              <a:t>, </a:t>
            </a:r>
            <a:br>
              <a:rPr lang="tr-TR" sz="2400" b="0" i="0" u="none" strike="noStrike" baseline="0" dirty="0"/>
            </a:br>
            <a:r>
              <a:rPr lang="tr-TR" sz="2400" b="0" i="0" u="none" strike="noStrike" baseline="0" dirty="0"/>
              <a:t>telgraf hatlarında iletişimi kolaylaştıran</a:t>
            </a:r>
            <a:br>
              <a:rPr lang="tr-TR" sz="2400" b="0" i="0" u="none" strike="noStrike" baseline="0" dirty="0"/>
            </a:br>
            <a:r>
              <a:rPr lang="tr-TR" sz="2400" b="0" i="0" u="none" strike="noStrike" baseline="0" dirty="0"/>
              <a:t>Mors alfabesinin mucidi </a:t>
            </a:r>
            <a:r>
              <a:rPr lang="tr-TR" sz="2400" b="1" i="0" u="none" strike="noStrike" baseline="0" dirty="0" err="1"/>
              <a:t>Samuel</a:t>
            </a:r>
            <a:r>
              <a:rPr lang="tr-TR" sz="2400" b="1" i="0" u="none" strike="noStrike" baseline="0" dirty="0"/>
              <a:t> </a:t>
            </a:r>
            <a:r>
              <a:rPr lang="tr-TR" sz="2400" b="1" i="0" u="none" strike="noStrike" baseline="0" dirty="0" err="1"/>
              <a:t>Morse</a:t>
            </a:r>
            <a:r>
              <a:rPr lang="tr-TR" sz="2400" b="0" i="0" u="none" strike="noStrike" baseline="0" dirty="0" err="1"/>
              <a:t>’a</a:t>
            </a:r>
            <a:r>
              <a:rPr lang="tr-TR" sz="2400" b="0" i="0" u="none" strike="noStrike" baseline="0" dirty="0"/>
              <a:t> (</a:t>
            </a:r>
            <a:r>
              <a:rPr lang="tr-TR" sz="2400" b="0" i="0" u="none" strike="noStrike" baseline="0" dirty="0" err="1"/>
              <a:t>Samuel</a:t>
            </a:r>
            <a:r>
              <a:rPr lang="tr-TR" sz="2400" b="0" i="0" u="none" strike="noStrike" baseline="0" dirty="0"/>
              <a:t> Mors) ödül olarak bir berat ve nişan gönderdi. </a:t>
            </a:r>
            <a:endParaRPr lang="tr-TR" sz="2400" dirty="0"/>
          </a:p>
        </p:txBody>
      </p:sp>
      <p:sp>
        <p:nvSpPr>
          <p:cNvPr id="10" name="Metin kutusu 9">
            <a:extLst>
              <a:ext uri="{FF2B5EF4-FFF2-40B4-BE49-F238E27FC236}">
                <a16:creationId xmlns:a16="http://schemas.microsoft.com/office/drawing/2014/main" id="{2896B98B-26E4-4A9C-AA18-111A256572F2}"/>
              </a:ext>
            </a:extLst>
          </p:cNvPr>
          <p:cNvSpPr txBox="1"/>
          <p:nvPr/>
        </p:nvSpPr>
        <p:spPr>
          <a:xfrm>
            <a:off x="230776" y="5427200"/>
            <a:ext cx="10851493" cy="830997"/>
          </a:xfrm>
          <a:prstGeom prst="rect">
            <a:avLst/>
          </a:prstGeom>
          <a:noFill/>
        </p:spPr>
        <p:txBody>
          <a:bodyPr wrap="square">
            <a:spAutoFit/>
          </a:bodyPr>
          <a:lstStyle/>
          <a:p>
            <a:pPr marL="285750" indent="-285750">
              <a:buFont typeface="Wingdings" panose="05000000000000000000" pitchFamily="2" charset="2"/>
              <a:buChar char="Ø"/>
            </a:pPr>
            <a:r>
              <a:rPr lang="tr-TR" sz="2400" b="1" i="0" u="none" strike="noStrike" baseline="0" dirty="0"/>
              <a:t>İlk telgraf hattı</a:t>
            </a:r>
            <a:r>
              <a:rPr lang="tr-TR" sz="2400" b="0" i="0" u="none" strike="noStrike" baseline="0" dirty="0"/>
              <a:t>, 1855’te Rusya ile Kırım Savaşı devam ederken askerî haberleşmeyi sağlamak için </a:t>
            </a:r>
            <a:r>
              <a:rPr lang="tr-TR" sz="2400" b="1" i="0" u="none" strike="noStrike" baseline="0" dirty="0"/>
              <a:t>Rumeli</a:t>
            </a:r>
            <a:r>
              <a:rPr lang="tr-TR" sz="2400" b="0" i="0" u="none" strike="noStrike" baseline="0" dirty="0"/>
              <a:t>’de yapıldı. </a:t>
            </a:r>
            <a:endParaRPr lang="tr-TR" sz="2400" dirty="0"/>
          </a:p>
        </p:txBody>
      </p:sp>
    </p:spTree>
    <p:extLst>
      <p:ext uri="{BB962C8B-B14F-4D97-AF65-F5344CB8AC3E}">
        <p14:creationId xmlns:p14="http://schemas.microsoft.com/office/powerpoint/2010/main" val="33361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4BA69E3D-7240-4105-8DA8-3D03A6985099}"/>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sp>
        <p:nvSpPr>
          <p:cNvPr id="6" name="Metin kutusu 5">
            <a:extLst>
              <a:ext uri="{FF2B5EF4-FFF2-40B4-BE49-F238E27FC236}">
                <a16:creationId xmlns:a16="http://schemas.microsoft.com/office/drawing/2014/main" id="{D3461226-B0EE-402E-B821-AF49A34B7B43}"/>
              </a:ext>
            </a:extLst>
          </p:cNvPr>
          <p:cNvSpPr txBox="1"/>
          <p:nvPr/>
        </p:nvSpPr>
        <p:spPr>
          <a:xfrm>
            <a:off x="230777" y="1867910"/>
            <a:ext cx="7161695" cy="1938992"/>
          </a:xfrm>
          <a:prstGeom prst="rect">
            <a:avLst/>
          </a:prstGeom>
          <a:noFill/>
        </p:spPr>
        <p:txBody>
          <a:bodyPr wrap="square">
            <a:spAutoFit/>
          </a:bodyPr>
          <a:lstStyle/>
          <a:p>
            <a:pPr marL="342900" indent="-342900">
              <a:buFont typeface="Wingdings" panose="05000000000000000000" pitchFamily="2" charset="2"/>
              <a:buChar char="Ø"/>
            </a:pPr>
            <a:r>
              <a:rPr lang="tr-TR" sz="2400" b="1" i="0" u="none" strike="noStrike" baseline="0" dirty="0"/>
              <a:t>Telgraf Müdürlüğünün </a:t>
            </a:r>
            <a:r>
              <a:rPr lang="tr-TR" sz="2400" b="0" i="0" u="none" strike="noStrike" baseline="0" dirty="0"/>
              <a:t>kurulmasından sonra vilayetlerde telgrafhaneler açılmaya başlandı. Buralarda çalışacak kişileri yetiştirmek için de telgraf mektebi açıldı. 1871’de Posta Nezareti ile Telgraf Müdürlüğü birleştirildi.</a:t>
            </a:r>
            <a:endParaRPr lang="tr-TR" sz="2400" dirty="0"/>
          </a:p>
        </p:txBody>
      </p:sp>
      <p:sp>
        <p:nvSpPr>
          <p:cNvPr id="8" name="Metin kutusu 7">
            <a:extLst>
              <a:ext uri="{FF2B5EF4-FFF2-40B4-BE49-F238E27FC236}">
                <a16:creationId xmlns:a16="http://schemas.microsoft.com/office/drawing/2014/main" id="{2D6777D3-03AB-4EC6-9170-3A3F16791480}"/>
              </a:ext>
            </a:extLst>
          </p:cNvPr>
          <p:cNvSpPr txBox="1"/>
          <p:nvPr/>
        </p:nvSpPr>
        <p:spPr>
          <a:xfrm>
            <a:off x="230777" y="3962280"/>
            <a:ext cx="6967470"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19. yüzyıl başlarında Avrupa’da buharlı gemi ve trenlerin kullanılmaya başlanması ulaşımı oldukça kolaylaştırdı. </a:t>
            </a:r>
            <a:endParaRPr lang="tr-TR" sz="2400" dirty="0"/>
          </a:p>
        </p:txBody>
      </p:sp>
      <p:pic>
        <p:nvPicPr>
          <p:cNvPr id="9" name="Resim 8">
            <a:extLst>
              <a:ext uri="{FF2B5EF4-FFF2-40B4-BE49-F238E27FC236}">
                <a16:creationId xmlns:a16="http://schemas.microsoft.com/office/drawing/2014/main" id="{BA133031-D9DB-4A3B-95DD-A78DD2156613}"/>
              </a:ext>
            </a:extLst>
          </p:cNvPr>
          <p:cNvPicPr>
            <a:picLocks noChangeAspect="1"/>
          </p:cNvPicPr>
          <p:nvPr/>
        </p:nvPicPr>
        <p:blipFill rotWithShape="1">
          <a:blip r:embed="rId2">
            <a:extLst>
              <a:ext uri="{28A0092B-C50C-407E-A947-70E740481C1C}">
                <a14:useLocalDpi xmlns:a14="http://schemas.microsoft.com/office/drawing/2010/main" val="0"/>
              </a:ext>
            </a:extLst>
          </a:blip>
          <a:srcRect l="42546" t="2737" r="4772" b="19311"/>
          <a:stretch/>
        </p:blipFill>
        <p:spPr>
          <a:xfrm>
            <a:off x="7392472" y="1966170"/>
            <a:ext cx="4432479" cy="3084017"/>
          </a:xfrm>
          <a:prstGeom prst="rect">
            <a:avLst/>
          </a:prstGeom>
        </p:spPr>
      </p:pic>
      <p:sp>
        <p:nvSpPr>
          <p:cNvPr id="11" name="Metin kutusu 10">
            <a:extLst>
              <a:ext uri="{FF2B5EF4-FFF2-40B4-BE49-F238E27FC236}">
                <a16:creationId xmlns:a16="http://schemas.microsoft.com/office/drawing/2014/main" id="{309D4515-055D-404D-B855-D7981BBF259D}"/>
              </a:ext>
            </a:extLst>
          </p:cNvPr>
          <p:cNvSpPr txBox="1"/>
          <p:nvPr/>
        </p:nvSpPr>
        <p:spPr>
          <a:xfrm>
            <a:off x="230777" y="5272653"/>
            <a:ext cx="11649984"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Buharlı gemi ile trenler at arabalarıyla ve yelkenli gemilerle gerçekleştirilen yolculukların yerini aldı. İnsanlar daha hızlı, güvenli ve konforlu yolculuk yapmaya başladılar. </a:t>
            </a:r>
            <a:endParaRPr lang="tr-TR" sz="2400" dirty="0"/>
          </a:p>
        </p:txBody>
      </p:sp>
    </p:spTree>
    <p:extLst>
      <p:ext uri="{BB962C8B-B14F-4D97-AF65-F5344CB8AC3E}">
        <p14:creationId xmlns:p14="http://schemas.microsoft.com/office/powerpoint/2010/main" val="4767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E1BFDACE-FD70-459D-B442-1768DFE779EE}"/>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pic>
        <p:nvPicPr>
          <p:cNvPr id="4" name="Resim 3">
            <a:extLst>
              <a:ext uri="{FF2B5EF4-FFF2-40B4-BE49-F238E27FC236}">
                <a16:creationId xmlns:a16="http://schemas.microsoft.com/office/drawing/2014/main" id="{055CAC49-2356-4269-88BA-C581D6CD7BDD}"/>
              </a:ext>
            </a:extLst>
          </p:cNvPr>
          <p:cNvPicPr>
            <a:picLocks noChangeAspect="1"/>
          </p:cNvPicPr>
          <p:nvPr/>
        </p:nvPicPr>
        <p:blipFill rotWithShape="1">
          <a:blip r:embed="rId2">
            <a:extLst>
              <a:ext uri="{28A0092B-C50C-407E-A947-70E740481C1C}">
                <a14:useLocalDpi xmlns:a14="http://schemas.microsoft.com/office/drawing/2010/main" val="0"/>
              </a:ext>
            </a:extLst>
          </a:blip>
          <a:srcRect l="42546" t="2737" r="4772" b="19311"/>
          <a:stretch/>
        </p:blipFill>
        <p:spPr>
          <a:xfrm>
            <a:off x="7392472" y="1966170"/>
            <a:ext cx="4432479" cy="3084017"/>
          </a:xfrm>
          <a:prstGeom prst="rect">
            <a:avLst/>
          </a:prstGeom>
        </p:spPr>
      </p:pic>
      <p:sp>
        <p:nvSpPr>
          <p:cNvPr id="6" name="Metin kutusu 5">
            <a:extLst>
              <a:ext uri="{FF2B5EF4-FFF2-40B4-BE49-F238E27FC236}">
                <a16:creationId xmlns:a16="http://schemas.microsoft.com/office/drawing/2014/main" id="{612D6BE3-60B7-4F5F-A24E-2E4312B3E8DE}"/>
              </a:ext>
            </a:extLst>
          </p:cNvPr>
          <p:cNvSpPr txBox="1"/>
          <p:nvPr/>
        </p:nvSpPr>
        <p:spPr>
          <a:xfrm>
            <a:off x="367049" y="1938518"/>
            <a:ext cx="6851559" cy="1569660"/>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Ulaşım araçlarındaki gelişmeler uzak yerler arasında ticareti de kolaylaştırdı. Osmanlı Devleti yöneticileri Avrupa’daki bu gelişmeleri yakından takip ettiler ve ülkelerine kazandırdılar. </a:t>
            </a:r>
            <a:endParaRPr lang="tr-TR" sz="2400" dirty="0"/>
          </a:p>
        </p:txBody>
      </p:sp>
      <p:sp>
        <p:nvSpPr>
          <p:cNvPr id="8" name="Metin kutusu 7">
            <a:extLst>
              <a:ext uri="{FF2B5EF4-FFF2-40B4-BE49-F238E27FC236}">
                <a16:creationId xmlns:a16="http://schemas.microsoft.com/office/drawing/2014/main" id="{A51F1160-6AA2-474F-9983-904F9047695B}"/>
              </a:ext>
            </a:extLst>
          </p:cNvPr>
          <p:cNvSpPr txBox="1"/>
          <p:nvPr/>
        </p:nvSpPr>
        <p:spPr>
          <a:xfrm>
            <a:off x="367048" y="3711862"/>
            <a:ext cx="6729211" cy="1569660"/>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Osmanlı Devleti’nde ilk buharlı gemi </a:t>
            </a:r>
            <a:r>
              <a:rPr lang="tr-TR" sz="2400" b="1" i="0" u="none" strike="noStrike" baseline="0" dirty="0"/>
              <a:t>1828</a:t>
            </a:r>
            <a:r>
              <a:rPr lang="tr-TR" sz="2400" b="0" i="0" u="none" strike="noStrike" baseline="0" dirty="0"/>
              <a:t>’de</a:t>
            </a:r>
            <a:br>
              <a:rPr lang="tr-TR" sz="2400" b="0" i="0" u="none" strike="noStrike" baseline="0" dirty="0"/>
            </a:br>
            <a:r>
              <a:rPr lang="tr-TR" sz="2400" b="0" i="0" u="none" strike="noStrike" baseline="0" dirty="0"/>
              <a:t>İstanbul’da kullanılmaya başlandı. </a:t>
            </a:r>
            <a:r>
              <a:rPr lang="tr-TR" sz="2400" b="1" i="0" u="none" strike="noStrike" baseline="0" dirty="0"/>
              <a:t>Swift</a:t>
            </a:r>
            <a:r>
              <a:rPr lang="tr-TR" sz="2400" b="0" i="0" u="none" strike="noStrike" baseline="0" dirty="0"/>
              <a:t> (</a:t>
            </a:r>
            <a:r>
              <a:rPr lang="tr-TR" sz="2400" b="0" i="0" u="none" strike="noStrike" baseline="0" dirty="0" err="1"/>
              <a:t>Sivift</a:t>
            </a:r>
            <a:r>
              <a:rPr lang="tr-TR" sz="2400" b="0" i="0" u="none" strike="noStrike" baseline="0" dirty="0"/>
              <a:t>) adını taşıyan İngiliz yapımı bu vapura İstanbul halkı “</a:t>
            </a:r>
            <a:r>
              <a:rPr lang="tr-TR" sz="2400" b="1" i="0" u="none" strike="noStrike" baseline="0" dirty="0"/>
              <a:t>Buğu</a:t>
            </a:r>
            <a:r>
              <a:rPr lang="tr-TR" sz="2400" b="0" i="0" u="none" strike="noStrike" baseline="0" dirty="0"/>
              <a:t>” adını verdi. </a:t>
            </a:r>
            <a:endParaRPr lang="tr-TR" sz="2400" dirty="0"/>
          </a:p>
        </p:txBody>
      </p:sp>
      <p:sp>
        <p:nvSpPr>
          <p:cNvPr id="10" name="Metin kutusu 9">
            <a:extLst>
              <a:ext uri="{FF2B5EF4-FFF2-40B4-BE49-F238E27FC236}">
                <a16:creationId xmlns:a16="http://schemas.microsoft.com/office/drawing/2014/main" id="{FE3D6C96-BBF5-46EC-8DEB-6402873851B4}"/>
              </a:ext>
            </a:extLst>
          </p:cNvPr>
          <p:cNvSpPr txBox="1"/>
          <p:nvPr/>
        </p:nvSpPr>
        <p:spPr>
          <a:xfrm>
            <a:off x="367048" y="5485206"/>
            <a:ext cx="11457903"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İki yanındaki kocaman çarkları, simsiyah duman çıkaran upuzun bacasıyla halkın hayranlığını kazandı.</a:t>
            </a:r>
            <a:endParaRPr lang="tr-TR" sz="2400" dirty="0"/>
          </a:p>
        </p:txBody>
      </p:sp>
    </p:spTree>
    <p:extLst>
      <p:ext uri="{BB962C8B-B14F-4D97-AF65-F5344CB8AC3E}">
        <p14:creationId xmlns:p14="http://schemas.microsoft.com/office/powerpoint/2010/main" val="1338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E1BFDACE-FD70-459D-B442-1768DFE779EE}"/>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pic>
        <p:nvPicPr>
          <p:cNvPr id="4" name="Resim 3">
            <a:extLst>
              <a:ext uri="{FF2B5EF4-FFF2-40B4-BE49-F238E27FC236}">
                <a16:creationId xmlns:a16="http://schemas.microsoft.com/office/drawing/2014/main" id="{055CAC49-2356-4269-88BA-C581D6CD7BDD}"/>
              </a:ext>
            </a:extLst>
          </p:cNvPr>
          <p:cNvPicPr>
            <a:picLocks noChangeAspect="1"/>
          </p:cNvPicPr>
          <p:nvPr/>
        </p:nvPicPr>
        <p:blipFill rotWithShape="1">
          <a:blip r:embed="rId2">
            <a:extLst>
              <a:ext uri="{28A0092B-C50C-407E-A947-70E740481C1C}">
                <a14:useLocalDpi xmlns:a14="http://schemas.microsoft.com/office/drawing/2010/main" val="0"/>
              </a:ext>
            </a:extLst>
          </a:blip>
          <a:srcRect l="42546" t="2737" r="4772" b="19311"/>
          <a:stretch/>
        </p:blipFill>
        <p:spPr>
          <a:xfrm>
            <a:off x="7392472" y="1966170"/>
            <a:ext cx="4432479" cy="3084017"/>
          </a:xfrm>
          <a:prstGeom prst="rect">
            <a:avLst/>
          </a:prstGeom>
        </p:spPr>
      </p:pic>
      <p:sp>
        <p:nvSpPr>
          <p:cNvPr id="9" name="Metin kutusu 8">
            <a:extLst>
              <a:ext uri="{FF2B5EF4-FFF2-40B4-BE49-F238E27FC236}">
                <a16:creationId xmlns:a16="http://schemas.microsoft.com/office/drawing/2014/main" id="{3D23C96D-0549-47C9-8D1B-51D0E64F294D}"/>
              </a:ext>
            </a:extLst>
          </p:cNvPr>
          <p:cNvSpPr txBox="1"/>
          <p:nvPr/>
        </p:nvSpPr>
        <p:spPr>
          <a:xfrm>
            <a:off x="230778" y="1858540"/>
            <a:ext cx="6749571" cy="1938992"/>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Halk ilk defa yelken veya kürek yerine  buhar gücüyle hareket eden bir gemi görmekteydi. Halkın yoğun ilgi gösterdiği bu vapura Padişah </a:t>
            </a:r>
            <a:br>
              <a:rPr lang="tr-TR" sz="2400" b="0" i="0" u="none" strike="noStrike" baseline="0" dirty="0"/>
            </a:br>
            <a:r>
              <a:rPr lang="tr-TR" sz="2400" b="1" i="0" u="none" strike="noStrike" baseline="0" dirty="0"/>
              <a:t>II. Mahmut </a:t>
            </a:r>
            <a:r>
              <a:rPr lang="tr-TR" sz="2400" b="0" i="0" u="none" strike="noStrike" baseline="0" dirty="0"/>
              <a:t>da hayran oldu. Kendisi de vapurla seyahat etmeye başladı. </a:t>
            </a:r>
            <a:endParaRPr lang="tr-TR" sz="2400" dirty="0"/>
          </a:p>
        </p:txBody>
      </p:sp>
      <p:sp>
        <p:nvSpPr>
          <p:cNvPr id="11" name="Metin kutusu 10">
            <a:extLst>
              <a:ext uri="{FF2B5EF4-FFF2-40B4-BE49-F238E27FC236}">
                <a16:creationId xmlns:a16="http://schemas.microsoft.com/office/drawing/2014/main" id="{ADDA3722-FFCF-40FB-934E-5A95FBD6F901}"/>
              </a:ext>
            </a:extLst>
          </p:cNvPr>
          <p:cNvSpPr txBox="1"/>
          <p:nvPr/>
        </p:nvSpPr>
        <p:spPr>
          <a:xfrm>
            <a:off x="230779" y="4023403"/>
            <a:ext cx="6749570"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İstanbul’da, ulaşımda kullanılan bu gemilerin sayıları zamanla arttı. Kayıklar ve yelkenli gemilerle saatler süren yolculuklar kısaldı.</a:t>
            </a:r>
            <a:endParaRPr lang="tr-TR" sz="2400" dirty="0"/>
          </a:p>
        </p:txBody>
      </p:sp>
      <p:sp>
        <p:nvSpPr>
          <p:cNvPr id="12" name="Metin kutusu 11">
            <a:extLst>
              <a:ext uri="{FF2B5EF4-FFF2-40B4-BE49-F238E27FC236}">
                <a16:creationId xmlns:a16="http://schemas.microsoft.com/office/drawing/2014/main" id="{0A16220F-30F3-452A-B18C-6FC0B7C3B165}"/>
              </a:ext>
            </a:extLst>
          </p:cNvPr>
          <p:cNvSpPr txBox="1"/>
          <p:nvPr/>
        </p:nvSpPr>
        <p:spPr>
          <a:xfrm>
            <a:off x="230777" y="5449603"/>
            <a:ext cx="11594173"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İstanbul içinde başlayan buharlı gemilerle yolculuk, zamanla </a:t>
            </a:r>
            <a:r>
              <a:rPr lang="tr-TR" sz="2400" b="1" i="0" u="none" strike="noStrike" baseline="0" dirty="0"/>
              <a:t>Mısır</a:t>
            </a:r>
            <a:r>
              <a:rPr lang="tr-TR" sz="2400" b="0" i="0" u="none" strike="noStrike" baseline="0" dirty="0"/>
              <a:t>’a kadar uzandı. Ulaşımı düzenli hâle getirmek için 1851’de </a:t>
            </a:r>
            <a:r>
              <a:rPr lang="tr-TR" sz="2400" b="1" i="0" u="none" strike="noStrike" baseline="0" dirty="0"/>
              <a:t>Şirket-i Hayriye </a:t>
            </a:r>
            <a:r>
              <a:rPr lang="tr-TR" sz="2400" b="0" i="0" u="none" strike="noStrike" baseline="0" dirty="0"/>
              <a:t>kuruldu. Günümüzde </a:t>
            </a:r>
            <a:r>
              <a:rPr lang="tr-TR" sz="2400" i="0" u="none" strike="noStrike" baseline="0" dirty="0"/>
              <a:t>Şirket-i Hayriye </a:t>
            </a:r>
            <a:r>
              <a:rPr lang="tr-TR" sz="2400" b="0" i="0" u="none" strike="noStrike" baseline="0" dirty="0"/>
              <a:t>“</a:t>
            </a:r>
            <a:r>
              <a:rPr lang="tr-TR" sz="2400" b="1" i="0" u="none" strike="noStrike" baseline="0" dirty="0"/>
              <a:t>Şehir Hatları</a:t>
            </a:r>
            <a:r>
              <a:rPr lang="tr-TR" sz="2400" b="0" i="0" u="none" strike="noStrike" baseline="0" dirty="0"/>
              <a:t>” adıyla İstanbullulara hizmet vermeye devam etmektedir.</a:t>
            </a:r>
            <a:endParaRPr lang="tr-TR" sz="2400" dirty="0"/>
          </a:p>
        </p:txBody>
      </p:sp>
    </p:spTree>
    <p:extLst>
      <p:ext uri="{BB962C8B-B14F-4D97-AF65-F5344CB8AC3E}">
        <p14:creationId xmlns:p14="http://schemas.microsoft.com/office/powerpoint/2010/main" val="100424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1704441" cy="523220"/>
          </a:xfrm>
          <a:prstGeom prst="rect">
            <a:avLst/>
          </a:prstGeom>
          <a:noFill/>
        </p:spPr>
        <p:txBody>
          <a:bodyPr wrap="none" rtlCol="0">
            <a:spAutoFit/>
          </a:bodyPr>
          <a:lstStyle/>
          <a:p>
            <a:r>
              <a:rPr lang="tr-TR" sz="2800" b="1" dirty="0">
                <a:solidFill>
                  <a:srgbClr val="FF0000"/>
                </a:solidFill>
              </a:rPr>
              <a:t>Kavramlar</a:t>
            </a:r>
          </a:p>
        </p:txBody>
      </p:sp>
      <p:sp>
        <p:nvSpPr>
          <p:cNvPr id="6" name="Dikdörtgen 5">
            <a:extLst>
              <a:ext uri="{FF2B5EF4-FFF2-40B4-BE49-F238E27FC236}">
                <a16:creationId xmlns:a16="http://schemas.microsoft.com/office/drawing/2014/main" id="{2258EC9C-1E67-45D7-A6E3-37FACC4D3D22}"/>
              </a:ext>
            </a:extLst>
          </p:cNvPr>
          <p:cNvSpPr/>
          <p:nvPr/>
        </p:nvSpPr>
        <p:spPr>
          <a:xfrm>
            <a:off x="437882" y="186020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PTT</a:t>
            </a:r>
          </a:p>
        </p:txBody>
      </p:sp>
      <p:sp>
        <p:nvSpPr>
          <p:cNvPr id="8" name="Dikdörtgen 7">
            <a:extLst>
              <a:ext uri="{FF2B5EF4-FFF2-40B4-BE49-F238E27FC236}">
                <a16:creationId xmlns:a16="http://schemas.microsoft.com/office/drawing/2014/main" id="{9AA6CEE7-9065-4DB8-B81C-6038E03694DF}"/>
              </a:ext>
            </a:extLst>
          </p:cNvPr>
          <p:cNvSpPr/>
          <p:nvPr/>
        </p:nvSpPr>
        <p:spPr>
          <a:xfrm>
            <a:off x="6134636" y="186020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OTORİTE</a:t>
            </a:r>
          </a:p>
        </p:txBody>
      </p:sp>
      <p:sp>
        <p:nvSpPr>
          <p:cNvPr id="9" name="Dikdörtgen 8">
            <a:extLst>
              <a:ext uri="{FF2B5EF4-FFF2-40B4-BE49-F238E27FC236}">
                <a16:creationId xmlns:a16="http://schemas.microsoft.com/office/drawing/2014/main" id="{17E8CB73-6FA7-41CA-8FAB-62D7D778E53D}"/>
              </a:ext>
            </a:extLst>
          </p:cNvPr>
          <p:cNvSpPr/>
          <p:nvPr/>
        </p:nvSpPr>
        <p:spPr>
          <a:xfrm>
            <a:off x="8980867" y="186020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LALE DEVRİ</a:t>
            </a:r>
          </a:p>
        </p:txBody>
      </p:sp>
      <p:sp>
        <p:nvSpPr>
          <p:cNvPr id="21" name="Dikdörtgen 20">
            <a:extLst>
              <a:ext uri="{FF2B5EF4-FFF2-40B4-BE49-F238E27FC236}">
                <a16:creationId xmlns:a16="http://schemas.microsoft.com/office/drawing/2014/main" id="{74C0B702-C098-4BCD-8B9A-7EA2F181F606}"/>
              </a:ext>
            </a:extLst>
          </p:cNvPr>
          <p:cNvSpPr/>
          <p:nvPr/>
        </p:nvSpPr>
        <p:spPr>
          <a:xfrm>
            <a:off x="3288405" y="186020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ISLAHAT</a:t>
            </a:r>
          </a:p>
        </p:txBody>
      </p:sp>
      <p:sp>
        <p:nvSpPr>
          <p:cNvPr id="15" name="Dikdörtgen 14">
            <a:extLst>
              <a:ext uri="{FF2B5EF4-FFF2-40B4-BE49-F238E27FC236}">
                <a16:creationId xmlns:a16="http://schemas.microsoft.com/office/drawing/2014/main" id="{2340EFB0-CEC7-427D-8155-8702754C0C75}"/>
              </a:ext>
            </a:extLst>
          </p:cNvPr>
          <p:cNvSpPr/>
          <p:nvPr/>
        </p:nvSpPr>
        <p:spPr>
          <a:xfrm>
            <a:off x="437882" y="298496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TULUMBA</a:t>
            </a:r>
          </a:p>
        </p:txBody>
      </p:sp>
      <p:sp>
        <p:nvSpPr>
          <p:cNvPr id="16" name="Dikdörtgen 15">
            <a:extLst>
              <a:ext uri="{FF2B5EF4-FFF2-40B4-BE49-F238E27FC236}">
                <a16:creationId xmlns:a16="http://schemas.microsoft.com/office/drawing/2014/main" id="{73D7CE2F-6D6F-48A3-A235-F97A485A6C3C}"/>
              </a:ext>
            </a:extLst>
          </p:cNvPr>
          <p:cNvSpPr/>
          <p:nvPr/>
        </p:nvSpPr>
        <p:spPr>
          <a:xfrm>
            <a:off x="6134636" y="298496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NEZARET</a:t>
            </a:r>
          </a:p>
        </p:txBody>
      </p:sp>
      <p:sp>
        <p:nvSpPr>
          <p:cNvPr id="17" name="Dikdörtgen 16">
            <a:extLst>
              <a:ext uri="{FF2B5EF4-FFF2-40B4-BE49-F238E27FC236}">
                <a16:creationId xmlns:a16="http://schemas.microsoft.com/office/drawing/2014/main" id="{FA9BF52A-1742-48C2-B0E1-8EC7B7546561}"/>
              </a:ext>
            </a:extLst>
          </p:cNvPr>
          <p:cNvSpPr/>
          <p:nvPr/>
        </p:nvSpPr>
        <p:spPr>
          <a:xfrm>
            <a:off x="8980867" y="298496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TELGRAF</a:t>
            </a:r>
          </a:p>
        </p:txBody>
      </p:sp>
      <p:sp>
        <p:nvSpPr>
          <p:cNvPr id="18" name="Dikdörtgen 17">
            <a:extLst>
              <a:ext uri="{FF2B5EF4-FFF2-40B4-BE49-F238E27FC236}">
                <a16:creationId xmlns:a16="http://schemas.microsoft.com/office/drawing/2014/main" id="{7DFA7AA7-F9AF-4809-8487-4728476210B2}"/>
              </a:ext>
            </a:extLst>
          </p:cNvPr>
          <p:cNvSpPr/>
          <p:nvPr/>
        </p:nvSpPr>
        <p:spPr>
          <a:xfrm>
            <a:off x="3288405" y="298496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FARSÇA</a:t>
            </a:r>
          </a:p>
        </p:txBody>
      </p:sp>
      <p:sp>
        <p:nvSpPr>
          <p:cNvPr id="19" name="Dikdörtgen 18">
            <a:extLst>
              <a:ext uri="{FF2B5EF4-FFF2-40B4-BE49-F238E27FC236}">
                <a16:creationId xmlns:a16="http://schemas.microsoft.com/office/drawing/2014/main" id="{31CD83BD-0738-41D7-9BAD-1C1E115264E0}"/>
              </a:ext>
            </a:extLst>
          </p:cNvPr>
          <p:cNvSpPr/>
          <p:nvPr/>
        </p:nvSpPr>
        <p:spPr>
          <a:xfrm>
            <a:off x="437882" y="410971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İHRACAT</a:t>
            </a:r>
          </a:p>
        </p:txBody>
      </p:sp>
      <p:sp>
        <p:nvSpPr>
          <p:cNvPr id="20" name="Dikdörtgen 19">
            <a:extLst>
              <a:ext uri="{FF2B5EF4-FFF2-40B4-BE49-F238E27FC236}">
                <a16:creationId xmlns:a16="http://schemas.microsoft.com/office/drawing/2014/main" id="{0869386E-0565-4D33-8B21-C0736403706E}"/>
              </a:ext>
            </a:extLst>
          </p:cNvPr>
          <p:cNvSpPr/>
          <p:nvPr/>
        </p:nvSpPr>
        <p:spPr>
          <a:xfrm>
            <a:off x="6134636" y="410971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MEKTEP</a:t>
            </a:r>
          </a:p>
        </p:txBody>
      </p:sp>
      <p:sp>
        <p:nvSpPr>
          <p:cNvPr id="22" name="Dikdörtgen 21">
            <a:extLst>
              <a:ext uri="{FF2B5EF4-FFF2-40B4-BE49-F238E27FC236}">
                <a16:creationId xmlns:a16="http://schemas.microsoft.com/office/drawing/2014/main" id="{B2108467-BE58-4E36-875E-A71102D7DBA5}"/>
              </a:ext>
            </a:extLst>
          </p:cNvPr>
          <p:cNvSpPr/>
          <p:nvPr/>
        </p:nvSpPr>
        <p:spPr>
          <a:xfrm>
            <a:off x="8980867" y="410971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RÜŞTİYE</a:t>
            </a:r>
          </a:p>
        </p:txBody>
      </p:sp>
      <p:sp>
        <p:nvSpPr>
          <p:cNvPr id="23" name="Dikdörtgen 22">
            <a:extLst>
              <a:ext uri="{FF2B5EF4-FFF2-40B4-BE49-F238E27FC236}">
                <a16:creationId xmlns:a16="http://schemas.microsoft.com/office/drawing/2014/main" id="{893F70E3-EFFF-40E4-AC17-4A7514F03D72}"/>
              </a:ext>
            </a:extLst>
          </p:cNvPr>
          <p:cNvSpPr/>
          <p:nvPr/>
        </p:nvSpPr>
        <p:spPr>
          <a:xfrm>
            <a:off x="3288405" y="4109715"/>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İTHALAT</a:t>
            </a:r>
          </a:p>
        </p:txBody>
      </p:sp>
      <p:sp>
        <p:nvSpPr>
          <p:cNvPr id="24" name="Dikdörtgen 23">
            <a:extLst>
              <a:ext uri="{FF2B5EF4-FFF2-40B4-BE49-F238E27FC236}">
                <a16:creationId xmlns:a16="http://schemas.microsoft.com/office/drawing/2014/main" id="{7C536E5B-2C02-4D8A-A425-F4F84A116BBD}"/>
              </a:ext>
            </a:extLst>
          </p:cNvPr>
          <p:cNvSpPr/>
          <p:nvPr/>
        </p:nvSpPr>
        <p:spPr>
          <a:xfrm>
            <a:off x="437882" y="523447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İDADİ</a:t>
            </a:r>
          </a:p>
        </p:txBody>
      </p:sp>
      <p:sp>
        <p:nvSpPr>
          <p:cNvPr id="25" name="Dikdörtgen 24">
            <a:extLst>
              <a:ext uri="{FF2B5EF4-FFF2-40B4-BE49-F238E27FC236}">
                <a16:creationId xmlns:a16="http://schemas.microsoft.com/office/drawing/2014/main" id="{9E2286AA-D611-48FF-B144-630DACDB6326}"/>
              </a:ext>
            </a:extLst>
          </p:cNvPr>
          <p:cNvSpPr/>
          <p:nvPr/>
        </p:nvSpPr>
        <p:spPr>
          <a:xfrm>
            <a:off x="6134636" y="523447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HENDESEHANE</a:t>
            </a:r>
          </a:p>
        </p:txBody>
      </p:sp>
      <p:sp>
        <p:nvSpPr>
          <p:cNvPr id="26" name="Dikdörtgen 25">
            <a:extLst>
              <a:ext uri="{FF2B5EF4-FFF2-40B4-BE49-F238E27FC236}">
                <a16:creationId xmlns:a16="http://schemas.microsoft.com/office/drawing/2014/main" id="{8D1B43E9-DCBB-4938-8DA2-222FBA6018BA}"/>
              </a:ext>
            </a:extLst>
          </p:cNvPr>
          <p:cNvSpPr/>
          <p:nvPr/>
        </p:nvSpPr>
        <p:spPr>
          <a:xfrm>
            <a:off x="8980867" y="523447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FÜNUN</a:t>
            </a:r>
          </a:p>
        </p:txBody>
      </p:sp>
      <p:sp>
        <p:nvSpPr>
          <p:cNvPr id="27" name="Dikdörtgen 26">
            <a:extLst>
              <a:ext uri="{FF2B5EF4-FFF2-40B4-BE49-F238E27FC236}">
                <a16:creationId xmlns:a16="http://schemas.microsoft.com/office/drawing/2014/main" id="{07016E27-4FF2-418D-9DD8-B17AF204EE8D}"/>
              </a:ext>
            </a:extLst>
          </p:cNvPr>
          <p:cNvSpPr/>
          <p:nvPr/>
        </p:nvSpPr>
        <p:spPr>
          <a:xfrm>
            <a:off x="3288405" y="5234470"/>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RİSALE</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21"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pic>
        <p:nvPicPr>
          <p:cNvPr id="5" name="Resim 4">
            <a:extLst>
              <a:ext uri="{FF2B5EF4-FFF2-40B4-BE49-F238E27FC236}">
                <a16:creationId xmlns:a16="http://schemas.microsoft.com/office/drawing/2014/main" id="{D82412EC-3B16-404A-B09A-570D81FF0808}"/>
              </a:ext>
            </a:extLst>
          </p:cNvPr>
          <p:cNvPicPr>
            <a:picLocks noChangeAspect="1"/>
          </p:cNvPicPr>
          <p:nvPr/>
        </p:nvPicPr>
        <p:blipFill rotWithShape="1">
          <a:blip r:embed="rId2"/>
          <a:srcRect r="3230"/>
          <a:stretch/>
        </p:blipFill>
        <p:spPr>
          <a:xfrm>
            <a:off x="7201038" y="1759965"/>
            <a:ext cx="4615330" cy="3045315"/>
          </a:xfrm>
          <a:prstGeom prst="rect">
            <a:avLst/>
          </a:prstGeom>
        </p:spPr>
      </p:pic>
      <p:sp>
        <p:nvSpPr>
          <p:cNvPr id="6" name="Metin kutusu 5">
            <a:extLst>
              <a:ext uri="{FF2B5EF4-FFF2-40B4-BE49-F238E27FC236}">
                <a16:creationId xmlns:a16="http://schemas.microsoft.com/office/drawing/2014/main" id="{422158B3-3806-4A00-BD5C-633A03B32F12}"/>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sp>
        <p:nvSpPr>
          <p:cNvPr id="8" name="Metin kutusu 7">
            <a:extLst>
              <a:ext uri="{FF2B5EF4-FFF2-40B4-BE49-F238E27FC236}">
                <a16:creationId xmlns:a16="http://schemas.microsoft.com/office/drawing/2014/main" id="{C91AF13B-76CF-4F92-8498-ABD207D7D4A0}"/>
              </a:ext>
            </a:extLst>
          </p:cNvPr>
          <p:cNvSpPr txBox="1"/>
          <p:nvPr/>
        </p:nvSpPr>
        <p:spPr>
          <a:xfrm>
            <a:off x="230778" y="1759965"/>
            <a:ext cx="6672298" cy="1569660"/>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Ulaşım alanında ikinci atılım demir yolu yapımıyla  gerçekleştirildi. Anadolu’da ilk olarak 1856’da  </a:t>
            </a:r>
            <a:r>
              <a:rPr lang="tr-TR" sz="2400" b="1" i="0" u="none" strike="noStrike" baseline="0" dirty="0"/>
              <a:t>Aydın ile İzmir </a:t>
            </a:r>
            <a:r>
              <a:rPr lang="tr-TR" sz="2400" b="0" i="0" u="none" strike="noStrike" baseline="0" dirty="0"/>
              <a:t>arasında demir yolu hattının yapımına başlandı.</a:t>
            </a:r>
            <a:endParaRPr lang="tr-TR" sz="2400" dirty="0"/>
          </a:p>
        </p:txBody>
      </p:sp>
      <p:sp>
        <p:nvSpPr>
          <p:cNvPr id="10" name="Metin kutusu 9">
            <a:extLst>
              <a:ext uri="{FF2B5EF4-FFF2-40B4-BE49-F238E27FC236}">
                <a16:creationId xmlns:a16="http://schemas.microsoft.com/office/drawing/2014/main" id="{5E0C8B64-88E0-47A9-AFC6-FADB00385D22}"/>
              </a:ext>
            </a:extLst>
          </p:cNvPr>
          <p:cNvSpPr txBox="1"/>
          <p:nvPr/>
        </p:nvSpPr>
        <p:spPr>
          <a:xfrm>
            <a:off x="230778" y="3445099"/>
            <a:ext cx="6588585" cy="1938992"/>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1888’de İstanbul’u Avrupa’ya bağlayan demir yolu hizmete açıldı.  </a:t>
            </a:r>
            <a:r>
              <a:rPr lang="tr-TR" sz="2400" b="1" i="0" u="none" strike="noStrike" baseline="0" dirty="0"/>
              <a:t>Orient Express </a:t>
            </a:r>
            <a:r>
              <a:rPr lang="tr-TR" sz="2400" b="0" i="0" u="none" strike="noStrike" baseline="0" dirty="0"/>
              <a:t>(</a:t>
            </a:r>
            <a:r>
              <a:rPr lang="tr-TR" sz="2400" b="0" i="0" u="none" strike="noStrike" baseline="0" dirty="0" err="1"/>
              <a:t>Oriyent</a:t>
            </a:r>
            <a:r>
              <a:rPr lang="tr-TR" sz="2400" b="0" i="0" u="none" strike="noStrike" baseline="0" dirty="0"/>
              <a:t> </a:t>
            </a:r>
            <a:r>
              <a:rPr lang="tr-TR" sz="2400" b="0" i="0" u="none" strike="noStrike" baseline="0" dirty="0" err="1"/>
              <a:t>Ekspires</a:t>
            </a:r>
            <a:r>
              <a:rPr lang="tr-TR" sz="2400" b="0" i="0" u="none" strike="noStrike" baseline="0" dirty="0"/>
              <a:t>) adını taşıyan  tren seferleriyle çok sayıda Avrupalı turist İstanbul’u ziyaret etmeye başladı.</a:t>
            </a:r>
            <a:endParaRPr lang="tr-TR" sz="2400" dirty="0"/>
          </a:p>
        </p:txBody>
      </p:sp>
      <p:sp>
        <p:nvSpPr>
          <p:cNvPr id="12" name="Metin kutusu 11">
            <a:extLst>
              <a:ext uri="{FF2B5EF4-FFF2-40B4-BE49-F238E27FC236}">
                <a16:creationId xmlns:a16="http://schemas.microsoft.com/office/drawing/2014/main" id="{45F3CE89-DCEC-4580-8D14-E6FFB7AFEFE7}"/>
              </a:ext>
            </a:extLst>
          </p:cNvPr>
          <p:cNvSpPr txBox="1"/>
          <p:nvPr/>
        </p:nvSpPr>
        <p:spPr>
          <a:xfrm>
            <a:off x="230778" y="5499565"/>
            <a:ext cx="11585590" cy="1200329"/>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İstanbul’dan </a:t>
            </a:r>
            <a:r>
              <a:rPr lang="tr-TR" sz="2400" b="1" i="0" u="none" strike="noStrike" baseline="0" dirty="0"/>
              <a:t>Bağdat’a ve Medine’ye </a:t>
            </a:r>
            <a:r>
              <a:rPr lang="tr-TR" sz="2400" b="0" i="0" u="none" strike="noStrike" baseline="0" dirty="0"/>
              <a:t>kadar uzanan demir yolları yapıldı. Demir yolu ticari açıdan da büyük önem taşıyordu. Ülkenin zengin yer altı ve  yer üstü kaynaklarının işletilmesi ve elde edilen ürünlerin ihtiyaç duyulan yerlere  ulaştırılması kolaylaştı.</a:t>
            </a:r>
            <a:endParaRPr lang="tr-TR" sz="2400" dirty="0"/>
          </a:p>
        </p:txBody>
      </p:sp>
    </p:spTree>
    <p:extLst>
      <p:ext uri="{BB962C8B-B14F-4D97-AF65-F5344CB8AC3E}">
        <p14:creationId xmlns:p14="http://schemas.microsoft.com/office/powerpoint/2010/main" val="13028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pic>
        <p:nvPicPr>
          <p:cNvPr id="5" name="Resim 4">
            <a:extLst>
              <a:ext uri="{FF2B5EF4-FFF2-40B4-BE49-F238E27FC236}">
                <a16:creationId xmlns:a16="http://schemas.microsoft.com/office/drawing/2014/main" id="{D82412EC-3B16-404A-B09A-570D81FF0808}"/>
              </a:ext>
            </a:extLst>
          </p:cNvPr>
          <p:cNvPicPr>
            <a:picLocks noChangeAspect="1"/>
          </p:cNvPicPr>
          <p:nvPr/>
        </p:nvPicPr>
        <p:blipFill rotWithShape="1">
          <a:blip r:embed="rId2"/>
          <a:srcRect r="3230"/>
          <a:stretch/>
        </p:blipFill>
        <p:spPr>
          <a:xfrm>
            <a:off x="7201038" y="1759965"/>
            <a:ext cx="4615330" cy="3045315"/>
          </a:xfrm>
          <a:prstGeom prst="rect">
            <a:avLst/>
          </a:prstGeom>
        </p:spPr>
      </p:pic>
      <p:sp>
        <p:nvSpPr>
          <p:cNvPr id="6" name="Metin kutusu 5">
            <a:extLst>
              <a:ext uri="{FF2B5EF4-FFF2-40B4-BE49-F238E27FC236}">
                <a16:creationId xmlns:a16="http://schemas.microsoft.com/office/drawing/2014/main" id="{422158B3-3806-4A00-BD5C-633A03B32F12}"/>
              </a:ext>
            </a:extLst>
          </p:cNvPr>
          <p:cNvSpPr txBox="1"/>
          <p:nvPr/>
        </p:nvSpPr>
        <p:spPr>
          <a:xfrm>
            <a:off x="230778" y="863884"/>
            <a:ext cx="4664034" cy="523220"/>
          </a:xfrm>
          <a:prstGeom prst="rect">
            <a:avLst/>
          </a:prstGeom>
          <a:noFill/>
        </p:spPr>
        <p:txBody>
          <a:bodyPr wrap="none" rtlCol="0">
            <a:spAutoFit/>
          </a:bodyPr>
          <a:lstStyle/>
          <a:p>
            <a:r>
              <a:rPr lang="tr-TR" sz="2800" b="1" dirty="0">
                <a:solidFill>
                  <a:srgbClr val="FF0000"/>
                </a:solidFill>
              </a:rPr>
              <a:t>19. Yüzyıl Islahatları (1800’ler)</a:t>
            </a:r>
          </a:p>
        </p:txBody>
      </p:sp>
      <p:sp>
        <p:nvSpPr>
          <p:cNvPr id="8" name="Metin kutusu 7">
            <a:extLst>
              <a:ext uri="{FF2B5EF4-FFF2-40B4-BE49-F238E27FC236}">
                <a16:creationId xmlns:a16="http://schemas.microsoft.com/office/drawing/2014/main" id="{C91AF13B-76CF-4F92-8498-ABD207D7D4A0}"/>
              </a:ext>
            </a:extLst>
          </p:cNvPr>
          <p:cNvSpPr txBox="1"/>
          <p:nvPr/>
        </p:nvSpPr>
        <p:spPr>
          <a:xfrm>
            <a:off x="230778" y="1759965"/>
            <a:ext cx="6672298" cy="1938992"/>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Demir yolları, tarımsal üretimi ve dolayısıyla tarımdan  alınan vergileri de arttırdı. Demir yollarının sağladığı  ucuz ve kolay ulaşım sayesinde daha geniş alanlarda tarım yapılmaya başlandı.</a:t>
            </a:r>
            <a:endParaRPr lang="tr-TR" sz="2400" dirty="0"/>
          </a:p>
        </p:txBody>
      </p:sp>
      <p:sp>
        <p:nvSpPr>
          <p:cNvPr id="12" name="Metin kutusu 11">
            <a:extLst>
              <a:ext uri="{FF2B5EF4-FFF2-40B4-BE49-F238E27FC236}">
                <a16:creationId xmlns:a16="http://schemas.microsoft.com/office/drawing/2014/main" id="{45F3CE89-DCEC-4580-8D14-E6FFB7AFEFE7}"/>
              </a:ext>
            </a:extLst>
          </p:cNvPr>
          <p:cNvSpPr txBox="1"/>
          <p:nvPr/>
        </p:nvSpPr>
        <p:spPr>
          <a:xfrm>
            <a:off x="230778" y="5280625"/>
            <a:ext cx="11585590"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Bunun yanı sıra ticaret gelişti</a:t>
            </a:r>
            <a:r>
              <a:rPr lang="tr-TR" sz="2400" b="1" i="0" u="none" strike="noStrike" baseline="0" dirty="0"/>
              <a:t>, ithalat ve ihracattan </a:t>
            </a:r>
            <a:r>
              <a:rPr lang="tr-TR" sz="2400" b="0" i="0" u="none" strike="noStrike" baseline="0" dirty="0"/>
              <a:t>alınan gümrük vergileri arttı. Demir yolu güzergâhındaki zengin maden yatakları işletmeye açıldı.</a:t>
            </a:r>
            <a:endParaRPr lang="tr-TR" sz="3200" dirty="0"/>
          </a:p>
        </p:txBody>
      </p:sp>
      <p:sp>
        <p:nvSpPr>
          <p:cNvPr id="9" name="Metin kutusu 8">
            <a:extLst>
              <a:ext uri="{FF2B5EF4-FFF2-40B4-BE49-F238E27FC236}">
                <a16:creationId xmlns:a16="http://schemas.microsoft.com/office/drawing/2014/main" id="{1AA4A3AD-ADD8-4207-B2B0-CE2004FC84BE}"/>
              </a:ext>
            </a:extLst>
          </p:cNvPr>
          <p:cNvSpPr txBox="1"/>
          <p:nvPr/>
        </p:nvSpPr>
        <p:spPr>
          <a:xfrm>
            <a:off x="230778" y="3889626"/>
            <a:ext cx="6923436" cy="1200329"/>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Demir yolunun yapımından önce buğday nakliyatı ancak </a:t>
            </a:r>
            <a:r>
              <a:rPr lang="tr-TR" sz="2400" b="1" i="0" u="none" strike="noStrike" baseline="0" dirty="0"/>
              <a:t>50.000 ton </a:t>
            </a:r>
            <a:r>
              <a:rPr lang="tr-TR" sz="2400" b="0" i="0" u="none" strike="noStrike" baseline="0" dirty="0"/>
              <a:t>olan  Orta Anadolu’da, 1890’dan sonra bu miktar altı yılda </a:t>
            </a:r>
            <a:r>
              <a:rPr lang="tr-TR" sz="2400" b="1" i="0" u="none" strike="noStrike" baseline="0" dirty="0"/>
              <a:t>sekiz katına </a:t>
            </a:r>
            <a:r>
              <a:rPr lang="tr-TR" sz="2400" b="0" i="0" u="none" strike="noStrike" baseline="0" dirty="0"/>
              <a:t>çıktı. </a:t>
            </a:r>
            <a:endParaRPr lang="tr-TR" sz="2400" dirty="0"/>
          </a:p>
        </p:txBody>
      </p:sp>
    </p:spTree>
    <p:extLst>
      <p:ext uri="{BB962C8B-B14F-4D97-AF65-F5344CB8AC3E}">
        <p14:creationId xmlns:p14="http://schemas.microsoft.com/office/powerpoint/2010/main" val="37725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75212B59-1354-4CAB-906E-E0C43B62CD82}"/>
              </a:ext>
            </a:extLst>
          </p:cNvPr>
          <p:cNvSpPr txBox="1"/>
          <p:nvPr/>
        </p:nvSpPr>
        <p:spPr>
          <a:xfrm>
            <a:off x="230778" y="863884"/>
            <a:ext cx="6575198" cy="523220"/>
          </a:xfrm>
          <a:prstGeom prst="rect">
            <a:avLst/>
          </a:prstGeom>
          <a:noFill/>
        </p:spPr>
        <p:txBody>
          <a:bodyPr wrap="none" rtlCol="0">
            <a:spAutoFit/>
          </a:bodyPr>
          <a:lstStyle/>
          <a:p>
            <a:r>
              <a:rPr lang="tr-TR" sz="2800" b="1" dirty="0">
                <a:solidFill>
                  <a:srgbClr val="FF0000"/>
                </a:solidFill>
              </a:rPr>
              <a:t>19. Yüzyıl’da II. Mahmut Dönemi Islahatları</a:t>
            </a:r>
          </a:p>
        </p:txBody>
      </p:sp>
      <p:pic>
        <p:nvPicPr>
          <p:cNvPr id="5" name="Resim 4">
            <a:extLst>
              <a:ext uri="{FF2B5EF4-FFF2-40B4-BE49-F238E27FC236}">
                <a16:creationId xmlns:a16="http://schemas.microsoft.com/office/drawing/2014/main" id="{BEA19970-1A56-48EE-A388-A5D85650B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8" y="1775406"/>
            <a:ext cx="1790164" cy="2486339"/>
          </a:xfrm>
          <a:prstGeom prst="rect">
            <a:avLst/>
          </a:prstGeom>
        </p:spPr>
      </p:pic>
      <p:sp>
        <p:nvSpPr>
          <p:cNvPr id="6" name="Dikdörtgen 5">
            <a:extLst>
              <a:ext uri="{FF2B5EF4-FFF2-40B4-BE49-F238E27FC236}">
                <a16:creationId xmlns:a16="http://schemas.microsoft.com/office/drawing/2014/main" id="{E5FA485E-1A10-4AC6-A565-8E322B38370C}"/>
              </a:ext>
            </a:extLst>
          </p:cNvPr>
          <p:cNvSpPr/>
          <p:nvPr/>
        </p:nvSpPr>
        <p:spPr>
          <a:xfrm>
            <a:off x="354168" y="4268958"/>
            <a:ext cx="1790164" cy="464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II. MAHMUT</a:t>
            </a:r>
          </a:p>
        </p:txBody>
      </p:sp>
      <p:sp>
        <p:nvSpPr>
          <p:cNvPr id="7" name="Metin kutusu 6">
            <a:extLst>
              <a:ext uri="{FF2B5EF4-FFF2-40B4-BE49-F238E27FC236}">
                <a16:creationId xmlns:a16="http://schemas.microsoft.com/office/drawing/2014/main" id="{9B518E1B-0C14-43CB-A157-C72181A803E6}"/>
              </a:ext>
            </a:extLst>
          </p:cNvPr>
          <p:cNvSpPr txBox="1"/>
          <p:nvPr/>
        </p:nvSpPr>
        <p:spPr>
          <a:xfrm>
            <a:off x="354167" y="5837878"/>
            <a:ext cx="11810800"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Yükseköğretim seviyesinde eğitim veren ve Türkiye Cumhuriyeti döneminde İstanbul Üniversitesi adını alan </a:t>
            </a:r>
            <a:r>
              <a:rPr lang="tr-TR" sz="2400" b="1" i="0" u="none" strike="noStrike" baseline="0" dirty="0"/>
              <a:t>Darülfünun</a:t>
            </a:r>
            <a:r>
              <a:rPr lang="tr-TR" sz="2400" b="0" i="0" u="none" strike="noStrike" baseline="0" dirty="0"/>
              <a:t> açıldı.</a:t>
            </a:r>
            <a:endParaRPr lang="tr-TR" sz="2400" dirty="0"/>
          </a:p>
        </p:txBody>
      </p:sp>
      <p:sp>
        <p:nvSpPr>
          <p:cNvPr id="9" name="Metin kutusu 8">
            <a:extLst>
              <a:ext uri="{FF2B5EF4-FFF2-40B4-BE49-F238E27FC236}">
                <a16:creationId xmlns:a16="http://schemas.microsoft.com/office/drawing/2014/main" id="{9E83463C-A9EF-4216-8DA0-778FCC43BA5F}"/>
              </a:ext>
            </a:extLst>
          </p:cNvPr>
          <p:cNvSpPr txBox="1"/>
          <p:nvPr/>
        </p:nvSpPr>
        <p:spPr>
          <a:xfrm>
            <a:off x="2353916" y="1676128"/>
            <a:ext cx="9361006" cy="830997"/>
          </a:xfrm>
          <a:prstGeom prst="rect">
            <a:avLst/>
          </a:prstGeom>
          <a:noFill/>
        </p:spPr>
        <p:txBody>
          <a:bodyPr wrap="square">
            <a:spAutoFit/>
          </a:bodyPr>
          <a:lstStyle/>
          <a:p>
            <a:pPr marL="285750" indent="-285750" algn="l">
              <a:buFont typeface="Wingdings" panose="05000000000000000000" pitchFamily="2" charset="2"/>
              <a:buChar char="Ø"/>
            </a:pPr>
            <a:r>
              <a:rPr lang="tr-TR" sz="2400" b="0" i="0" u="none" strike="noStrike" baseline="0" dirty="0"/>
              <a:t>Devlet memuru yetiştirmek için </a:t>
            </a:r>
            <a:r>
              <a:rPr lang="tr-TR" sz="2400" b="1" i="0" u="none" strike="noStrike" baseline="0" dirty="0" err="1"/>
              <a:t>Mekteb</a:t>
            </a:r>
            <a:r>
              <a:rPr lang="tr-TR" sz="2400" b="1" i="0" u="none" strike="noStrike" baseline="0" dirty="0"/>
              <a:t>-i Maarif-i Adliye </a:t>
            </a:r>
            <a:r>
              <a:rPr lang="tr-TR" sz="2400" b="0" i="0" u="none" strike="noStrike" baseline="0" dirty="0"/>
              <a:t>adıyla hukuk eğitimi veren bir okul açıldı.</a:t>
            </a:r>
            <a:r>
              <a:rPr lang="tr-TR" sz="2400" dirty="0"/>
              <a:t> </a:t>
            </a:r>
          </a:p>
        </p:txBody>
      </p:sp>
      <p:sp>
        <p:nvSpPr>
          <p:cNvPr id="11" name="Metin kutusu 10">
            <a:extLst>
              <a:ext uri="{FF2B5EF4-FFF2-40B4-BE49-F238E27FC236}">
                <a16:creationId xmlns:a16="http://schemas.microsoft.com/office/drawing/2014/main" id="{5A1A17AB-C486-49A0-8D88-78FEF5340905}"/>
              </a:ext>
            </a:extLst>
          </p:cNvPr>
          <p:cNvSpPr txBox="1"/>
          <p:nvPr/>
        </p:nvSpPr>
        <p:spPr>
          <a:xfrm>
            <a:off x="2353916" y="2521759"/>
            <a:ext cx="9274866" cy="830997"/>
          </a:xfrm>
          <a:prstGeom prst="rect">
            <a:avLst/>
          </a:prstGeom>
          <a:noFill/>
        </p:spPr>
        <p:txBody>
          <a:bodyPr wrap="square">
            <a:spAutoFit/>
          </a:bodyPr>
          <a:lstStyle/>
          <a:p>
            <a:pPr marL="285750" indent="-285750" algn="l">
              <a:buFont typeface="Wingdings" panose="05000000000000000000" pitchFamily="2" charset="2"/>
              <a:buChar char="Ø"/>
            </a:pPr>
            <a:r>
              <a:rPr lang="tr-TR" sz="2400" b="0" i="0" u="none" strike="noStrike" baseline="0" dirty="0"/>
              <a:t>Ortaokul seviyesinde eğitim veren </a:t>
            </a:r>
            <a:r>
              <a:rPr lang="tr-TR" sz="2400" b="1" i="0" u="none" strike="noStrike" baseline="0" dirty="0"/>
              <a:t>rüştiyeler</a:t>
            </a:r>
            <a:r>
              <a:rPr lang="tr-TR" sz="2400" b="0" i="0" u="none" strike="noStrike" baseline="0" dirty="0"/>
              <a:t>, lise seviyesinde eğitim veren </a:t>
            </a:r>
            <a:r>
              <a:rPr lang="tr-TR" sz="2400" b="1" i="0" u="none" strike="noStrike" baseline="0" dirty="0"/>
              <a:t>idadi</a:t>
            </a:r>
            <a:r>
              <a:rPr lang="tr-TR" sz="2400" b="0" i="0" u="none" strike="noStrike" baseline="0" dirty="0"/>
              <a:t> ve </a:t>
            </a:r>
            <a:r>
              <a:rPr lang="tr-TR" sz="2400" b="1" i="0" u="none" strike="noStrike" baseline="0" dirty="0"/>
              <a:t>sultaniler</a:t>
            </a:r>
            <a:r>
              <a:rPr lang="tr-TR" sz="2400" b="0" i="0" u="none" strike="noStrike" baseline="0" dirty="0"/>
              <a:t> açıldı.</a:t>
            </a:r>
          </a:p>
        </p:txBody>
      </p:sp>
      <p:sp>
        <p:nvSpPr>
          <p:cNvPr id="15" name="Metin kutusu 14">
            <a:extLst>
              <a:ext uri="{FF2B5EF4-FFF2-40B4-BE49-F238E27FC236}">
                <a16:creationId xmlns:a16="http://schemas.microsoft.com/office/drawing/2014/main" id="{5F8A4AB9-FB23-45C9-88B3-E545F153E60F}"/>
              </a:ext>
            </a:extLst>
          </p:cNvPr>
          <p:cNvSpPr txBox="1"/>
          <p:nvPr/>
        </p:nvSpPr>
        <p:spPr>
          <a:xfrm>
            <a:off x="2353916" y="3390073"/>
            <a:ext cx="7013712" cy="461665"/>
          </a:xfrm>
          <a:prstGeom prst="rect">
            <a:avLst/>
          </a:prstGeom>
          <a:noFill/>
        </p:spPr>
        <p:txBody>
          <a:bodyPr wrap="square">
            <a:spAutoFit/>
          </a:bodyPr>
          <a:lstStyle/>
          <a:p>
            <a:pPr marL="342900" indent="-342900">
              <a:buFont typeface="Wingdings" panose="05000000000000000000" pitchFamily="2" charset="2"/>
              <a:buChar char="Ø"/>
            </a:pPr>
            <a:r>
              <a:rPr lang="tr-TR" sz="2400" b="1" i="0" u="none" strike="noStrike" baseline="0" dirty="0"/>
              <a:t>Avrupa</a:t>
            </a:r>
            <a:r>
              <a:rPr lang="tr-TR" sz="2400" b="0" i="0" u="none" strike="noStrike" baseline="0" dirty="0"/>
              <a:t>’ya öğrenciler gönderildi.</a:t>
            </a:r>
            <a:endParaRPr lang="tr-TR" sz="2400" dirty="0"/>
          </a:p>
        </p:txBody>
      </p:sp>
      <p:sp>
        <p:nvSpPr>
          <p:cNvPr id="17" name="Metin kutusu 16">
            <a:extLst>
              <a:ext uri="{FF2B5EF4-FFF2-40B4-BE49-F238E27FC236}">
                <a16:creationId xmlns:a16="http://schemas.microsoft.com/office/drawing/2014/main" id="{F559A75F-E540-414F-90EF-DE9810EF7D85}"/>
              </a:ext>
            </a:extLst>
          </p:cNvPr>
          <p:cNvSpPr txBox="1"/>
          <p:nvPr/>
        </p:nvSpPr>
        <p:spPr>
          <a:xfrm>
            <a:off x="2353916" y="3889211"/>
            <a:ext cx="9274866" cy="461665"/>
          </a:xfrm>
          <a:prstGeom prst="rect">
            <a:avLst/>
          </a:prstGeom>
          <a:noFill/>
        </p:spPr>
        <p:txBody>
          <a:bodyPr wrap="square">
            <a:spAutoFit/>
          </a:bodyPr>
          <a:lstStyle/>
          <a:p>
            <a:pPr marL="342900" indent="-342900">
              <a:buFont typeface="Wingdings" panose="05000000000000000000" pitchFamily="2" charset="2"/>
              <a:buChar char="Ø"/>
            </a:pPr>
            <a:r>
              <a:rPr lang="tr-TR" sz="2400" b="1" i="0" u="none" strike="noStrike" baseline="0" dirty="0" err="1"/>
              <a:t>Mekteb</a:t>
            </a:r>
            <a:r>
              <a:rPr lang="tr-TR" sz="2400" b="1" i="0" u="none" strike="noStrike" baseline="0" dirty="0"/>
              <a:t>-i Tıbbiye </a:t>
            </a:r>
            <a:r>
              <a:rPr lang="tr-TR" sz="2400" b="0" i="0" u="none" strike="noStrike" baseline="0" dirty="0"/>
              <a:t>(Tıp okulu) ve </a:t>
            </a:r>
            <a:r>
              <a:rPr lang="tr-TR" sz="2400" b="1" i="0" u="none" strike="noStrike" baseline="0" dirty="0" err="1"/>
              <a:t>Mekteb</a:t>
            </a:r>
            <a:r>
              <a:rPr lang="tr-TR" sz="2400" b="1" i="0" u="none" strike="noStrike" baseline="0" dirty="0"/>
              <a:t>-i Harbiye </a:t>
            </a:r>
            <a:r>
              <a:rPr lang="tr-TR" sz="2400" b="0" i="0" u="none" strike="noStrike" baseline="0" dirty="0"/>
              <a:t>(Harp okulu) açıldı.</a:t>
            </a:r>
            <a:endParaRPr lang="tr-TR" sz="2400" dirty="0"/>
          </a:p>
        </p:txBody>
      </p:sp>
      <p:sp>
        <p:nvSpPr>
          <p:cNvPr id="19" name="Metin kutusu 18">
            <a:extLst>
              <a:ext uri="{FF2B5EF4-FFF2-40B4-BE49-F238E27FC236}">
                <a16:creationId xmlns:a16="http://schemas.microsoft.com/office/drawing/2014/main" id="{61DAA0C7-C678-4417-98CF-DC5964377E03}"/>
              </a:ext>
            </a:extLst>
          </p:cNvPr>
          <p:cNvSpPr txBox="1"/>
          <p:nvPr/>
        </p:nvSpPr>
        <p:spPr>
          <a:xfrm>
            <a:off x="2353916" y="4388193"/>
            <a:ext cx="6894442" cy="461665"/>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Kız </a:t>
            </a:r>
            <a:r>
              <a:rPr lang="tr-TR" sz="2400" b="1" i="0" u="none" strike="noStrike" baseline="0" dirty="0"/>
              <a:t>rüştiyeleri</a:t>
            </a:r>
            <a:r>
              <a:rPr lang="tr-TR" sz="2400" b="0" i="0" u="none" strike="noStrike" baseline="0" dirty="0"/>
              <a:t> açıldı.</a:t>
            </a:r>
            <a:endParaRPr lang="tr-TR" sz="2400" dirty="0"/>
          </a:p>
        </p:txBody>
      </p:sp>
      <p:sp>
        <p:nvSpPr>
          <p:cNvPr id="21" name="Metin kutusu 20">
            <a:extLst>
              <a:ext uri="{FF2B5EF4-FFF2-40B4-BE49-F238E27FC236}">
                <a16:creationId xmlns:a16="http://schemas.microsoft.com/office/drawing/2014/main" id="{05BC4632-2B66-40E9-B21E-5348636585B1}"/>
              </a:ext>
            </a:extLst>
          </p:cNvPr>
          <p:cNvSpPr txBox="1"/>
          <p:nvPr/>
        </p:nvSpPr>
        <p:spPr>
          <a:xfrm>
            <a:off x="354167" y="4908764"/>
            <a:ext cx="11360755"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Öğretmen yetiştirmek amacıyla </a:t>
            </a:r>
            <a:r>
              <a:rPr lang="tr-TR" sz="2400" b="1" i="0" u="none" strike="noStrike" baseline="0" dirty="0" err="1"/>
              <a:t>Darülmuallimin</a:t>
            </a:r>
            <a:r>
              <a:rPr lang="tr-TR" sz="2400" b="0" i="0" u="none" strike="noStrike" baseline="0" dirty="0"/>
              <a:t> ve </a:t>
            </a:r>
            <a:r>
              <a:rPr lang="tr-TR" sz="2400" b="1" i="0" u="none" strike="noStrike" baseline="0" dirty="0" err="1"/>
              <a:t>Darülmualimat</a:t>
            </a:r>
            <a:r>
              <a:rPr lang="tr-TR" sz="2400" b="0" i="0" u="none" strike="noStrike" baseline="0" dirty="0"/>
              <a:t> adıyla kız ve erkek öğretmen okulları açıldı.</a:t>
            </a:r>
            <a:endParaRPr lang="tr-TR" sz="2400" dirty="0"/>
          </a:p>
        </p:txBody>
      </p:sp>
    </p:spTree>
    <p:extLst>
      <p:ext uri="{BB962C8B-B14F-4D97-AF65-F5344CB8AC3E}">
        <p14:creationId xmlns:p14="http://schemas.microsoft.com/office/powerpoint/2010/main" val="32421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9" grpId="0"/>
      <p:bldP spid="11" grpId="0"/>
      <p:bldP spid="15" grpId="0"/>
      <p:bldP spid="17"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FDB7C21-B5F2-4A86-A246-8039FD4801F0}"/>
              </a:ext>
            </a:extLst>
          </p:cNvPr>
          <p:cNvPicPr>
            <a:picLocks noChangeAspect="1"/>
          </p:cNvPicPr>
          <p:nvPr/>
        </p:nvPicPr>
        <p:blipFill>
          <a:blip r:embed="rId2"/>
          <a:stretch>
            <a:fillRect/>
          </a:stretch>
        </p:blipFill>
        <p:spPr>
          <a:xfrm>
            <a:off x="539026" y="1001428"/>
            <a:ext cx="10685388" cy="5856571"/>
          </a:xfrm>
          <a:prstGeom prst="rect">
            <a:avLst/>
          </a:prstGeom>
        </p:spPr>
      </p:pic>
      <p:sp>
        <p:nvSpPr>
          <p:cNvPr id="5" name="Metin kutusu 4">
            <a:extLst>
              <a:ext uri="{FF2B5EF4-FFF2-40B4-BE49-F238E27FC236}">
                <a16:creationId xmlns:a16="http://schemas.microsoft.com/office/drawing/2014/main" id="{A944AEEF-E232-4EB0-94D4-42232648261E}"/>
              </a:ext>
            </a:extLst>
          </p:cNvPr>
          <p:cNvSpPr txBox="1"/>
          <p:nvPr/>
        </p:nvSpPr>
        <p:spPr>
          <a:xfrm>
            <a:off x="4458467" y="1199372"/>
            <a:ext cx="6680029" cy="707886"/>
          </a:xfrm>
          <a:prstGeom prst="rect">
            <a:avLst/>
          </a:prstGeom>
          <a:noFill/>
        </p:spPr>
        <p:txBody>
          <a:bodyPr wrap="square">
            <a:spAutoFit/>
          </a:bodyPr>
          <a:lstStyle/>
          <a:p>
            <a:pPr algn="l"/>
            <a:r>
              <a:rPr lang="tr-TR" sz="2000" b="1" dirty="0"/>
              <a:t>E</a:t>
            </a:r>
            <a:r>
              <a:rPr lang="tr-TR" sz="2000" b="1" i="0" u="none" strike="noStrike" baseline="0" dirty="0"/>
              <a:t>lçiler Avrupa’daki kültür ve sanat etkinliklerini, bilimsel ve </a:t>
            </a:r>
          </a:p>
          <a:p>
            <a:pPr algn="l"/>
            <a:r>
              <a:rPr lang="tr-TR" sz="2000" b="1" i="0" u="none" strike="noStrike" baseline="0" dirty="0"/>
              <a:t>teknik gelişmeleri takip edip Osmanlı’ya aktardılar. </a:t>
            </a:r>
            <a:endParaRPr lang="tr-TR" sz="2000" b="1" dirty="0"/>
          </a:p>
        </p:txBody>
      </p:sp>
      <p:sp>
        <p:nvSpPr>
          <p:cNvPr id="6" name="Metin kutusu 5">
            <a:extLst>
              <a:ext uri="{FF2B5EF4-FFF2-40B4-BE49-F238E27FC236}">
                <a16:creationId xmlns:a16="http://schemas.microsoft.com/office/drawing/2014/main" id="{95FA8AC1-056E-4702-B704-35F1CF77A464}"/>
              </a:ext>
            </a:extLst>
          </p:cNvPr>
          <p:cNvSpPr txBox="1"/>
          <p:nvPr/>
        </p:nvSpPr>
        <p:spPr>
          <a:xfrm>
            <a:off x="4458466" y="2054544"/>
            <a:ext cx="6680029" cy="707886"/>
          </a:xfrm>
          <a:prstGeom prst="rect">
            <a:avLst/>
          </a:prstGeom>
          <a:noFill/>
        </p:spPr>
        <p:txBody>
          <a:bodyPr wrap="square">
            <a:spAutoFit/>
          </a:bodyPr>
          <a:lstStyle/>
          <a:p>
            <a:pPr algn="l"/>
            <a:r>
              <a:rPr lang="tr-TR" sz="2000" b="1" dirty="0"/>
              <a:t>Elçiliklerin bilimsel ve teknik gelişmeleri Osmanlı’ya aktarması ile yeni farklı iş faaliyetleri alanları ortaya çıktı.</a:t>
            </a:r>
          </a:p>
        </p:txBody>
      </p:sp>
      <p:sp>
        <p:nvSpPr>
          <p:cNvPr id="7" name="Metin kutusu 6">
            <a:extLst>
              <a:ext uri="{FF2B5EF4-FFF2-40B4-BE49-F238E27FC236}">
                <a16:creationId xmlns:a16="http://schemas.microsoft.com/office/drawing/2014/main" id="{DB2540CE-E4CD-45CE-B419-A77454946CDA}"/>
              </a:ext>
            </a:extLst>
          </p:cNvPr>
          <p:cNvSpPr txBox="1"/>
          <p:nvPr/>
        </p:nvSpPr>
        <p:spPr>
          <a:xfrm>
            <a:off x="4458466" y="3115258"/>
            <a:ext cx="6680029" cy="707886"/>
          </a:xfrm>
          <a:prstGeom prst="rect">
            <a:avLst/>
          </a:prstGeom>
          <a:noFill/>
        </p:spPr>
        <p:txBody>
          <a:bodyPr wrap="square">
            <a:spAutoFit/>
          </a:bodyPr>
          <a:lstStyle/>
          <a:p>
            <a:pPr algn="l"/>
            <a:r>
              <a:rPr lang="tr-TR" sz="2000" b="1" dirty="0"/>
              <a:t>Matbaanın kullanılması ile kitap basımı kolaylaştı ve fiyatları ucuzladı. İnsanlar kitaplara kolayca ulaşabildi, eğitim arttı.</a:t>
            </a:r>
          </a:p>
        </p:txBody>
      </p:sp>
      <p:sp>
        <p:nvSpPr>
          <p:cNvPr id="8" name="Metin kutusu 7">
            <a:extLst>
              <a:ext uri="{FF2B5EF4-FFF2-40B4-BE49-F238E27FC236}">
                <a16:creationId xmlns:a16="http://schemas.microsoft.com/office/drawing/2014/main" id="{2A0B8BF1-0BB6-4DF5-852F-CA9D683C2D38}"/>
              </a:ext>
            </a:extLst>
          </p:cNvPr>
          <p:cNvSpPr txBox="1"/>
          <p:nvPr/>
        </p:nvSpPr>
        <p:spPr>
          <a:xfrm>
            <a:off x="4385844" y="4028685"/>
            <a:ext cx="6680029" cy="707886"/>
          </a:xfrm>
          <a:prstGeom prst="rect">
            <a:avLst/>
          </a:prstGeom>
          <a:noFill/>
        </p:spPr>
        <p:txBody>
          <a:bodyPr wrap="square">
            <a:spAutoFit/>
          </a:bodyPr>
          <a:lstStyle/>
          <a:p>
            <a:pPr algn="l"/>
            <a:r>
              <a:rPr lang="tr-TR" sz="2000" b="1" dirty="0"/>
              <a:t>Önceden kitaplar hattatlar tarafından elle yazılıyordu. Matbaa ile birlikte binlerce hattat işini kaybetti. </a:t>
            </a:r>
          </a:p>
        </p:txBody>
      </p:sp>
      <p:sp>
        <p:nvSpPr>
          <p:cNvPr id="9" name="Metin kutusu 8">
            <a:extLst>
              <a:ext uri="{FF2B5EF4-FFF2-40B4-BE49-F238E27FC236}">
                <a16:creationId xmlns:a16="http://schemas.microsoft.com/office/drawing/2014/main" id="{77E4835A-93AF-46B2-ABF7-BD939C1A3F38}"/>
              </a:ext>
            </a:extLst>
          </p:cNvPr>
          <p:cNvSpPr txBox="1"/>
          <p:nvPr/>
        </p:nvSpPr>
        <p:spPr>
          <a:xfrm>
            <a:off x="4385844" y="5056788"/>
            <a:ext cx="6680029" cy="707886"/>
          </a:xfrm>
          <a:prstGeom prst="rect">
            <a:avLst/>
          </a:prstGeom>
          <a:noFill/>
        </p:spPr>
        <p:txBody>
          <a:bodyPr wrap="square">
            <a:spAutoFit/>
          </a:bodyPr>
          <a:lstStyle/>
          <a:p>
            <a:pPr algn="l"/>
            <a:r>
              <a:rPr lang="tr-TR" sz="2000" b="1" dirty="0"/>
              <a:t>Posta Nezareti’nin kurulmasıyla halk posta hizmetinden</a:t>
            </a:r>
            <a:br>
              <a:rPr lang="tr-TR" sz="2000" b="1" dirty="0"/>
            </a:br>
            <a:r>
              <a:rPr lang="tr-TR" sz="2000" b="1" dirty="0"/>
              <a:t>yararlanmaya başladı.</a:t>
            </a:r>
          </a:p>
        </p:txBody>
      </p:sp>
      <p:sp>
        <p:nvSpPr>
          <p:cNvPr id="10" name="Metin kutusu 9">
            <a:extLst>
              <a:ext uri="{FF2B5EF4-FFF2-40B4-BE49-F238E27FC236}">
                <a16:creationId xmlns:a16="http://schemas.microsoft.com/office/drawing/2014/main" id="{AF837CDF-F28C-4EA4-9ADB-3277F42FFE4D}"/>
              </a:ext>
            </a:extLst>
          </p:cNvPr>
          <p:cNvSpPr txBox="1"/>
          <p:nvPr/>
        </p:nvSpPr>
        <p:spPr>
          <a:xfrm>
            <a:off x="4385844" y="5944571"/>
            <a:ext cx="7476808" cy="707886"/>
          </a:xfrm>
          <a:prstGeom prst="rect">
            <a:avLst/>
          </a:prstGeom>
          <a:noFill/>
        </p:spPr>
        <p:txBody>
          <a:bodyPr wrap="square">
            <a:spAutoFit/>
          </a:bodyPr>
          <a:lstStyle/>
          <a:p>
            <a:pPr algn="l"/>
            <a:r>
              <a:rPr lang="tr-TR" sz="2000" b="1" dirty="0"/>
              <a:t>Her vilayete bir posta binası kuruldu, postalar atla taşınırken</a:t>
            </a:r>
            <a:br>
              <a:rPr lang="tr-TR" sz="2000" b="1" dirty="0"/>
            </a:br>
            <a:r>
              <a:rPr lang="tr-TR" sz="2000" b="1" dirty="0"/>
              <a:t>zamanla buharlı gemilerle taşınmaya başladı. Yeni iş alanları oluştu.</a:t>
            </a:r>
          </a:p>
        </p:txBody>
      </p:sp>
      <p:sp>
        <p:nvSpPr>
          <p:cNvPr id="11" name="Dikdörtgen 10">
            <a:extLst>
              <a:ext uri="{FF2B5EF4-FFF2-40B4-BE49-F238E27FC236}">
                <a16:creationId xmlns:a16="http://schemas.microsoft.com/office/drawing/2014/main" id="{2EFC2C71-C859-4F34-AF89-C6CB73E661A5}"/>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21852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D2B9FD5-B882-47D5-A80F-859A7B255B09}"/>
              </a:ext>
            </a:extLst>
          </p:cNvPr>
          <p:cNvPicPr>
            <a:picLocks noChangeAspect="1"/>
          </p:cNvPicPr>
          <p:nvPr/>
        </p:nvPicPr>
        <p:blipFill>
          <a:blip r:embed="rId2"/>
          <a:stretch>
            <a:fillRect/>
          </a:stretch>
        </p:blipFill>
        <p:spPr>
          <a:xfrm>
            <a:off x="78756" y="1052086"/>
            <a:ext cx="12113243" cy="5684698"/>
          </a:xfrm>
          <a:prstGeom prst="rect">
            <a:avLst/>
          </a:prstGeom>
        </p:spPr>
      </p:pic>
      <p:sp>
        <p:nvSpPr>
          <p:cNvPr id="5" name="Metin kutusu 4">
            <a:extLst>
              <a:ext uri="{FF2B5EF4-FFF2-40B4-BE49-F238E27FC236}">
                <a16:creationId xmlns:a16="http://schemas.microsoft.com/office/drawing/2014/main" id="{9F3C9374-E5D7-4EA2-9BC6-E7BDAF4CA7A3}"/>
              </a:ext>
            </a:extLst>
          </p:cNvPr>
          <p:cNvSpPr txBox="1"/>
          <p:nvPr/>
        </p:nvSpPr>
        <p:spPr>
          <a:xfrm>
            <a:off x="4397097" y="1170829"/>
            <a:ext cx="7551472" cy="707886"/>
          </a:xfrm>
          <a:prstGeom prst="rect">
            <a:avLst/>
          </a:prstGeom>
          <a:noFill/>
        </p:spPr>
        <p:txBody>
          <a:bodyPr wrap="square">
            <a:spAutoFit/>
          </a:bodyPr>
          <a:lstStyle/>
          <a:p>
            <a:pPr algn="l"/>
            <a:r>
              <a:rPr lang="tr-TR" sz="2000" b="1" dirty="0"/>
              <a:t>Haberleşmek çok hızlı hale geldi. Ancak telgraf halk tarafından kullanılmadı. Devlet adamları tarafından devlet işleri için kullanıldı.</a:t>
            </a:r>
          </a:p>
        </p:txBody>
      </p:sp>
      <p:sp>
        <p:nvSpPr>
          <p:cNvPr id="6" name="Metin kutusu 5">
            <a:extLst>
              <a:ext uri="{FF2B5EF4-FFF2-40B4-BE49-F238E27FC236}">
                <a16:creationId xmlns:a16="http://schemas.microsoft.com/office/drawing/2014/main" id="{A78FCB4A-3BBE-4352-B429-52576FEFAFA0}"/>
              </a:ext>
            </a:extLst>
          </p:cNvPr>
          <p:cNvSpPr txBox="1"/>
          <p:nvPr/>
        </p:nvSpPr>
        <p:spPr>
          <a:xfrm>
            <a:off x="4445169" y="1997458"/>
            <a:ext cx="7551472" cy="707886"/>
          </a:xfrm>
          <a:prstGeom prst="rect">
            <a:avLst/>
          </a:prstGeom>
          <a:noFill/>
        </p:spPr>
        <p:txBody>
          <a:bodyPr wrap="square">
            <a:spAutoFit/>
          </a:bodyPr>
          <a:lstStyle/>
          <a:p>
            <a:pPr algn="l"/>
            <a:r>
              <a:rPr lang="tr-TR" sz="2000" b="1" dirty="0"/>
              <a:t>Hızlı haberleşme sayesinde, devletin çeşitli bölgelerindeki ekonomik durumlarla ilgili hızlı haber alındı müdahale edilebildi.</a:t>
            </a:r>
          </a:p>
        </p:txBody>
      </p:sp>
      <p:sp>
        <p:nvSpPr>
          <p:cNvPr id="7" name="Metin kutusu 6">
            <a:extLst>
              <a:ext uri="{FF2B5EF4-FFF2-40B4-BE49-F238E27FC236}">
                <a16:creationId xmlns:a16="http://schemas.microsoft.com/office/drawing/2014/main" id="{14792BD8-EFA6-4AEC-AE9F-C30C868BB777}"/>
              </a:ext>
            </a:extLst>
          </p:cNvPr>
          <p:cNvSpPr txBox="1"/>
          <p:nvPr/>
        </p:nvSpPr>
        <p:spPr>
          <a:xfrm>
            <a:off x="4445169" y="3075057"/>
            <a:ext cx="7551472" cy="707886"/>
          </a:xfrm>
          <a:prstGeom prst="rect">
            <a:avLst/>
          </a:prstGeom>
          <a:noFill/>
        </p:spPr>
        <p:txBody>
          <a:bodyPr wrap="square">
            <a:spAutoFit/>
          </a:bodyPr>
          <a:lstStyle/>
          <a:p>
            <a:pPr algn="l"/>
            <a:r>
              <a:rPr lang="tr-TR" sz="2000" b="1" dirty="0"/>
              <a:t>Tulumbacılar bugünkü itfaiyecilerdir. Yangın durumlarında </a:t>
            </a:r>
            <a:r>
              <a:rPr lang="tr-TR" sz="2000" b="1" dirty="0" err="1"/>
              <a:t>müdahele</a:t>
            </a:r>
            <a:r>
              <a:rPr lang="tr-TR" sz="2000" b="1" dirty="0"/>
              <a:t> ettiler ve toplum içindeki olası kayıpları engellediler.</a:t>
            </a:r>
          </a:p>
        </p:txBody>
      </p:sp>
      <p:sp>
        <p:nvSpPr>
          <p:cNvPr id="8" name="Metin kutusu 7">
            <a:extLst>
              <a:ext uri="{FF2B5EF4-FFF2-40B4-BE49-F238E27FC236}">
                <a16:creationId xmlns:a16="http://schemas.microsoft.com/office/drawing/2014/main" id="{310F5767-9C9E-467C-9E88-F125F8266402}"/>
              </a:ext>
            </a:extLst>
          </p:cNvPr>
          <p:cNvSpPr txBox="1"/>
          <p:nvPr/>
        </p:nvSpPr>
        <p:spPr>
          <a:xfrm>
            <a:off x="4397097" y="3949303"/>
            <a:ext cx="7551472" cy="707886"/>
          </a:xfrm>
          <a:prstGeom prst="rect">
            <a:avLst/>
          </a:prstGeom>
          <a:noFill/>
        </p:spPr>
        <p:txBody>
          <a:bodyPr wrap="square">
            <a:spAutoFit/>
          </a:bodyPr>
          <a:lstStyle/>
          <a:p>
            <a:pPr algn="l"/>
            <a:r>
              <a:rPr lang="tr-TR" sz="2000" b="1" dirty="0"/>
              <a:t>Büyük yangınlarda yapılan başarılı çalışmalar ile devleti ve halkı ekonomik zarara uğramaktan kurtardılar.</a:t>
            </a:r>
          </a:p>
        </p:txBody>
      </p:sp>
      <p:sp>
        <p:nvSpPr>
          <p:cNvPr id="9" name="Metin kutusu 8">
            <a:extLst>
              <a:ext uri="{FF2B5EF4-FFF2-40B4-BE49-F238E27FC236}">
                <a16:creationId xmlns:a16="http://schemas.microsoft.com/office/drawing/2014/main" id="{AE905BB5-B92E-4138-BD93-A5296AA6E316}"/>
              </a:ext>
            </a:extLst>
          </p:cNvPr>
          <p:cNvSpPr txBox="1"/>
          <p:nvPr/>
        </p:nvSpPr>
        <p:spPr>
          <a:xfrm>
            <a:off x="4445169" y="4979285"/>
            <a:ext cx="7551472" cy="707886"/>
          </a:xfrm>
          <a:prstGeom prst="rect">
            <a:avLst/>
          </a:prstGeom>
          <a:noFill/>
        </p:spPr>
        <p:txBody>
          <a:bodyPr wrap="square">
            <a:spAutoFit/>
          </a:bodyPr>
          <a:lstStyle/>
          <a:p>
            <a:pPr algn="l"/>
            <a:r>
              <a:rPr lang="tr-TR" sz="2000" b="1" dirty="0"/>
              <a:t>Vatandaşlar olup bitenlerden haberdar oldular. Gündemi takip edebildiler. Gazeteler vatandaşları eğitti.</a:t>
            </a:r>
          </a:p>
        </p:txBody>
      </p:sp>
      <p:sp>
        <p:nvSpPr>
          <p:cNvPr id="10" name="Metin kutusu 9">
            <a:extLst>
              <a:ext uri="{FF2B5EF4-FFF2-40B4-BE49-F238E27FC236}">
                <a16:creationId xmlns:a16="http://schemas.microsoft.com/office/drawing/2014/main" id="{BE050DA9-03D2-4F53-9C57-9DAE58E4F8E1}"/>
              </a:ext>
            </a:extLst>
          </p:cNvPr>
          <p:cNvSpPr txBox="1"/>
          <p:nvPr/>
        </p:nvSpPr>
        <p:spPr>
          <a:xfrm>
            <a:off x="4445169" y="5798693"/>
            <a:ext cx="7551472" cy="400110"/>
          </a:xfrm>
          <a:prstGeom prst="rect">
            <a:avLst/>
          </a:prstGeom>
          <a:noFill/>
        </p:spPr>
        <p:txBody>
          <a:bodyPr wrap="square">
            <a:spAutoFit/>
          </a:bodyPr>
          <a:lstStyle/>
          <a:p>
            <a:pPr algn="l"/>
            <a:r>
              <a:rPr lang="tr-TR" sz="2000" b="1" dirty="0"/>
              <a:t>Gazete piyasası oluştu. Yayın kuruluşları kurulmaya başlandı.</a:t>
            </a:r>
          </a:p>
        </p:txBody>
      </p:sp>
      <p:sp>
        <p:nvSpPr>
          <p:cNvPr id="11" name="Dikdörtgen 10">
            <a:extLst>
              <a:ext uri="{FF2B5EF4-FFF2-40B4-BE49-F238E27FC236}">
                <a16:creationId xmlns:a16="http://schemas.microsoft.com/office/drawing/2014/main" id="{0CB66CCB-DC7A-4C56-A86F-3F8C334F632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2749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D8E5B8F-A5C4-450B-99B4-C37F17E2D6B6}"/>
              </a:ext>
            </a:extLst>
          </p:cNvPr>
          <p:cNvPicPr>
            <a:picLocks noChangeAspect="1"/>
          </p:cNvPicPr>
          <p:nvPr/>
        </p:nvPicPr>
        <p:blipFill>
          <a:blip r:embed="rId2"/>
          <a:stretch>
            <a:fillRect/>
          </a:stretch>
        </p:blipFill>
        <p:spPr>
          <a:xfrm>
            <a:off x="0" y="1052086"/>
            <a:ext cx="12192000" cy="4352271"/>
          </a:xfrm>
          <a:prstGeom prst="rect">
            <a:avLst/>
          </a:prstGeom>
        </p:spPr>
      </p:pic>
      <p:sp>
        <p:nvSpPr>
          <p:cNvPr id="4" name="Metin kutusu 3">
            <a:extLst>
              <a:ext uri="{FF2B5EF4-FFF2-40B4-BE49-F238E27FC236}">
                <a16:creationId xmlns:a16="http://schemas.microsoft.com/office/drawing/2014/main" id="{9A699D5D-F47C-40A6-840E-B96B424780C7}"/>
              </a:ext>
            </a:extLst>
          </p:cNvPr>
          <p:cNvSpPr txBox="1"/>
          <p:nvPr/>
        </p:nvSpPr>
        <p:spPr>
          <a:xfrm>
            <a:off x="4340841" y="1183735"/>
            <a:ext cx="7551472" cy="707886"/>
          </a:xfrm>
          <a:prstGeom prst="rect">
            <a:avLst/>
          </a:prstGeom>
          <a:noFill/>
        </p:spPr>
        <p:txBody>
          <a:bodyPr wrap="square">
            <a:spAutoFit/>
          </a:bodyPr>
          <a:lstStyle/>
          <a:p>
            <a:pPr algn="l"/>
            <a:r>
              <a:rPr lang="tr-TR" sz="2000" b="1" dirty="0"/>
              <a:t>Mektuplar, gazeteler ve diğer temel ihtiyaçlar halka hızlı bir şekilde </a:t>
            </a:r>
            <a:br>
              <a:rPr lang="tr-TR" sz="2000" b="1" dirty="0"/>
            </a:br>
            <a:r>
              <a:rPr lang="tr-TR" sz="2000" b="1" dirty="0"/>
              <a:t>ulaştırılabildi.</a:t>
            </a:r>
          </a:p>
        </p:txBody>
      </p:sp>
      <p:sp>
        <p:nvSpPr>
          <p:cNvPr id="5" name="Metin kutusu 4">
            <a:extLst>
              <a:ext uri="{FF2B5EF4-FFF2-40B4-BE49-F238E27FC236}">
                <a16:creationId xmlns:a16="http://schemas.microsoft.com/office/drawing/2014/main" id="{44EE7F7A-A3C5-467E-9FCD-EAD7DF95F095}"/>
              </a:ext>
            </a:extLst>
          </p:cNvPr>
          <p:cNvSpPr txBox="1"/>
          <p:nvPr/>
        </p:nvSpPr>
        <p:spPr>
          <a:xfrm>
            <a:off x="4340841" y="2201302"/>
            <a:ext cx="7551472" cy="707886"/>
          </a:xfrm>
          <a:prstGeom prst="rect">
            <a:avLst/>
          </a:prstGeom>
          <a:noFill/>
        </p:spPr>
        <p:txBody>
          <a:bodyPr wrap="square">
            <a:spAutoFit/>
          </a:bodyPr>
          <a:lstStyle/>
          <a:p>
            <a:pPr algn="l"/>
            <a:r>
              <a:rPr lang="tr-TR" sz="2000" b="1" dirty="0"/>
              <a:t>Taşımacılık kolaylaştı ve ucuzlaştı. Ağır yükler de taşınabilir hale geldi.</a:t>
            </a:r>
            <a:br>
              <a:rPr lang="tr-TR" sz="2000" b="1" dirty="0"/>
            </a:br>
            <a:r>
              <a:rPr lang="tr-TR" sz="2000" b="1" dirty="0"/>
              <a:t>Ticaret canlandı. Tarım üretimi arttı.</a:t>
            </a:r>
          </a:p>
        </p:txBody>
      </p:sp>
      <p:sp>
        <p:nvSpPr>
          <p:cNvPr id="6" name="Metin kutusu 5">
            <a:extLst>
              <a:ext uri="{FF2B5EF4-FFF2-40B4-BE49-F238E27FC236}">
                <a16:creationId xmlns:a16="http://schemas.microsoft.com/office/drawing/2014/main" id="{3AAF0832-1C0F-43ED-B709-B25460B19000}"/>
              </a:ext>
            </a:extLst>
          </p:cNvPr>
          <p:cNvSpPr txBox="1"/>
          <p:nvPr/>
        </p:nvSpPr>
        <p:spPr>
          <a:xfrm>
            <a:off x="4340841" y="3429000"/>
            <a:ext cx="7551472" cy="707886"/>
          </a:xfrm>
          <a:prstGeom prst="rect">
            <a:avLst/>
          </a:prstGeom>
          <a:noFill/>
        </p:spPr>
        <p:txBody>
          <a:bodyPr wrap="square">
            <a:spAutoFit/>
          </a:bodyPr>
          <a:lstStyle/>
          <a:p>
            <a:pPr algn="l"/>
            <a:r>
              <a:rPr lang="tr-TR" sz="2000" b="1" dirty="0"/>
              <a:t>Pozitif bilimlerin eğitimleri arttı. Yeni okullar aydın bir kitle yetiştirdi. Askerlik eğitimi veren okullar askerliği profesyonel hale getirdi.</a:t>
            </a:r>
          </a:p>
        </p:txBody>
      </p:sp>
      <p:sp>
        <p:nvSpPr>
          <p:cNvPr id="7" name="Metin kutusu 6">
            <a:extLst>
              <a:ext uri="{FF2B5EF4-FFF2-40B4-BE49-F238E27FC236}">
                <a16:creationId xmlns:a16="http://schemas.microsoft.com/office/drawing/2014/main" id="{D51D3EC5-CCAE-4FE4-AFE6-FC16F649613A}"/>
              </a:ext>
            </a:extLst>
          </p:cNvPr>
          <p:cNvSpPr txBox="1"/>
          <p:nvPr/>
        </p:nvSpPr>
        <p:spPr>
          <a:xfrm>
            <a:off x="4388914" y="4416678"/>
            <a:ext cx="7551472" cy="707886"/>
          </a:xfrm>
          <a:prstGeom prst="rect">
            <a:avLst/>
          </a:prstGeom>
          <a:noFill/>
        </p:spPr>
        <p:txBody>
          <a:bodyPr wrap="square">
            <a:spAutoFit/>
          </a:bodyPr>
          <a:lstStyle/>
          <a:p>
            <a:pPr algn="l"/>
            <a:r>
              <a:rPr lang="tr-TR" sz="2000" b="1" dirty="0"/>
              <a:t>Yeni tarz okullarda eğitim göre vatandaşların ufku açıldı ve farklı yeni fikirler ile yeni girişimlerde bulunabildiler.</a:t>
            </a:r>
          </a:p>
        </p:txBody>
      </p:sp>
      <p:sp>
        <p:nvSpPr>
          <p:cNvPr id="8" name="Dikdörtgen 7">
            <a:extLst>
              <a:ext uri="{FF2B5EF4-FFF2-40B4-BE49-F238E27FC236}">
                <a16:creationId xmlns:a16="http://schemas.microsoft.com/office/drawing/2014/main" id="{1EC149DF-D9A1-409E-9769-C2970B7EAE57}"/>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108677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Köşeleri Yuvarlatılmış 11">
            <a:extLst>
              <a:ext uri="{FF2B5EF4-FFF2-40B4-BE49-F238E27FC236}">
                <a16:creationId xmlns:a16="http://schemas.microsoft.com/office/drawing/2014/main" id="{5C690B69-507D-444C-B8D3-1FEF6B1D168C}"/>
              </a:ext>
            </a:extLst>
          </p:cNvPr>
          <p:cNvSpPr/>
          <p:nvPr/>
        </p:nvSpPr>
        <p:spPr>
          <a:xfrm>
            <a:off x="98189" y="1659530"/>
            <a:ext cx="5609139" cy="110653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latin typeface="Arial Black" panose="020B0A04020102020204" pitchFamily="34" charset="0"/>
              </a:rPr>
              <a:t>LALE DEVRİ ISLAHATLARI</a:t>
            </a:r>
          </a:p>
        </p:txBody>
      </p:sp>
      <p:sp>
        <p:nvSpPr>
          <p:cNvPr id="13" name="Metin kutusu 12">
            <a:extLst>
              <a:ext uri="{FF2B5EF4-FFF2-40B4-BE49-F238E27FC236}">
                <a16:creationId xmlns:a16="http://schemas.microsoft.com/office/drawing/2014/main" id="{EC207488-C9D9-4C92-9936-749B3007A641}"/>
              </a:ext>
            </a:extLst>
          </p:cNvPr>
          <p:cNvSpPr txBox="1"/>
          <p:nvPr/>
        </p:nvSpPr>
        <p:spPr>
          <a:xfrm>
            <a:off x="276160" y="3010020"/>
            <a:ext cx="5234785" cy="400110"/>
          </a:xfrm>
          <a:prstGeom prst="rect">
            <a:avLst/>
          </a:prstGeom>
          <a:solidFill>
            <a:schemeClr val="accent5">
              <a:lumMod val="20000"/>
              <a:lumOff val="80000"/>
            </a:schemeClr>
          </a:solidFill>
        </p:spPr>
        <p:txBody>
          <a:bodyPr wrap="square" rtlCol="0">
            <a:spAutoFit/>
          </a:bodyPr>
          <a:lstStyle/>
          <a:p>
            <a:pPr algn="ctr"/>
            <a:r>
              <a:rPr lang="tr-TR" sz="2000" b="1" dirty="0"/>
              <a:t>Paris, Londra ve Viyana’da elçilikler açıldı.</a:t>
            </a:r>
          </a:p>
        </p:txBody>
      </p:sp>
      <p:sp>
        <p:nvSpPr>
          <p:cNvPr id="14" name="Metin kutusu 13">
            <a:extLst>
              <a:ext uri="{FF2B5EF4-FFF2-40B4-BE49-F238E27FC236}">
                <a16:creationId xmlns:a16="http://schemas.microsoft.com/office/drawing/2014/main" id="{CDB16C65-0160-4960-BD1F-EEE9E42D2788}"/>
              </a:ext>
            </a:extLst>
          </p:cNvPr>
          <p:cNvSpPr txBox="1"/>
          <p:nvPr/>
        </p:nvSpPr>
        <p:spPr>
          <a:xfrm>
            <a:off x="267952" y="3552465"/>
            <a:ext cx="5242993" cy="400110"/>
          </a:xfrm>
          <a:prstGeom prst="rect">
            <a:avLst/>
          </a:prstGeom>
          <a:solidFill>
            <a:schemeClr val="accent5">
              <a:lumMod val="20000"/>
              <a:lumOff val="80000"/>
            </a:schemeClr>
          </a:solidFill>
        </p:spPr>
        <p:txBody>
          <a:bodyPr wrap="square" rtlCol="0">
            <a:spAutoFit/>
          </a:bodyPr>
          <a:lstStyle/>
          <a:p>
            <a:pPr algn="ctr"/>
            <a:r>
              <a:rPr lang="tr-TR" sz="2000" b="1" dirty="0"/>
              <a:t>Tulumbacı Ocağı kuruldu.  </a:t>
            </a:r>
          </a:p>
        </p:txBody>
      </p:sp>
      <p:sp>
        <p:nvSpPr>
          <p:cNvPr id="15" name="Metin kutusu 14">
            <a:extLst>
              <a:ext uri="{FF2B5EF4-FFF2-40B4-BE49-F238E27FC236}">
                <a16:creationId xmlns:a16="http://schemas.microsoft.com/office/drawing/2014/main" id="{881391A8-4B98-4F04-9C09-19842C60DAD5}"/>
              </a:ext>
            </a:extLst>
          </p:cNvPr>
          <p:cNvSpPr txBox="1"/>
          <p:nvPr/>
        </p:nvSpPr>
        <p:spPr>
          <a:xfrm>
            <a:off x="267953" y="4105872"/>
            <a:ext cx="5242994" cy="400110"/>
          </a:xfrm>
          <a:prstGeom prst="rect">
            <a:avLst/>
          </a:prstGeom>
          <a:solidFill>
            <a:schemeClr val="accent5">
              <a:lumMod val="20000"/>
              <a:lumOff val="80000"/>
            </a:schemeClr>
          </a:solidFill>
        </p:spPr>
        <p:txBody>
          <a:bodyPr wrap="square" rtlCol="0">
            <a:spAutoFit/>
          </a:bodyPr>
          <a:lstStyle/>
          <a:p>
            <a:pPr algn="ctr"/>
            <a:r>
              <a:rPr lang="tr-TR" sz="2000" b="1" dirty="0"/>
              <a:t>Tercüme heyeti kuruldu.   </a:t>
            </a:r>
          </a:p>
        </p:txBody>
      </p:sp>
      <p:sp>
        <p:nvSpPr>
          <p:cNvPr id="16" name="Metin kutusu 15">
            <a:extLst>
              <a:ext uri="{FF2B5EF4-FFF2-40B4-BE49-F238E27FC236}">
                <a16:creationId xmlns:a16="http://schemas.microsoft.com/office/drawing/2014/main" id="{B596B383-8AD6-4923-949E-D4F31968B8FA}"/>
              </a:ext>
            </a:extLst>
          </p:cNvPr>
          <p:cNvSpPr txBox="1"/>
          <p:nvPr/>
        </p:nvSpPr>
        <p:spPr>
          <a:xfrm>
            <a:off x="276161" y="4659279"/>
            <a:ext cx="5234786" cy="400110"/>
          </a:xfrm>
          <a:prstGeom prst="rect">
            <a:avLst/>
          </a:prstGeom>
          <a:solidFill>
            <a:schemeClr val="accent5">
              <a:lumMod val="20000"/>
              <a:lumOff val="80000"/>
            </a:schemeClr>
          </a:solidFill>
        </p:spPr>
        <p:txBody>
          <a:bodyPr wrap="square" rtlCol="0">
            <a:spAutoFit/>
          </a:bodyPr>
          <a:lstStyle/>
          <a:p>
            <a:pPr algn="ctr"/>
            <a:r>
              <a:rPr lang="tr-TR" sz="2000" b="1" dirty="0"/>
              <a:t>Çini imalathaneleri açıldı.</a:t>
            </a:r>
          </a:p>
        </p:txBody>
      </p:sp>
      <p:sp>
        <p:nvSpPr>
          <p:cNvPr id="17" name="Metin kutusu 16">
            <a:extLst>
              <a:ext uri="{FF2B5EF4-FFF2-40B4-BE49-F238E27FC236}">
                <a16:creationId xmlns:a16="http://schemas.microsoft.com/office/drawing/2014/main" id="{D1142144-4122-4E11-B7FD-1B15EFF2F644}"/>
              </a:ext>
            </a:extLst>
          </p:cNvPr>
          <p:cNvSpPr txBox="1"/>
          <p:nvPr/>
        </p:nvSpPr>
        <p:spPr>
          <a:xfrm>
            <a:off x="267952" y="5212488"/>
            <a:ext cx="5242995" cy="400110"/>
          </a:xfrm>
          <a:prstGeom prst="rect">
            <a:avLst/>
          </a:prstGeom>
          <a:solidFill>
            <a:schemeClr val="accent5">
              <a:lumMod val="20000"/>
              <a:lumOff val="80000"/>
            </a:schemeClr>
          </a:solidFill>
        </p:spPr>
        <p:txBody>
          <a:bodyPr wrap="square" rtlCol="0">
            <a:spAutoFit/>
          </a:bodyPr>
          <a:lstStyle/>
          <a:p>
            <a:pPr algn="ctr"/>
            <a:r>
              <a:rPr lang="tr-TR" sz="2000" b="1" dirty="0"/>
              <a:t>Devlet matbaası kuruldu. </a:t>
            </a:r>
          </a:p>
        </p:txBody>
      </p:sp>
      <p:sp>
        <p:nvSpPr>
          <p:cNvPr id="18" name="Metin kutusu 17">
            <a:extLst>
              <a:ext uri="{FF2B5EF4-FFF2-40B4-BE49-F238E27FC236}">
                <a16:creationId xmlns:a16="http://schemas.microsoft.com/office/drawing/2014/main" id="{C01612C0-34FB-4C62-8DB4-E0182AAA98E1}"/>
              </a:ext>
            </a:extLst>
          </p:cNvPr>
          <p:cNvSpPr txBox="1"/>
          <p:nvPr/>
        </p:nvSpPr>
        <p:spPr>
          <a:xfrm>
            <a:off x="276159" y="5765697"/>
            <a:ext cx="5234789" cy="400110"/>
          </a:xfrm>
          <a:prstGeom prst="rect">
            <a:avLst/>
          </a:prstGeom>
          <a:solidFill>
            <a:schemeClr val="accent5">
              <a:lumMod val="20000"/>
              <a:lumOff val="80000"/>
            </a:schemeClr>
          </a:solidFill>
        </p:spPr>
        <p:txBody>
          <a:bodyPr wrap="square" rtlCol="0">
            <a:spAutoFit/>
          </a:bodyPr>
          <a:lstStyle/>
          <a:p>
            <a:pPr algn="ctr"/>
            <a:r>
              <a:rPr lang="tr-TR" sz="2000" b="1" dirty="0"/>
              <a:t>İlk resmi gazete olan Takvimi Vakayi yayımlandı.</a:t>
            </a:r>
          </a:p>
        </p:txBody>
      </p:sp>
      <p:sp>
        <p:nvSpPr>
          <p:cNvPr id="20" name="Metin kutusu 19">
            <a:extLst>
              <a:ext uri="{FF2B5EF4-FFF2-40B4-BE49-F238E27FC236}">
                <a16:creationId xmlns:a16="http://schemas.microsoft.com/office/drawing/2014/main" id="{2241A35C-2C39-486C-B403-D0F7AAC8B0A7}"/>
              </a:ext>
            </a:extLst>
          </p:cNvPr>
          <p:cNvSpPr txBox="1"/>
          <p:nvPr/>
        </p:nvSpPr>
        <p:spPr>
          <a:xfrm>
            <a:off x="98189" y="1146977"/>
            <a:ext cx="5609137" cy="369332"/>
          </a:xfrm>
          <a:prstGeom prst="rect">
            <a:avLst/>
          </a:prstGeom>
          <a:solidFill>
            <a:schemeClr val="accent4">
              <a:lumMod val="40000"/>
              <a:lumOff val="60000"/>
            </a:schemeClr>
          </a:solidFill>
        </p:spPr>
        <p:txBody>
          <a:bodyPr wrap="square">
            <a:spAutoFit/>
          </a:bodyPr>
          <a:lstStyle/>
          <a:p>
            <a:pPr algn="ctr"/>
            <a:r>
              <a:rPr lang="tr-TR" sz="1800" b="1" i="0" u="none" strike="noStrike" baseline="0" dirty="0">
                <a:latin typeface="Arial Black" panose="020B0A04020102020204" pitchFamily="34" charset="0"/>
              </a:rPr>
              <a:t>18. </a:t>
            </a:r>
            <a:r>
              <a:rPr lang="tr-TR" sz="1800" b="1" dirty="0">
                <a:latin typeface="Arial Black" panose="020B0A04020102020204" pitchFamily="34" charset="0"/>
              </a:rPr>
              <a:t>YÜZYIL BAZI ISLAHATLARI</a:t>
            </a:r>
            <a:endParaRPr lang="tr-TR" dirty="0"/>
          </a:p>
        </p:txBody>
      </p:sp>
      <p:sp>
        <p:nvSpPr>
          <p:cNvPr id="21" name="Metin kutusu 20">
            <a:extLst>
              <a:ext uri="{FF2B5EF4-FFF2-40B4-BE49-F238E27FC236}">
                <a16:creationId xmlns:a16="http://schemas.microsoft.com/office/drawing/2014/main" id="{C0318416-D629-442B-BAED-FB5197C3FBAE}"/>
              </a:ext>
            </a:extLst>
          </p:cNvPr>
          <p:cNvSpPr txBox="1"/>
          <p:nvPr/>
        </p:nvSpPr>
        <p:spPr>
          <a:xfrm>
            <a:off x="6484672" y="1146977"/>
            <a:ext cx="5609137" cy="369332"/>
          </a:xfrm>
          <a:prstGeom prst="rect">
            <a:avLst/>
          </a:prstGeom>
          <a:solidFill>
            <a:schemeClr val="accent4">
              <a:lumMod val="40000"/>
              <a:lumOff val="60000"/>
            </a:schemeClr>
          </a:solidFill>
        </p:spPr>
        <p:txBody>
          <a:bodyPr wrap="square">
            <a:spAutoFit/>
          </a:bodyPr>
          <a:lstStyle/>
          <a:p>
            <a:pPr algn="ctr"/>
            <a:r>
              <a:rPr lang="tr-TR" sz="1800" b="1" i="0" u="none" strike="noStrike" baseline="0" dirty="0">
                <a:latin typeface="Arial Black" panose="020B0A04020102020204" pitchFamily="34" charset="0"/>
              </a:rPr>
              <a:t>19. </a:t>
            </a:r>
            <a:r>
              <a:rPr lang="tr-TR" sz="1800" b="1" dirty="0">
                <a:latin typeface="Arial Black" panose="020B0A04020102020204" pitchFamily="34" charset="0"/>
              </a:rPr>
              <a:t>YÜZYIL BAZI ISLAHATLARI</a:t>
            </a:r>
            <a:endParaRPr lang="tr-TR" dirty="0"/>
          </a:p>
        </p:txBody>
      </p:sp>
      <p:sp>
        <p:nvSpPr>
          <p:cNvPr id="32" name="Metin kutusu 31">
            <a:extLst>
              <a:ext uri="{FF2B5EF4-FFF2-40B4-BE49-F238E27FC236}">
                <a16:creationId xmlns:a16="http://schemas.microsoft.com/office/drawing/2014/main" id="{A0E17791-A311-469C-8798-B622458173F7}"/>
              </a:ext>
            </a:extLst>
          </p:cNvPr>
          <p:cNvSpPr txBox="1"/>
          <p:nvPr/>
        </p:nvSpPr>
        <p:spPr>
          <a:xfrm>
            <a:off x="6671847" y="1674106"/>
            <a:ext cx="5234785" cy="400110"/>
          </a:xfrm>
          <a:prstGeom prst="rect">
            <a:avLst/>
          </a:prstGeom>
          <a:solidFill>
            <a:schemeClr val="accent5">
              <a:lumMod val="20000"/>
              <a:lumOff val="80000"/>
            </a:schemeClr>
          </a:solidFill>
        </p:spPr>
        <p:txBody>
          <a:bodyPr wrap="square" rtlCol="0">
            <a:spAutoFit/>
          </a:bodyPr>
          <a:lstStyle/>
          <a:p>
            <a:pPr algn="ctr"/>
            <a:r>
              <a:rPr lang="tr-TR" sz="2000" b="1" dirty="0"/>
              <a:t>Posta Nezareti(Bakanlığı) PTT kuruldu</a:t>
            </a:r>
          </a:p>
        </p:txBody>
      </p:sp>
      <p:sp>
        <p:nvSpPr>
          <p:cNvPr id="33" name="Metin kutusu 32">
            <a:extLst>
              <a:ext uri="{FF2B5EF4-FFF2-40B4-BE49-F238E27FC236}">
                <a16:creationId xmlns:a16="http://schemas.microsoft.com/office/drawing/2014/main" id="{1C804ABA-B2B1-418A-ABF6-07AB6326CB65}"/>
              </a:ext>
            </a:extLst>
          </p:cNvPr>
          <p:cNvSpPr txBox="1"/>
          <p:nvPr/>
        </p:nvSpPr>
        <p:spPr>
          <a:xfrm>
            <a:off x="6681057" y="2822830"/>
            <a:ext cx="5234785" cy="400110"/>
          </a:xfrm>
          <a:prstGeom prst="rect">
            <a:avLst/>
          </a:prstGeom>
          <a:solidFill>
            <a:schemeClr val="accent5">
              <a:lumMod val="20000"/>
              <a:lumOff val="80000"/>
            </a:schemeClr>
          </a:solidFill>
        </p:spPr>
        <p:txBody>
          <a:bodyPr wrap="square" rtlCol="0">
            <a:spAutoFit/>
          </a:bodyPr>
          <a:lstStyle/>
          <a:p>
            <a:pPr algn="ctr"/>
            <a:r>
              <a:rPr lang="tr-TR" sz="2000" b="1" dirty="0"/>
              <a:t>Telgraf müdürlüğü oluşturuldu</a:t>
            </a:r>
          </a:p>
        </p:txBody>
      </p:sp>
      <p:sp>
        <p:nvSpPr>
          <p:cNvPr id="34" name="Metin kutusu 33">
            <a:extLst>
              <a:ext uri="{FF2B5EF4-FFF2-40B4-BE49-F238E27FC236}">
                <a16:creationId xmlns:a16="http://schemas.microsoft.com/office/drawing/2014/main" id="{6BEB882F-CF3B-41E4-AD31-1281CAC1AD02}"/>
              </a:ext>
            </a:extLst>
          </p:cNvPr>
          <p:cNvSpPr txBox="1"/>
          <p:nvPr/>
        </p:nvSpPr>
        <p:spPr>
          <a:xfrm>
            <a:off x="6671846" y="2248468"/>
            <a:ext cx="5234785" cy="400110"/>
          </a:xfrm>
          <a:prstGeom prst="rect">
            <a:avLst/>
          </a:prstGeom>
          <a:solidFill>
            <a:schemeClr val="accent5">
              <a:lumMod val="20000"/>
              <a:lumOff val="80000"/>
            </a:schemeClr>
          </a:solidFill>
        </p:spPr>
        <p:txBody>
          <a:bodyPr wrap="square" rtlCol="0">
            <a:spAutoFit/>
          </a:bodyPr>
          <a:lstStyle/>
          <a:p>
            <a:pPr algn="ctr"/>
            <a:r>
              <a:rPr lang="tr-TR" sz="2000" b="1" i="0" u="none" strike="noStrike" baseline="0" dirty="0"/>
              <a:t>İlk düzenli postalar, İstanbul-Edirne arasında</a:t>
            </a:r>
            <a:endParaRPr lang="tr-TR" sz="2000" b="1" dirty="0"/>
          </a:p>
        </p:txBody>
      </p:sp>
      <p:sp>
        <p:nvSpPr>
          <p:cNvPr id="35" name="Metin kutusu 34">
            <a:extLst>
              <a:ext uri="{FF2B5EF4-FFF2-40B4-BE49-F238E27FC236}">
                <a16:creationId xmlns:a16="http://schemas.microsoft.com/office/drawing/2014/main" id="{C5463D64-3CDD-4654-9783-CF17F62D6C3D}"/>
              </a:ext>
            </a:extLst>
          </p:cNvPr>
          <p:cNvSpPr txBox="1"/>
          <p:nvPr/>
        </p:nvSpPr>
        <p:spPr>
          <a:xfrm>
            <a:off x="6671845" y="3404108"/>
            <a:ext cx="5234785" cy="400110"/>
          </a:xfrm>
          <a:prstGeom prst="rect">
            <a:avLst/>
          </a:prstGeom>
          <a:solidFill>
            <a:schemeClr val="accent5">
              <a:lumMod val="20000"/>
              <a:lumOff val="80000"/>
            </a:schemeClr>
          </a:solidFill>
        </p:spPr>
        <p:txBody>
          <a:bodyPr wrap="square" rtlCol="0">
            <a:spAutoFit/>
          </a:bodyPr>
          <a:lstStyle/>
          <a:p>
            <a:pPr algn="ctr"/>
            <a:r>
              <a:rPr lang="tr-TR" sz="2000" b="1" dirty="0"/>
              <a:t>Buharlı gemi ve trenler kullanılmaya başlandı</a:t>
            </a:r>
          </a:p>
        </p:txBody>
      </p:sp>
      <p:sp>
        <p:nvSpPr>
          <p:cNvPr id="36" name="Metin kutusu 35">
            <a:extLst>
              <a:ext uri="{FF2B5EF4-FFF2-40B4-BE49-F238E27FC236}">
                <a16:creationId xmlns:a16="http://schemas.microsoft.com/office/drawing/2014/main" id="{59561A9D-57B9-4CD7-B89B-8C0489E6D12A}"/>
              </a:ext>
            </a:extLst>
          </p:cNvPr>
          <p:cNvSpPr txBox="1"/>
          <p:nvPr/>
        </p:nvSpPr>
        <p:spPr>
          <a:xfrm>
            <a:off x="6671845" y="3978356"/>
            <a:ext cx="5234785" cy="400110"/>
          </a:xfrm>
          <a:prstGeom prst="rect">
            <a:avLst/>
          </a:prstGeom>
          <a:solidFill>
            <a:schemeClr val="accent5">
              <a:lumMod val="20000"/>
              <a:lumOff val="80000"/>
            </a:schemeClr>
          </a:solidFill>
        </p:spPr>
        <p:txBody>
          <a:bodyPr wrap="square" rtlCol="0">
            <a:spAutoFit/>
          </a:bodyPr>
          <a:lstStyle/>
          <a:p>
            <a:pPr algn="ctr"/>
            <a:r>
              <a:rPr lang="tr-TR" sz="2000" b="1" dirty="0"/>
              <a:t>Anadolu’da ilk tren hattı İzmir-Aydın arasında</a:t>
            </a:r>
          </a:p>
        </p:txBody>
      </p:sp>
      <p:sp>
        <p:nvSpPr>
          <p:cNvPr id="19" name="Dikdörtgen 18">
            <a:extLst>
              <a:ext uri="{FF2B5EF4-FFF2-40B4-BE49-F238E27FC236}">
                <a16:creationId xmlns:a16="http://schemas.microsoft.com/office/drawing/2014/main" id="{C7C8705F-CF57-4F9C-B006-D60419649A20}"/>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30387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32" grpId="0" animBg="1"/>
      <p:bldP spid="33" grpId="0" animBg="1"/>
      <p:bldP spid="34"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6CF6D1EC-11FD-4ADD-B551-3CD5D00B1C42}"/>
              </a:ext>
            </a:extLst>
          </p:cNvPr>
          <p:cNvSpPr txBox="1"/>
          <p:nvPr/>
        </p:nvSpPr>
        <p:spPr>
          <a:xfrm>
            <a:off x="257750" y="1956451"/>
            <a:ext cx="966973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b="0" i="0" u="none" strike="noStrike" baseline="0" dirty="0"/>
              <a:t>Osmanlı Devleti, </a:t>
            </a:r>
            <a:r>
              <a:rPr lang="tr-TR" sz="2200" b="1" i="0" u="none" strike="noStrike" baseline="0" dirty="0"/>
              <a:t>16. yüzyılın </a:t>
            </a:r>
            <a:r>
              <a:rPr lang="tr-TR" sz="2200" b="0" i="0" u="none" strike="noStrike" baseline="0" dirty="0"/>
              <a:t>sonlarından itibaren eski gücünü yitirmeye başladı. </a:t>
            </a:r>
            <a:endParaRPr lang="tr-TR" sz="2200" dirty="0"/>
          </a:p>
        </p:txBody>
      </p:sp>
      <p:sp>
        <p:nvSpPr>
          <p:cNvPr id="4" name="Metin kutusu 3">
            <a:extLst>
              <a:ext uri="{FF2B5EF4-FFF2-40B4-BE49-F238E27FC236}">
                <a16:creationId xmlns:a16="http://schemas.microsoft.com/office/drawing/2014/main" id="{CFC62FFA-A682-43F9-A113-1E0498BD2555}"/>
              </a:ext>
            </a:extLst>
          </p:cNvPr>
          <p:cNvSpPr txBox="1"/>
          <p:nvPr/>
        </p:nvSpPr>
        <p:spPr>
          <a:xfrm>
            <a:off x="257750" y="2493107"/>
            <a:ext cx="1193425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b="1" dirty="0"/>
              <a:t>17. yüzyıl</a:t>
            </a:r>
            <a:r>
              <a:rPr lang="tr-TR" sz="2200" dirty="0"/>
              <a:t>da ıslahatlar başladı ve </a:t>
            </a:r>
            <a:r>
              <a:rPr lang="tr-TR" sz="2200" b="1" dirty="0"/>
              <a:t>17. yüzyıl </a:t>
            </a:r>
            <a:r>
              <a:rPr lang="tr-TR" sz="2200" dirty="0"/>
              <a:t>ıslahatları daha çok askeri alanda yapıldı.</a:t>
            </a:r>
          </a:p>
        </p:txBody>
      </p:sp>
      <p:sp>
        <p:nvSpPr>
          <p:cNvPr id="5" name="Metin kutusu 4">
            <a:extLst>
              <a:ext uri="{FF2B5EF4-FFF2-40B4-BE49-F238E27FC236}">
                <a16:creationId xmlns:a16="http://schemas.microsoft.com/office/drawing/2014/main" id="{65E81C4C-EBD6-41BA-A7AE-F022808AA558}"/>
              </a:ext>
            </a:extLst>
          </p:cNvPr>
          <p:cNvSpPr txBox="1"/>
          <p:nvPr/>
        </p:nvSpPr>
        <p:spPr>
          <a:xfrm>
            <a:off x="257750" y="3029763"/>
            <a:ext cx="1193425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b="1" dirty="0"/>
              <a:t>18. yüzyıl</a:t>
            </a:r>
            <a:r>
              <a:rPr lang="tr-TR" sz="2200" dirty="0"/>
              <a:t>dan itibaren Lale Devri ile birlikte </a:t>
            </a:r>
            <a:r>
              <a:rPr lang="tr-TR" sz="2200" b="1" dirty="0"/>
              <a:t>Avrupa</a:t>
            </a:r>
            <a:r>
              <a:rPr lang="tr-TR" sz="2200" dirty="0"/>
              <a:t> örnek alınarak birçok alanda ıslahatlar yapıldı.</a:t>
            </a:r>
          </a:p>
        </p:txBody>
      </p:sp>
      <p:sp>
        <p:nvSpPr>
          <p:cNvPr id="6" name="Metin kutusu 5">
            <a:extLst>
              <a:ext uri="{FF2B5EF4-FFF2-40B4-BE49-F238E27FC236}">
                <a16:creationId xmlns:a16="http://schemas.microsoft.com/office/drawing/2014/main" id="{266D83C2-F3F6-48C8-9436-D80A57D5AD19}"/>
              </a:ext>
            </a:extLst>
          </p:cNvPr>
          <p:cNvSpPr txBox="1"/>
          <p:nvPr/>
        </p:nvSpPr>
        <p:spPr>
          <a:xfrm>
            <a:off x="257750" y="3615514"/>
            <a:ext cx="11934250" cy="769441"/>
          </a:xfrm>
          <a:prstGeom prst="rect">
            <a:avLst/>
          </a:prstGeom>
          <a:noFill/>
        </p:spPr>
        <p:txBody>
          <a:bodyPr wrap="square">
            <a:spAutoFit/>
          </a:bodyPr>
          <a:lstStyle/>
          <a:p>
            <a:pPr marL="342900" indent="-342900" algn="l">
              <a:buFont typeface="Wingdings" panose="05000000000000000000" pitchFamily="2" charset="2"/>
              <a:buChar char="Ø"/>
            </a:pPr>
            <a:r>
              <a:rPr lang="tr-TR" sz="2200" dirty="0"/>
              <a:t>Osmanlı, Avusturya-Macaristan İmparatorluğu ile yaptığı savaşı kaybedip 1718’de </a:t>
            </a:r>
            <a:r>
              <a:rPr lang="tr-TR" sz="2200" b="1" dirty="0"/>
              <a:t>Pasarofça Antlaşması</a:t>
            </a:r>
            <a:r>
              <a:rPr lang="tr-TR" sz="2200" dirty="0"/>
              <a:t>’nı imzaladı ve bu antlaşmadan sonra Osmanlı’da </a:t>
            </a:r>
            <a:r>
              <a:rPr lang="tr-TR" sz="2200" b="1" dirty="0"/>
              <a:t>Lale Devri </a:t>
            </a:r>
            <a:r>
              <a:rPr lang="tr-TR" sz="2200" dirty="0"/>
              <a:t>başladı.</a:t>
            </a:r>
          </a:p>
        </p:txBody>
      </p:sp>
      <p:sp>
        <p:nvSpPr>
          <p:cNvPr id="7" name="Metin kutusu 6">
            <a:extLst>
              <a:ext uri="{FF2B5EF4-FFF2-40B4-BE49-F238E27FC236}">
                <a16:creationId xmlns:a16="http://schemas.microsoft.com/office/drawing/2014/main" id="{A10CF822-8EDF-4563-9D70-70D16B4F7B73}"/>
              </a:ext>
            </a:extLst>
          </p:cNvPr>
          <p:cNvSpPr txBox="1"/>
          <p:nvPr/>
        </p:nvSpPr>
        <p:spPr>
          <a:xfrm>
            <a:off x="257750" y="4539819"/>
            <a:ext cx="1193425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b="1" dirty="0"/>
              <a:t>Lale Devri </a:t>
            </a:r>
            <a:r>
              <a:rPr lang="tr-TR" sz="2200" dirty="0"/>
              <a:t>18. yüzyılın başlarındadır, Lale Devri bittikten sonra da 18. yüzyılda ıslahatlar yapıldı.</a:t>
            </a:r>
          </a:p>
        </p:txBody>
      </p:sp>
      <p:sp>
        <p:nvSpPr>
          <p:cNvPr id="8" name="Metin kutusu 7">
            <a:extLst>
              <a:ext uri="{FF2B5EF4-FFF2-40B4-BE49-F238E27FC236}">
                <a16:creationId xmlns:a16="http://schemas.microsoft.com/office/drawing/2014/main" id="{D18F7F1F-7CBF-48FC-84A2-8F68E7DD45C9}"/>
              </a:ext>
            </a:extLst>
          </p:cNvPr>
          <p:cNvSpPr txBox="1"/>
          <p:nvPr/>
        </p:nvSpPr>
        <p:spPr>
          <a:xfrm>
            <a:off x="257750" y="5155874"/>
            <a:ext cx="1193425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b="1" dirty="0"/>
              <a:t>19. yüzyıl</a:t>
            </a:r>
            <a:r>
              <a:rPr lang="tr-TR" sz="2200" dirty="0"/>
              <a:t>a gelindiğinde yine Avrupa’daki gelişmeler takip edilerek önemli ıslahatlar yapıldı.</a:t>
            </a:r>
          </a:p>
        </p:txBody>
      </p:sp>
      <p:sp>
        <p:nvSpPr>
          <p:cNvPr id="9" name="Metin kutusu 8">
            <a:extLst>
              <a:ext uri="{FF2B5EF4-FFF2-40B4-BE49-F238E27FC236}">
                <a16:creationId xmlns:a16="http://schemas.microsoft.com/office/drawing/2014/main" id="{C4B9BD5E-D8FE-4FCF-89E1-B89545E9F0BF}"/>
              </a:ext>
            </a:extLst>
          </p:cNvPr>
          <p:cNvSpPr txBox="1"/>
          <p:nvPr/>
        </p:nvSpPr>
        <p:spPr>
          <a:xfrm>
            <a:off x="257750" y="5771929"/>
            <a:ext cx="11934250" cy="430887"/>
          </a:xfrm>
          <a:prstGeom prst="rect">
            <a:avLst/>
          </a:prstGeom>
          <a:noFill/>
        </p:spPr>
        <p:txBody>
          <a:bodyPr wrap="square">
            <a:spAutoFit/>
          </a:bodyPr>
          <a:lstStyle/>
          <a:p>
            <a:pPr marL="342900" indent="-342900" algn="l">
              <a:buFont typeface="Wingdings" panose="05000000000000000000" pitchFamily="2" charset="2"/>
              <a:buChar char="Ø"/>
            </a:pPr>
            <a:r>
              <a:rPr lang="tr-TR" sz="2200" dirty="0"/>
              <a:t>Osmanlı’da en etkili ıslahatlar 19. yüzyılda padişah </a:t>
            </a:r>
            <a:r>
              <a:rPr lang="tr-TR" sz="2200" b="1" dirty="0"/>
              <a:t>II. Mahmut </a:t>
            </a:r>
            <a:r>
              <a:rPr lang="tr-TR" sz="2200" dirty="0"/>
              <a:t>tarafından yapılmıştır.</a:t>
            </a:r>
          </a:p>
        </p:txBody>
      </p:sp>
      <p:sp>
        <p:nvSpPr>
          <p:cNvPr id="10" name="Metin kutusu 9">
            <a:extLst>
              <a:ext uri="{FF2B5EF4-FFF2-40B4-BE49-F238E27FC236}">
                <a16:creationId xmlns:a16="http://schemas.microsoft.com/office/drawing/2014/main" id="{30F62A90-9F1A-49E5-BFBE-E6901CB121FD}"/>
              </a:ext>
            </a:extLst>
          </p:cNvPr>
          <p:cNvSpPr txBox="1"/>
          <p:nvPr/>
        </p:nvSpPr>
        <p:spPr>
          <a:xfrm>
            <a:off x="230778" y="863884"/>
            <a:ext cx="5650906" cy="523220"/>
          </a:xfrm>
          <a:prstGeom prst="rect">
            <a:avLst/>
          </a:prstGeom>
          <a:noFill/>
        </p:spPr>
        <p:txBody>
          <a:bodyPr wrap="none" rtlCol="0">
            <a:spAutoFit/>
          </a:bodyPr>
          <a:lstStyle/>
          <a:p>
            <a:r>
              <a:rPr lang="tr-TR" sz="2800" b="1" dirty="0">
                <a:solidFill>
                  <a:srgbClr val="FF0000"/>
                </a:solidFill>
              </a:rPr>
              <a:t>Osmanlı Devleti’nde Islahatlar </a:t>
            </a:r>
            <a:r>
              <a:rPr lang="tr-TR" sz="2800" b="1" dirty="0">
                <a:solidFill>
                  <a:srgbClr val="FF0000"/>
                </a:solidFill>
                <a:latin typeface="Arial Black" panose="020B0A04020102020204" pitchFamily="34" charset="0"/>
              </a:rPr>
              <a:t>Özet</a:t>
            </a:r>
          </a:p>
        </p:txBody>
      </p:sp>
    </p:spTree>
    <p:extLst>
      <p:ext uri="{BB962C8B-B14F-4D97-AF65-F5344CB8AC3E}">
        <p14:creationId xmlns:p14="http://schemas.microsoft.com/office/powerpoint/2010/main" val="38882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A689350-F332-495F-B834-E059312C7EE1}"/>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5" name="Metin kutusu 4">
            <a:extLst>
              <a:ext uri="{FF2B5EF4-FFF2-40B4-BE49-F238E27FC236}">
                <a16:creationId xmlns:a16="http://schemas.microsoft.com/office/drawing/2014/main" id="{7A4BEC20-0504-492E-82C9-3155E759342C}"/>
              </a:ext>
            </a:extLst>
          </p:cNvPr>
          <p:cNvSpPr txBox="1"/>
          <p:nvPr/>
        </p:nvSpPr>
        <p:spPr>
          <a:xfrm>
            <a:off x="230778" y="1699449"/>
            <a:ext cx="9669730"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1" i="0" u="none" strike="noStrike" baseline="0" dirty="0"/>
              <a:t>Humbaracı Ocağı</a:t>
            </a:r>
            <a:r>
              <a:rPr lang="tr-TR" sz="2400" b="0" i="0" u="none" strike="noStrike" baseline="0" dirty="0"/>
              <a:t> ve </a:t>
            </a:r>
            <a:r>
              <a:rPr lang="tr-TR" sz="2400" b="1" i="0" u="none" strike="noStrike" baseline="0" dirty="0"/>
              <a:t>Hendeshane</a:t>
            </a:r>
            <a:r>
              <a:rPr lang="tr-TR" sz="2400" b="0" i="0" u="none" strike="noStrike" dirty="0"/>
              <a:t> askeri ıslahatlardandır. </a:t>
            </a:r>
            <a:endParaRPr lang="tr-TR" sz="2400" dirty="0"/>
          </a:p>
        </p:txBody>
      </p:sp>
      <p:sp>
        <p:nvSpPr>
          <p:cNvPr id="6" name="Metin kutusu 5">
            <a:extLst>
              <a:ext uri="{FF2B5EF4-FFF2-40B4-BE49-F238E27FC236}">
                <a16:creationId xmlns:a16="http://schemas.microsoft.com/office/drawing/2014/main" id="{7595F08F-BC91-490D-89A8-761EA85500C8}"/>
              </a:ext>
            </a:extLst>
          </p:cNvPr>
          <p:cNvSpPr txBox="1"/>
          <p:nvPr/>
        </p:nvSpPr>
        <p:spPr>
          <a:xfrm>
            <a:off x="237277" y="2297660"/>
            <a:ext cx="9669730"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1" i="0" u="none" strike="noStrike" baseline="0" dirty="0"/>
              <a:t>III. Selim </a:t>
            </a:r>
            <a:r>
              <a:rPr lang="tr-TR" sz="2400" b="0" i="0" u="none" strike="noStrike" baseline="0" dirty="0"/>
              <a:t>Dönemi</a:t>
            </a:r>
            <a:r>
              <a:rPr lang="tr-TR" sz="2400" b="0" i="0" u="none" strike="noStrike" dirty="0"/>
              <a:t> ıslahatlarına </a:t>
            </a:r>
            <a:r>
              <a:rPr lang="tr-TR" sz="2400" b="1" i="0" u="none" strike="noStrike" dirty="0"/>
              <a:t>Nizamı Cedit</a:t>
            </a:r>
            <a:r>
              <a:rPr lang="tr-TR" sz="2400" b="0" i="0" u="none" strike="noStrike" dirty="0"/>
              <a:t>(Yeni düzen) denmiştir.</a:t>
            </a:r>
            <a:endParaRPr lang="tr-TR" sz="2400" dirty="0"/>
          </a:p>
        </p:txBody>
      </p:sp>
      <p:sp>
        <p:nvSpPr>
          <p:cNvPr id="7" name="Metin kutusu 6">
            <a:extLst>
              <a:ext uri="{FF2B5EF4-FFF2-40B4-BE49-F238E27FC236}">
                <a16:creationId xmlns:a16="http://schemas.microsoft.com/office/drawing/2014/main" id="{47530465-1D1C-46BF-BDA7-1B38CDCCE9D5}"/>
              </a:ext>
            </a:extLst>
          </p:cNvPr>
          <p:cNvSpPr txBox="1"/>
          <p:nvPr/>
        </p:nvSpPr>
        <p:spPr>
          <a:xfrm>
            <a:off x="237277" y="2895871"/>
            <a:ext cx="9669730"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Batı tarzında kurulan ilk Osmanlı ordusunun ismi de </a:t>
            </a:r>
            <a:r>
              <a:rPr lang="tr-TR" sz="2400" b="1" i="0" u="none" strike="noStrike" baseline="0" dirty="0"/>
              <a:t>Nizamı Cedit</a:t>
            </a:r>
            <a:r>
              <a:rPr lang="tr-TR" sz="2400" b="0" i="0" u="none" strike="noStrike" baseline="0" dirty="0"/>
              <a:t>’tir.</a:t>
            </a:r>
            <a:endParaRPr lang="tr-TR" sz="2400" dirty="0"/>
          </a:p>
        </p:txBody>
      </p:sp>
      <p:sp>
        <p:nvSpPr>
          <p:cNvPr id="8" name="Metin kutusu 7">
            <a:extLst>
              <a:ext uri="{FF2B5EF4-FFF2-40B4-BE49-F238E27FC236}">
                <a16:creationId xmlns:a16="http://schemas.microsoft.com/office/drawing/2014/main" id="{A6E9C99A-DD74-493B-A804-144733DCE5F0}"/>
              </a:ext>
            </a:extLst>
          </p:cNvPr>
          <p:cNvSpPr txBox="1"/>
          <p:nvPr/>
        </p:nvSpPr>
        <p:spPr>
          <a:xfrm>
            <a:off x="237277" y="3500465"/>
            <a:ext cx="12358260"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Siyaset bilimci olan </a:t>
            </a:r>
            <a:r>
              <a:rPr lang="tr-TR" sz="2400" b="1" i="0" u="none" strike="noStrike" baseline="0" dirty="0"/>
              <a:t>Koçi Bey </a:t>
            </a:r>
            <a:r>
              <a:rPr lang="tr-TR" sz="2400" b="0" i="0" u="none" strike="noStrike" baseline="0" dirty="0"/>
              <a:t>Osmanlı’daki bozulmalarla ilgili </a:t>
            </a:r>
            <a:r>
              <a:rPr lang="tr-TR" sz="2400" b="1" i="0" u="none" strike="noStrike" baseline="0" dirty="0"/>
              <a:t>risaleler(rapor) </a:t>
            </a:r>
            <a:r>
              <a:rPr lang="tr-TR" sz="2400" b="0" i="0" u="none" strike="noStrike" baseline="0" dirty="0"/>
              <a:t>hazırlamıştır.</a:t>
            </a:r>
            <a:endParaRPr lang="tr-TR" sz="2400" dirty="0"/>
          </a:p>
        </p:txBody>
      </p:sp>
      <p:sp>
        <p:nvSpPr>
          <p:cNvPr id="9" name="Metin kutusu 8">
            <a:extLst>
              <a:ext uri="{FF2B5EF4-FFF2-40B4-BE49-F238E27FC236}">
                <a16:creationId xmlns:a16="http://schemas.microsoft.com/office/drawing/2014/main" id="{F8CC01C0-E79E-45D5-9503-C2554743AF02}"/>
              </a:ext>
            </a:extLst>
          </p:cNvPr>
          <p:cNvSpPr txBox="1"/>
          <p:nvPr/>
        </p:nvSpPr>
        <p:spPr>
          <a:xfrm>
            <a:off x="237277" y="4098676"/>
            <a:ext cx="11717443"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1" i="0" u="sng" strike="noStrike" baseline="0" dirty="0"/>
              <a:t>II. Mahmut </a:t>
            </a:r>
            <a:r>
              <a:rPr lang="tr-TR" sz="2400" b="1" i="0" u="none" strike="noStrike" baseline="0" dirty="0"/>
              <a:t>Divan Teşkilatı</a:t>
            </a:r>
            <a:r>
              <a:rPr lang="tr-TR" sz="2400" b="0" i="0" u="none" strike="noStrike" baseline="0" dirty="0"/>
              <a:t>’nı kaldırıp yerine </a:t>
            </a:r>
            <a:r>
              <a:rPr lang="tr-TR" sz="2400" b="1" i="0" u="none" strike="noStrike" baseline="0" dirty="0"/>
              <a:t>Vekiller Heyeti</a:t>
            </a:r>
            <a:r>
              <a:rPr lang="tr-TR" sz="2400" b="0" i="0" u="none" strike="noStrike" baseline="0" dirty="0"/>
              <a:t>’ni(Bakanlıklar)</a:t>
            </a:r>
            <a:r>
              <a:rPr lang="tr-TR" sz="2400" b="0" i="0" u="none" strike="noStrike" dirty="0"/>
              <a:t> kurmuştur.</a:t>
            </a:r>
            <a:r>
              <a:rPr lang="tr-TR" sz="2400" b="0" i="0" u="none" strike="noStrike" baseline="0" dirty="0"/>
              <a:t> </a:t>
            </a:r>
            <a:endParaRPr lang="tr-TR" sz="2400" dirty="0"/>
          </a:p>
        </p:txBody>
      </p:sp>
      <p:sp>
        <p:nvSpPr>
          <p:cNvPr id="10" name="Metin kutusu 9">
            <a:extLst>
              <a:ext uri="{FF2B5EF4-FFF2-40B4-BE49-F238E27FC236}">
                <a16:creationId xmlns:a16="http://schemas.microsoft.com/office/drawing/2014/main" id="{0020B55C-10EB-4734-9CEC-850691D2D851}"/>
              </a:ext>
            </a:extLst>
          </p:cNvPr>
          <p:cNvSpPr txBox="1"/>
          <p:nvPr/>
        </p:nvSpPr>
        <p:spPr>
          <a:xfrm>
            <a:off x="237277" y="4703270"/>
            <a:ext cx="11954723"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İlk resmi Osmanlı gazetesi </a:t>
            </a:r>
            <a:r>
              <a:rPr lang="tr-TR" sz="2400" b="1" i="0" u="none" strike="noStrike" baseline="0" dirty="0"/>
              <a:t>Takvimi Vakayi</a:t>
            </a:r>
            <a:r>
              <a:rPr lang="tr-TR" sz="2400" b="0" i="0" u="none" strike="noStrike" baseline="0" dirty="0"/>
              <a:t>;</a:t>
            </a:r>
            <a:r>
              <a:rPr lang="tr-TR" sz="2400" b="0" i="0" u="none" strike="noStrike" dirty="0"/>
              <a:t> ilk özel Osmanlı gazetesi </a:t>
            </a:r>
            <a:r>
              <a:rPr lang="tr-TR" sz="2400" b="1" i="0" u="none" strike="noStrike" dirty="0"/>
              <a:t>Tercümanı Ahval’dir</a:t>
            </a:r>
            <a:r>
              <a:rPr lang="tr-TR" sz="2400" b="0" i="0" u="none" strike="noStrike" dirty="0"/>
              <a:t>.</a:t>
            </a:r>
            <a:endParaRPr lang="tr-TR" sz="2400" dirty="0"/>
          </a:p>
        </p:txBody>
      </p:sp>
      <p:sp>
        <p:nvSpPr>
          <p:cNvPr id="11" name="Metin kutusu 10">
            <a:extLst>
              <a:ext uri="{FF2B5EF4-FFF2-40B4-BE49-F238E27FC236}">
                <a16:creationId xmlns:a16="http://schemas.microsoft.com/office/drawing/2014/main" id="{67929875-4911-4A89-A737-DB9D0F6B5DA3}"/>
              </a:ext>
            </a:extLst>
          </p:cNvPr>
          <p:cNvSpPr txBox="1"/>
          <p:nvPr/>
        </p:nvSpPr>
        <p:spPr>
          <a:xfrm>
            <a:off x="237277" y="5307864"/>
            <a:ext cx="11717443"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1" i="0" u="none" strike="noStrike" baseline="0" dirty="0"/>
              <a:t>Tanzimat Dönemi</a:t>
            </a:r>
            <a:r>
              <a:rPr lang="tr-TR" sz="2400" b="1" i="0" u="none" strike="noStrike" dirty="0"/>
              <a:t> </a:t>
            </a:r>
            <a:r>
              <a:rPr lang="tr-TR" sz="2400" b="0" i="0" u="none" strike="noStrike" dirty="0"/>
              <a:t>ve </a:t>
            </a:r>
            <a:r>
              <a:rPr lang="tr-TR" sz="2400" b="1" i="0" u="none" strike="noStrike" dirty="0"/>
              <a:t>Islahat Fermanı </a:t>
            </a:r>
            <a:r>
              <a:rPr lang="tr-TR" sz="2400" b="0" i="0" u="none" strike="noStrike" dirty="0"/>
              <a:t>dönemi</a:t>
            </a:r>
            <a:r>
              <a:rPr lang="tr-TR" sz="2400" b="0" i="0" u="none" strike="noStrike" baseline="0" dirty="0"/>
              <a:t> padişahları </a:t>
            </a:r>
            <a:r>
              <a:rPr lang="tr-TR" sz="2400" b="1" i="0" u="none" strike="noStrike" baseline="0" dirty="0"/>
              <a:t>Abdülmecid</a:t>
            </a:r>
            <a:r>
              <a:rPr lang="tr-TR" sz="2400" b="0" i="0" u="none" strike="noStrike" baseline="0" dirty="0"/>
              <a:t> ve </a:t>
            </a:r>
            <a:r>
              <a:rPr lang="tr-TR" sz="2400" b="1" i="0" u="none" strike="noStrike" baseline="0" dirty="0"/>
              <a:t>Abdülaziz</a:t>
            </a:r>
            <a:r>
              <a:rPr lang="tr-TR" sz="2400" b="0" i="0" u="none" strike="noStrike" baseline="0" dirty="0"/>
              <a:t>’dir.</a:t>
            </a:r>
            <a:endParaRPr lang="tr-TR" sz="2400" dirty="0"/>
          </a:p>
        </p:txBody>
      </p:sp>
      <p:sp>
        <p:nvSpPr>
          <p:cNvPr id="12" name="Metin kutusu 11">
            <a:extLst>
              <a:ext uri="{FF2B5EF4-FFF2-40B4-BE49-F238E27FC236}">
                <a16:creationId xmlns:a16="http://schemas.microsoft.com/office/drawing/2014/main" id="{F08176ED-2942-4D38-A0B8-DB2DDA94CCC5}"/>
              </a:ext>
            </a:extLst>
          </p:cNvPr>
          <p:cNvSpPr txBox="1"/>
          <p:nvPr/>
        </p:nvSpPr>
        <p:spPr>
          <a:xfrm>
            <a:off x="237277" y="5906075"/>
            <a:ext cx="10559582"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1" i="0" u="none" strike="noStrike" baseline="0" dirty="0"/>
              <a:t>Abdülmecit</a:t>
            </a:r>
            <a:r>
              <a:rPr lang="tr-TR" sz="2400" b="0" i="0" u="none" strike="noStrike" dirty="0"/>
              <a:t> döneminde </a:t>
            </a:r>
            <a:r>
              <a:rPr lang="tr-TR" sz="2400" b="1" i="0" u="none" strike="noStrike" dirty="0"/>
              <a:t>ilk Osmanlı bankası </a:t>
            </a:r>
            <a:r>
              <a:rPr lang="tr-TR" sz="2400" b="0" i="0" u="none" strike="noStrike" dirty="0"/>
              <a:t>kurulmuştur.</a:t>
            </a:r>
            <a:endParaRPr lang="tr-TR" sz="2400" dirty="0"/>
          </a:p>
        </p:txBody>
      </p:sp>
      <p:sp>
        <p:nvSpPr>
          <p:cNvPr id="13" name="Metin kutusu 12">
            <a:extLst>
              <a:ext uri="{FF2B5EF4-FFF2-40B4-BE49-F238E27FC236}">
                <a16:creationId xmlns:a16="http://schemas.microsoft.com/office/drawing/2014/main" id="{6984FFB2-5DDA-4927-9245-489B26A684B1}"/>
              </a:ext>
            </a:extLst>
          </p:cNvPr>
          <p:cNvSpPr txBox="1"/>
          <p:nvPr/>
        </p:nvSpPr>
        <p:spPr>
          <a:xfrm>
            <a:off x="230778" y="863884"/>
            <a:ext cx="7127592" cy="523220"/>
          </a:xfrm>
          <a:prstGeom prst="rect">
            <a:avLst/>
          </a:prstGeom>
          <a:noFill/>
        </p:spPr>
        <p:txBody>
          <a:bodyPr wrap="none" rtlCol="0">
            <a:spAutoFit/>
          </a:bodyPr>
          <a:lstStyle/>
          <a:p>
            <a:r>
              <a:rPr lang="tr-TR" sz="2800" b="1" dirty="0">
                <a:solidFill>
                  <a:srgbClr val="FF0000"/>
                </a:solidFill>
              </a:rPr>
              <a:t>Osmanlı Devleti’nde Islahatlar </a:t>
            </a:r>
            <a:r>
              <a:rPr lang="tr-TR" sz="2800" b="1" dirty="0">
                <a:solidFill>
                  <a:srgbClr val="FF0000"/>
                </a:solidFill>
                <a:latin typeface="Arial Black" panose="020B0A04020102020204" pitchFamily="34" charset="0"/>
              </a:rPr>
              <a:t>Diğer Notlar</a:t>
            </a:r>
          </a:p>
        </p:txBody>
      </p:sp>
    </p:spTree>
    <p:extLst>
      <p:ext uri="{BB962C8B-B14F-4D97-AF65-F5344CB8AC3E}">
        <p14:creationId xmlns:p14="http://schemas.microsoft.com/office/powerpoint/2010/main" val="32974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1704441" cy="523220"/>
          </a:xfrm>
          <a:prstGeom prst="rect">
            <a:avLst/>
          </a:prstGeom>
          <a:noFill/>
        </p:spPr>
        <p:txBody>
          <a:bodyPr wrap="none" rtlCol="0">
            <a:spAutoFit/>
          </a:bodyPr>
          <a:lstStyle/>
          <a:p>
            <a:r>
              <a:rPr lang="tr-TR" sz="2800" b="1" dirty="0">
                <a:solidFill>
                  <a:srgbClr val="FF0000"/>
                </a:solidFill>
              </a:rPr>
              <a:t>Kavramlar</a:t>
            </a:r>
          </a:p>
        </p:txBody>
      </p:sp>
      <p:sp>
        <p:nvSpPr>
          <p:cNvPr id="7" name="Dikdörtgen 6">
            <a:extLst>
              <a:ext uri="{FF2B5EF4-FFF2-40B4-BE49-F238E27FC236}">
                <a16:creationId xmlns:a16="http://schemas.microsoft.com/office/drawing/2014/main" id="{E671E334-9D5E-430C-9268-F6298A5FB1FD}"/>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373087" cy="830997"/>
          </a:xfrm>
          <a:prstGeom prst="rect">
            <a:avLst/>
          </a:prstGeom>
          <a:noFill/>
        </p:spPr>
        <p:txBody>
          <a:bodyPr wrap="square">
            <a:spAutoFit/>
          </a:bodyPr>
          <a:lstStyle/>
          <a:p>
            <a:r>
              <a:rPr lang="tr-TR" sz="2400" b="1" dirty="0">
                <a:solidFill>
                  <a:srgbClr val="C00000"/>
                </a:solidFill>
              </a:rPr>
              <a:t>PTT: </a:t>
            </a:r>
            <a:r>
              <a:rPr lang="tr-TR" sz="2400" dirty="0"/>
              <a:t>1840 yılında Osmanlı Devleti’nde kurulan Posta ve Telgraf Teşkilatı, genel müdürlük </a:t>
            </a:r>
            <a:br>
              <a:rPr lang="tr-TR" sz="2400" dirty="0"/>
            </a:br>
            <a:r>
              <a:rPr lang="tr-TR" sz="2400" dirty="0"/>
              <a:t>         olarak hizmet veren, Türkiye'nin posta örgütüdür.</a:t>
            </a:r>
          </a:p>
        </p:txBody>
      </p:sp>
      <p:sp>
        <p:nvSpPr>
          <p:cNvPr id="10" name="Metin kutusu 9">
            <a:extLst>
              <a:ext uri="{FF2B5EF4-FFF2-40B4-BE49-F238E27FC236}">
                <a16:creationId xmlns:a16="http://schemas.microsoft.com/office/drawing/2014/main" id="{AF0B8EC6-3AE6-4DEB-893C-0BAC60236409}"/>
              </a:ext>
            </a:extLst>
          </p:cNvPr>
          <p:cNvSpPr txBox="1"/>
          <p:nvPr/>
        </p:nvSpPr>
        <p:spPr>
          <a:xfrm>
            <a:off x="230777" y="2706538"/>
            <a:ext cx="11643544" cy="830997"/>
          </a:xfrm>
          <a:prstGeom prst="rect">
            <a:avLst/>
          </a:prstGeom>
          <a:noFill/>
        </p:spPr>
        <p:txBody>
          <a:bodyPr wrap="square">
            <a:spAutoFit/>
          </a:bodyPr>
          <a:lstStyle/>
          <a:p>
            <a:r>
              <a:rPr lang="tr-TR" sz="2400" b="1" i="0" dirty="0">
                <a:solidFill>
                  <a:srgbClr val="C00000"/>
                </a:solidFill>
                <a:effectLst/>
              </a:rPr>
              <a:t>Islahat: </a:t>
            </a:r>
            <a:r>
              <a:rPr lang="tr-TR" sz="2400" dirty="0"/>
              <a:t>Osmanlı İmparatorluğu’nda, gerileme döneminden başlayarak zaman zaman girişilen </a:t>
            </a:r>
            <a:br>
              <a:rPr lang="tr-TR" sz="2400" dirty="0"/>
            </a:br>
            <a:r>
              <a:rPr lang="tr-TR" sz="2400" dirty="0"/>
              <a:t>               yenileşme devinimlerine verilen ad.</a:t>
            </a:r>
          </a:p>
        </p:txBody>
      </p:sp>
      <p:sp>
        <p:nvSpPr>
          <p:cNvPr id="11" name="Metin kutusu 10">
            <a:extLst>
              <a:ext uri="{FF2B5EF4-FFF2-40B4-BE49-F238E27FC236}">
                <a16:creationId xmlns:a16="http://schemas.microsoft.com/office/drawing/2014/main" id="{B3AA01C6-F8E3-4760-BF23-21888379EB6D}"/>
              </a:ext>
            </a:extLst>
          </p:cNvPr>
          <p:cNvSpPr txBox="1"/>
          <p:nvPr/>
        </p:nvSpPr>
        <p:spPr>
          <a:xfrm>
            <a:off x="230778" y="3850165"/>
            <a:ext cx="11643543" cy="1200329"/>
          </a:xfrm>
          <a:prstGeom prst="rect">
            <a:avLst/>
          </a:prstGeom>
          <a:noFill/>
        </p:spPr>
        <p:txBody>
          <a:bodyPr wrap="square">
            <a:spAutoFit/>
          </a:bodyPr>
          <a:lstStyle/>
          <a:p>
            <a:r>
              <a:rPr lang="tr-TR" sz="2400" b="1" i="0" dirty="0">
                <a:solidFill>
                  <a:srgbClr val="C00000"/>
                </a:solidFill>
                <a:effectLst/>
              </a:rPr>
              <a:t>Otorite: </a:t>
            </a:r>
            <a:r>
              <a:rPr lang="tr-TR" sz="2400" dirty="0"/>
              <a:t>Herhangi bir konuda bir şeyin yeterliliğine herkesi inandırarak bir kişinin kendine </a:t>
            </a:r>
            <a:br>
              <a:rPr lang="tr-TR" sz="2400" dirty="0"/>
            </a:br>
            <a:r>
              <a:rPr lang="tr-TR" sz="2400" dirty="0"/>
              <a:t>               sağladığı itaat ve güven; hâkimiyet ve emretme kudreti; yaptırım koyma ve kullanma </a:t>
            </a:r>
            <a:br>
              <a:rPr lang="tr-TR" sz="2400" dirty="0"/>
            </a:br>
            <a:r>
              <a:rPr lang="tr-TR" sz="2400" dirty="0"/>
              <a:t>               gücüdür.</a:t>
            </a:r>
          </a:p>
        </p:txBody>
      </p:sp>
      <p:sp>
        <p:nvSpPr>
          <p:cNvPr id="12" name="Metin kutusu 11">
            <a:extLst>
              <a:ext uri="{FF2B5EF4-FFF2-40B4-BE49-F238E27FC236}">
                <a16:creationId xmlns:a16="http://schemas.microsoft.com/office/drawing/2014/main" id="{2EFB4462-8A02-4E38-B322-27507845FBE6}"/>
              </a:ext>
            </a:extLst>
          </p:cNvPr>
          <p:cNvSpPr txBox="1"/>
          <p:nvPr/>
        </p:nvSpPr>
        <p:spPr>
          <a:xfrm>
            <a:off x="230777" y="5217189"/>
            <a:ext cx="11727258" cy="1569660"/>
          </a:xfrm>
          <a:prstGeom prst="rect">
            <a:avLst/>
          </a:prstGeom>
          <a:noFill/>
        </p:spPr>
        <p:txBody>
          <a:bodyPr wrap="square">
            <a:spAutoFit/>
          </a:bodyPr>
          <a:lstStyle/>
          <a:p>
            <a:r>
              <a:rPr lang="tr-TR" sz="2400" b="1" i="0" dirty="0">
                <a:solidFill>
                  <a:srgbClr val="C00000"/>
                </a:solidFill>
                <a:effectLst/>
              </a:rPr>
              <a:t>Lale Devr</a:t>
            </a:r>
            <a:r>
              <a:rPr lang="tr-TR" sz="2400" b="1" dirty="0">
                <a:solidFill>
                  <a:srgbClr val="C00000"/>
                </a:solidFill>
              </a:rPr>
              <a:t>i</a:t>
            </a:r>
            <a:r>
              <a:rPr lang="tr-TR" sz="2400" b="1" i="0" dirty="0">
                <a:solidFill>
                  <a:srgbClr val="C00000"/>
                </a:solidFill>
                <a:effectLst/>
              </a:rPr>
              <a:t>: </a:t>
            </a:r>
            <a:r>
              <a:rPr lang="tr-TR" sz="2400" dirty="0"/>
              <a:t>Osmanlı tarihinde 1718–1730 yıllarını kapsayan, dönemin belli başlı devlet </a:t>
            </a:r>
            <a:br>
              <a:rPr lang="tr-TR" sz="2400" dirty="0"/>
            </a:br>
            <a:r>
              <a:rPr lang="tr-TR" sz="2400" dirty="0"/>
              <a:t>                     adamlarının konaklarında lale yetiştirilmesi modasının yaygın olduğu, tarihe zevk </a:t>
            </a:r>
            <a:br>
              <a:rPr lang="tr-TR" sz="2400" dirty="0"/>
            </a:br>
            <a:r>
              <a:rPr lang="tr-TR" sz="2400" dirty="0"/>
              <a:t>                     ve eğlence dönemi olarak geçen, Nevşehirli Damat İbrahim Paşa’nın sadrazamlık </a:t>
            </a:r>
            <a:br>
              <a:rPr lang="tr-TR" sz="2400" dirty="0"/>
            </a:br>
            <a:r>
              <a:rPr lang="tr-TR" sz="2400" dirty="0"/>
              <a:t>                     yaptığı zaman dilimi.</a:t>
            </a:r>
          </a:p>
        </p:txBody>
      </p:sp>
    </p:spTree>
    <p:extLst>
      <p:ext uri="{BB962C8B-B14F-4D97-AF65-F5344CB8AC3E}">
        <p14:creationId xmlns:p14="http://schemas.microsoft.com/office/powerpoint/2010/main" val="6984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6C6735D5-8EE8-48D8-AE25-B3F9F53C4D0D}"/>
              </a:ext>
            </a:extLst>
          </p:cNvPr>
          <p:cNvSpPr txBox="1"/>
          <p:nvPr/>
        </p:nvSpPr>
        <p:spPr>
          <a:xfrm>
            <a:off x="230778" y="803578"/>
            <a:ext cx="1704441" cy="523220"/>
          </a:xfrm>
          <a:prstGeom prst="rect">
            <a:avLst/>
          </a:prstGeom>
          <a:noFill/>
        </p:spPr>
        <p:txBody>
          <a:bodyPr wrap="none" rtlCol="0">
            <a:spAutoFit/>
          </a:bodyPr>
          <a:lstStyle/>
          <a:p>
            <a:r>
              <a:rPr lang="tr-TR" sz="2800" b="1" dirty="0">
                <a:solidFill>
                  <a:srgbClr val="FF0000"/>
                </a:solidFill>
              </a:rPr>
              <a:t>Kavramlar</a:t>
            </a:r>
          </a:p>
        </p:txBody>
      </p:sp>
      <p:sp>
        <p:nvSpPr>
          <p:cNvPr id="16" name="Metin kutusu 15">
            <a:extLst>
              <a:ext uri="{FF2B5EF4-FFF2-40B4-BE49-F238E27FC236}">
                <a16:creationId xmlns:a16="http://schemas.microsoft.com/office/drawing/2014/main" id="{227A42F4-3AF6-4496-901F-639952BC2A0C}"/>
              </a:ext>
            </a:extLst>
          </p:cNvPr>
          <p:cNvSpPr txBox="1"/>
          <p:nvPr/>
        </p:nvSpPr>
        <p:spPr>
          <a:xfrm>
            <a:off x="230782" y="2453121"/>
            <a:ext cx="11772332" cy="461665"/>
          </a:xfrm>
          <a:prstGeom prst="rect">
            <a:avLst/>
          </a:prstGeom>
          <a:noFill/>
        </p:spPr>
        <p:txBody>
          <a:bodyPr wrap="square">
            <a:spAutoFit/>
          </a:bodyPr>
          <a:lstStyle/>
          <a:p>
            <a:r>
              <a:rPr lang="tr-TR" sz="2400" b="1" dirty="0">
                <a:solidFill>
                  <a:srgbClr val="C00000"/>
                </a:solidFill>
              </a:rPr>
              <a:t>Farsça: </a:t>
            </a:r>
            <a:r>
              <a:rPr lang="tr-TR" sz="2400" b="0" i="0" dirty="0">
                <a:solidFill>
                  <a:srgbClr val="202124"/>
                </a:solidFill>
                <a:effectLst/>
              </a:rPr>
              <a:t>İran ülkesinde konuşulan dil.</a:t>
            </a:r>
            <a:endParaRPr lang="tr-TR" sz="2400" dirty="0"/>
          </a:p>
        </p:txBody>
      </p:sp>
      <p:sp>
        <p:nvSpPr>
          <p:cNvPr id="17" name="Metin kutusu 16">
            <a:extLst>
              <a:ext uri="{FF2B5EF4-FFF2-40B4-BE49-F238E27FC236}">
                <a16:creationId xmlns:a16="http://schemas.microsoft.com/office/drawing/2014/main" id="{9DAABE58-8C90-4850-942A-43937E8A2C32}"/>
              </a:ext>
            </a:extLst>
          </p:cNvPr>
          <p:cNvSpPr txBox="1"/>
          <p:nvPr/>
        </p:nvSpPr>
        <p:spPr>
          <a:xfrm>
            <a:off x="230779" y="3155294"/>
            <a:ext cx="12126501" cy="461665"/>
          </a:xfrm>
          <a:prstGeom prst="rect">
            <a:avLst/>
          </a:prstGeom>
          <a:noFill/>
        </p:spPr>
        <p:txBody>
          <a:bodyPr wrap="square">
            <a:spAutoFit/>
          </a:bodyPr>
          <a:lstStyle/>
          <a:p>
            <a:r>
              <a:rPr lang="tr-TR" sz="2400" b="1" dirty="0">
                <a:solidFill>
                  <a:srgbClr val="C00000"/>
                </a:solidFill>
              </a:rPr>
              <a:t>Nezaret: </a:t>
            </a:r>
            <a:r>
              <a:rPr lang="tr-TR" sz="2400" dirty="0">
                <a:solidFill>
                  <a:srgbClr val="202124"/>
                </a:solidFill>
              </a:rPr>
              <a:t>Osmanlıcada ‘bakanlık’ anlamına gelen ifade.</a:t>
            </a:r>
            <a:endParaRPr lang="tr-TR" sz="2400" dirty="0"/>
          </a:p>
        </p:txBody>
      </p:sp>
      <p:sp>
        <p:nvSpPr>
          <p:cNvPr id="19" name="Metin kutusu 18">
            <a:extLst>
              <a:ext uri="{FF2B5EF4-FFF2-40B4-BE49-F238E27FC236}">
                <a16:creationId xmlns:a16="http://schemas.microsoft.com/office/drawing/2014/main" id="{F35664C5-6A7B-4D52-A8A4-99F137266A40}"/>
              </a:ext>
            </a:extLst>
          </p:cNvPr>
          <p:cNvSpPr txBox="1"/>
          <p:nvPr/>
        </p:nvSpPr>
        <p:spPr>
          <a:xfrm>
            <a:off x="230778" y="3874536"/>
            <a:ext cx="12126501" cy="830997"/>
          </a:xfrm>
          <a:prstGeom prst="rect">
            <a:avLst/>
          </a:prstGeom>
          <a:noFill/>
        </p:spPr>
        <p:txBody>
          <a:bodyPr wrap="square">
            <a:spAutoFit/>
          </a:bodyPr>
          <a:lstStyle/>
          <a:p>
            <a:r>
              <a:rPr lang="tr-TR" sz="2400" b="1" dirty="0">
                <a:solidFill>
                  <a:srgbClr val="C00000"/>
                </a:solidFill>
              </a:rPr>
              <a:t>Telgraf: </a:t>
            </a:r>
            <a:r>
              <a:rPr lang="tr-TR" sz="2400" dirty="0"/>
              <a:t>İki merkez arasında, kararlaştırılmış işaretlerin yardımıyla yazılı haberlerin veya          </a:t>
            </a:r>
            <a:br>
              <a:rPr lang="tr-TR" sz="2400" dirty="0"/>
            </a:br>
            <a:r>
              <a:rPr lang="tr-TR" sz="2400" dirty="0"/>
              <a:t>               belgelerin iletimini sağlayan bir telekomünikasyon düzenidir.</a:t>
            </a:r>
          </a:p>
        </p:txBody>
      </p:sp>
      <p:sp>
        <p:nvSpPr>
          <p:cNvPr id="20" name="Metin kutusu 19">
            <a:extLst>
              <a:ext uri="{FF2B5EF4-FFF2-40B4-BE49-F238E27FC236}">
                <a16:creationId xmlns:a16="http://schemas.microsoft.com/office/drawing/2014/main" id="{FDF8A3FC-6015-45B3-B0AF-6844A4B45F78}"/>
              </a:ext>
            </a:extLst>
          </p:cNvPr>
          <p:cNvSpPr txBox="1"/>
          <p:nvPr/>
        </p:nvSpPr>
        <p:spPr>
          <a:xfrm>
            <a:off x="230778" y="4963110"/>
            <a:ext cx="11729434" cy="830997"/>
          </a:xfrm>
          <a:prstGeom prst="rect">
            <a:avLst/>
          </a:prstGeom>
          <a:noFill/>
        </p:spPr>
        <p:txBody>
          <a:bodyPr wrap="square">
            <a:spAutoFit/>
          </a:bodyPr>
          <a:lstStyle/>
          <a:p>
            <a:r>
              <a:rPr lang="tr-TR" sz="2400" b="1" dirty="0">
                <a:solidFill>
                  <a:srgbClr val="C00000"/>
                </a:solidFill>
              </a:rPr>
              <a:t>İhracat: </a:t>
            </a:r>
            <a:r>
              <a:rPr lang="tr-TR" sz="2400" b="0" i="0" dirty="0">
                <a:solidFill>
                  <a:srgbClr val="202124"/>
                </a:solidFill>
                <a:effectLst/>
              </a:rPr>
              <a:t>Dış satım anlamına gelmektedir. Bir ülkede, ülke içerisinde üretilen malların başka</a:t>
            </a:r>
            <a:br>
              <a:rPr lang="tr-TR" sz="2400" b="0" i="0" dirty="0">
                <a:solidFill>
                  <a:srgbClr val="202124"/>
                </a:solidFill>
                <a:effectLst/>
              </a:rPr>
            </a:br>
            <a:r>
              <a:rPr lang="tr-TR" sz="2400" b="0" i="0" dirty="0">
                <a:solidFill>
                  <a:srgbClr val="202124"/>
                </a:solidFill>
                <a:effectLst/>
              </a:rPr>
              <a:t>               ülkelere satılarak ülkeye para girdisinin sağlanmasını ifade eder.</a:t>
            </a:r>
            <a:endParaRPr lang="tr-TR" sz="2400" dirty="0"/>
          </a:p>
        </p:txBody>
      </p:sp>
      <p:sp>
        <p:nvSpPr>
          <p:cNvPr id="21" name="Metin kutusu 20">
            <a:extLst>
              <a:ext uri="{FF2B5EF4-FFF2-40B4-BE49-F238E27FC236}">
                <a16:creationId xmlns:a16="http://schemas.microsoft.com/office/drawing/2014/main" id="{C452C19C-9D09-4DAD-B344-753B9A0A5D35}"/>
              </a:ext>
            </a:extLst>
          </p:cNvPr>
          <p:cNvSpPr txBox="1"/>
          <p:nvPr/>
        </p:nvSpPr>
        <p:spPr>
          <a:xfrm>
            <a:off x="230778" y="6051684"/>
            <a:ext cx="11729434" cy="830997"/>
          </a:xfrm>
          <a:prstGeom prst="rect">
            <a:avLst/>
          </a:prstGeom>
          <a:noFill/>
        </p:spPr>
        <p:txBody>
          <a:bodyPr wrap="square">
            <a:spAutoFit/>
          </a:bodyPr>
          <a:lstStyle/>
          <a:p>
            <a:r>
              <a:rPr lang="tr-TR" sz="2400" b="1" dirty="0">
                <a:solidFill>
                  <a:srgbClr val="C00000"/>
                </a:solidFill>
              </a:rPr>
              <a:t>İthalat: </a:t>
            </a:r>
            <a:r>
              <a:rPr lang="tr-TR" sz="2400" b="0" i="0" dirty="0">
                <a:solidFill>
                  <a:srgbClr val="202124"/>
                </a:solidFill>
                <a:effectLst/>
              </a:rPr>
              <a:t>Dış alım anlamına gelmektedir. Bir ülkenin başka ülkelerden mal satın almasını ifade</a:t>
            </a:r>
            <a:br>
              <a:rPr lang="tr-TR" sz="2400" b="0" i="0" dirty="0">
                <a:solidFill>
                  <a:srgbClr val="202124"/>
                </a:solidFill>
                <a:effectLst/>
              </a:rPr>
            </a:br>
            <a:r>
              <a:rPr lang="tr-TR" sz="2400" b="0" i="0" dirty="0">
                <a:solidFill>
                  <a:srgbClr val="202124"/>
                </a:solidFill>
                <a:effectLst/>
              </a:rPr>
              <a:t>               eder. </a:t>
            </a:r>
            <a:endParaRPr lang="tr-TR" sz="2400" dirty="0"/>
          </a:p>
        </p:txBody>
      </p:sp>
      <p:sp>
        <p:nvSpPr>
          <p:cNvPr id="11" name="Metin kutusu 10">
            <a:extLst>
              <a:ext uri="{FF2B5EF4-FFF2-40B4-BE49-F238E27FC236}">
                <a16:creationId xmlns:a16="http://schemas.microsoft.com/office/drawing/2014/main" id="{980E9C2C-E7E0-4BB1-AFB8-7D656AB69B5D}"/>
              </a:ext>
            </a:extLst>
          </p:cNvPr>
          <p:cNvSpPr txBox="1"/>
          <p:nvPr/>
        </p:nvSpPr>
        <p:spPr>
          <a:xfrm>
            <a:off x="230778" y="1505751"/>
            <a:ext cx="10558018" cy="830997"/>
          </a:xfrm>
          <a:prstGeom prst="rect">
            <a:avLst/>
          </a:prstGeom>
          <a:noFill/>
        </p:spPr>
        <p:txBody>
          <a:bodyPr wrap="none" rtlCol="0">
            <a:spAutoFit/>
          </a:bodyPr>
          <a:lstStyle/>
          <a:p>
            <a:r>
              <a:rPr lang="tr-TR" sz="2400" b="1" dirty="0">
                <a:solidFill>
                  <a:srgbClr val="C00000"/>
                </a:solidFill>
              </a:rPr>
              <a:t>Tulumba: </a:t>
            </a:r>
            <a:r>
              <a:rPr lang="tr-TR" sz="2400" dirty="0"/>
              <a:t>Sıvıları kuyudan, alçak yerlerden çekmeye ya da yüksek yerlere çıkarmaya</a:t>
            </a:r>
            <a:br>
              <a:rPr lang="tr-TR" sz="2400" dirty="0"/>
            </a:br>
            <a:r>
              <a:rPr lang="tr-TR" sz="2400" dirty="0"/>
              <a:t>                   basmaya yarayan araç.</a:t>
            </a:r>
            <a:endParaRPr lang="tr-TR" dirty="0"/>
          </a:p>
        </p:txBody>
      </p:sp>
      <p:sp>
        <p:nvSpPr>
          <p:cNvPr id="12" name="Dikdörtgen 11">
            <a:extLst>
              <a:ext uri="{FF2B5EF4-FFF2-40B4-BE49-F238E27FC236}">
                <a16:creationId xmlns:a16="http://schemas.microsoft.com/office/drawing/2014/main" id="{41BC3523-8BF9-435E-84C7-678DE36336A0}"/>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36316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6C6735D5-8EE8-48D8-AE25-B3F9F53C4D0D}"/>
              </a:ext>
            </a:extLst>
          </p:cNvPr>
          <p:cNvSpPr txBox="1"/>
          <p:nvPr/>
        </p:nvSpPr>
        <p:spPr>
          <a:xfrm>
            <a:off x="230778" y="803578"/>
            <a:ext cx="1704441" cy="523220"/>
          </a:xfrm>
          <a:prstGeom prst="rect">
            <a:avLst/>
          </a:prstGeom>
          <a:noFill/>
        </p:spPr>
        <p:txBody>
          <a:bodyPr wrap="none" rtlCol="0">
            <a:spAutoFit/>
          </a:bodyPr>
          <a:lstStyle/>
          <a:p>
            <a:r>
              <a:rPr lang="tr-TR" sz="2800" b="1" dirty="0">
                <a:solidFill>
                  <a:srgbClr val="FF0000"/>
                </a:solidFill>
              </a:rPr>
              <a:t>Kavramlar</a:t>
            </a:r>
          </a:p>
        </p:txBody>
      </p:sp>
      <p:sp>
        <p:nvSpPr>
          <p:cNvPr id="16" name="Metin kutusu 15">
            <a:extLst>
              <a:ext uri="{FF2B5EF4-FFF2-40B4-BE49-F238E27FC236}">
                <a16:creationId xmlns:a16="http://schemas.microsoft.com/office/drawing/2014/main" id="{227A42F4-3AF6-4496-901F-639952BC2A0C}"/>
              </a:ext>
            </a:extLst>
          </p:cNvPr>
          <p:cNvSpPr txBox="1"/>
          <p:nvPr/>
        </p:nvSpPr>
        <p:spPr>
          <a:xfrm>
            <a:off x="230782" y="2389182"/>
            <a:ext cx="11772332" cy="461665"/>
          </a:xfrm>
          <a:prstGeom prst="rect">
            <a:avLst/>
          </a:prstGeom>
          <a:noFill/>
        </p:spPr>
        <p:txBody>
          <a:bodyPr wrap="square">
            <a:spAutoFit/>
          </a:bodyPr>
          <a:lstStyle/>
          <a:p>
            <a:r>
              <a:rPr lang="tr-TR" sz="2400" b="1" dirty="0">
                <a:solidFill>
                  <a:srgbClr val="C00000"/>
                </a:solidFill>
              </a:rPr>
              <a:t>Rüştiye: </a:t>
            </a:r>
            <a:r>
              <a:rPr lang="tr-TR" sz="2400" dirty="0">
                <a:solidFill>
                  <a:srgbClr val="202124"/>
                </a:solidFill>
              </a:rPr>
              <a:t>Osmanlı dilinde ’ortaokul’ anlamına gelen ifade.</a:t>
            </a:r>
            <a:endParaRPr lang="tr-TR" sz="2400" dirty="0"/>
          </a:p>
        </p:txBody>
      </p:sp>
      <p:sp>
        <p:nvSpPr>
          <p:cNvPr id="19" name="Metin kutusu 18">
            <a:extLst>
              <a:ext uri="{FF2B5EF4-FFF2-40B4-BE49-F238E27FC236}">
                <a16:creationId xmlns:a16="http://schemas.microsoft.com/office/drawing/2014/main" id="{F35664C5-6A7B-4D52-A8A4-99F137266A40}"/>
              </a:ext>
            </a:extLst>
          </p:cNvPr>
          <p:cNvSpPr txBox="1"/>
          <p:nvPr/>
        </p:nvSpPr>
        <p:spPr>
          <a:xfrm>
            <a:off x="230779" y="3078538"/>
            <a:ext cx="11598469" cy="461665"/>
          </a:xfrm>
          <a:prstGeom prst="rect">
            <a:avLst/>
          </a:prstGeom>
          <a:noFill/>
        </p:spPr>
        <p:txBody>
          <a:bodyPr wrap="square">
            <a:spAutoFit/>
          </a:bodyPr>
          <a:lstStyle/>
          <a:p>
            <a:r>
              <a:rPr lang="tr-TR" sz="2400" b="1" dirty="0">
                <a:solidFill>
                  <a:srgbClr val="C00000"/>
                </a:solidFill>
              </a:rPr>
              <a:t>İdadi: </a:t>
            </a:r>
            <a:r>
              <a:rPr lang="tr-TR" sz="2400" dirty="0">
                <a:solidFill>
                  <a:srgbClr val="202124"/>
                </a:solidFill>
              </a:rPr>
              <a:t>Osmanlı dilinde ’lise’ anlamına gelen ifade.</a:t>
            </a:r>
            <a:endParaRPr lang="tr-TR" sz="2400" dirty="0"/>
          </a:p>
        </p:txBody>
      </p:sp>
      <p:sp>
        <p:nvSpPr>
          <p:cNvPr id="20" name="Metin kutusu 19">
            <a:extLst>
              <a:ext uri="{FF2B5EF4-FFF2-40B4-BE49-F238E27FC236}">
                <a16:creationId xmlns:a16="http://schemas.microsoft.com/office/drawing/2014/main" id="{FDF8A3FC-6015-45B3-B0AF-6844A4B45F78}"/>
              </a:ext>
            </a:extLst>
          </p:cNvPr>
          <p:cNvSpPr txBox="1"/>
          <p:nvPr/>
        </p:nvSpPr>
        <p:spPr>
          <a:xfrm>
            <a:off x="230778" y="3767894"/>
            <a:ext cx="12081427" cy="461665"/>
          </a:xfrm>
          <a:prstGeom prst="rect">
            <a:avLst/>
          </a:prstGeom>
          <a:noFill/>
        </p:spPr>
        <p:txBody>
          <a:bodyPr wrap="square">
            <a:spAutoFit/>
          </a:bodyPr>
          <a:lstStyle/>
          <a:p>
            <a:r>
              <a:rPr lang="tr-TR" sz="2400" b="1" dirty="0">
                <a:solidFill>
                  <a:srgbClr val="C00000"/>
                </a:solidFill>
              </a:rPr>
              <a:t>Risale: </a:t>
            </a:r>
            <a:r>
              <a:rPr lang="tr-TR" sz="2400" dirty="0">
                <a:solidFill>
                  <a:srgbClr val="202124"/>
                </a:solidFill>
              </a:rPr>
              <a:t>Dinle, toplumla veya devletle ilgili konulardan yazılmış yazıları ifade eder.</a:t>
            </a:r>
            <a:endParaRPr lang="tr-TR" sz="2400" dirty="0"/>
          </a:p>
        </p:txBody>
      </p:sp>
      <p:sp>
        <p:nvSpPr>
          <p:cNvPr id="21" name="Metin kutusu 20">
            <a:extLst>
              <a:ext uri="{FF2B5EF4-FFF2-40B4-BE49-F238E27FC236}">
                <a16:creationId xmlns:a16="http://schemas.microsoft.com/office/drawing/2014/main" id="{C452C19C-9D09-4DAD-B344-753B9A0A5D35}"/>
              </a:ext>
            </a:extLst>
          </p:cNvPr>
          <p:cNvSpPr txBox="1"/>
          <p:nvPr/>
        </p:nvSpPr>
        <p:spPr>
          <a:xfrm>
            <a:off x="230779" y="4451177"/>
            <a:ext cx="12081426" cy="461665"/>
          </a:xfrm>
          <a:prstGeom prst="rect">
            <a:avLst/>
          </a:prstGeom>
          <a:noFill/>
        </p:spPr>
        <p:txBody>
          <a:bodyPr wrap="square">
            <a:spAutoFit/>
          </a:bodyPr>
          <a:lstStyle/>
          <a:p>
            <a:r>
              <a:rPr lang="tr-TR" sz="2400" b="1" dirty="0" err="1">
                <a:solidFill>
                  <a:srgbClr val="C00000"/>
                </a:solidFill>
              </a:rPr>
              <a:t>Hendesehane</a:t>
            </a:r>
            <a:r>
              <a:rPr lang="tr-TR" sz="2400" b="1" dirty="0">
                <a:solidFill>
                  <a:srgbClr val="C00000"/>
                </a:solidFill>
              </a:rPr>
              <a:t>: </a:t>
            </a:r>
            <a:r>
              <a:rPr lang="tr-TR" sz="2400" dirty="0"/>
              <a:t>Osmanlı Devleti’nde askeri alanda mühendis yetiştirmek için açılmış okullardır.</a:t>
            </a:r>
            <a:r>
              <a:rPr lang="tr-TR" sz="2400" b="1" dirty="0">
                <a:solidFill>
                  <a:srgbClr val="C00000"/>
                </a:solidFill>
              </a:rPr>
              <a:t> </a:t>
            </a:r>
            <a:endParaRPr lang="tr-TR" sz="2400" b="0" i="0" dirty="0">
              <a:solidFill>
                <a:srgbClr val="202124"/>
              </a:solidFill>
              <a:effectLst/>
            </a:endParaRPr>
          </a:p>
        </p:txBody>
      </p:sp>
      <p:sp>
        <p:nvSpPr>
          <p:cNvPr id="8" name="Metin kutusu 7">
            <a:extLst>
              <a:ext uri="{FF2B5EF4-FFF2-40B4-BE49-F238E27FC236}">
                <a16:creationId xmlns:a16="http://schemas.microsoft.com/office/drawing/2014/main" id="{D8512F96-37F0-4949-9D5A-09C6D3A0BF12}"/>
              </a:ext>
            </a:extLst>
          </p:cNvPr>
          <p:cNvSpPr txBox="1"/>
          <p:nvPr/>
        </p:nvSpPr>
        <p:spPr>
          <a:xfrm>
            <a:off x="230779" y="5146606"/>
            <a:ext cx="12081426" cy="830997"/>
          </a:xfrm>
          <a:prstGeom prst="rect">
            <a:avLst/>
          </a:prstGeom>
          <a:noFill/>
        </p:spPr>
        <p:txBody>
          <a:bodyPr wrap="square">
            <a:spAutoFit/>
          </a:bodyPr>
          <a:lstStyle/>
          <a:p>
            <a:r>
              <a:rPr lang="tr-TR" sz="2400" b="1" dirty="0" err="1">
                <a:solidFill>
                  <a:srgbClr val="C00000"/>
                </a:solidFill>
              </a:rPr>
              <a:t>Fünun</a:t>
            </a:r>
            <a:r>
              <a:rPr lang="tr-TR" sz="2400" b="1" dirty="0">
                <a:solidFill>
                  <a:srgbClr val="C00000"/>
                </a:solidFill>
              </a:rPr>
              <a:t>: </a:t>
            </a:r>
            <a:r>
              <a:rPr lang="tr-TR" sz="2400" dirty="0"/>
              <a:t>Fen veya fenler anlamına gelmektedir. Osmanlı Devleti’nde ‘bilim’ anlamında kullanılan</a:t>
            </a:r>
            <a:br>
              <a:rPr lang="tr-TR" sz="2400" dirty="0"/>
            </a:br>
            <a:r>
              <a:rPr lang="tr-TR" sz="2400" dirty="0"/>
              <a:t>              ifadedir.</a:t>
            </a:r>
            <a:endParaRPr lang="tr-TR" sz="2400" b="0" i="0" dirty="0">
              <a:solidFill>
                <a:srgbClr val="202124"/>
              </a:solidFill>
              <a:effectLst/>
            </a:endParaRPr>
          </a:p>
        </p:txBody>
      </p:sp>
      <p:sp>
        <p:nvSpPr>
          <p:cNvPr id="9" name="Metin kutusu 8">
            <a:extLst>
              <a:ext uri="{FF2B5EF4-FFF2-40B4-BE49-F238E27FC236}">
                <a16:creationId xmlns:a16="http://schemas.microsoft.com/office/drawing/2014/main" id="{CB7FAEF9-5B67-49E4-9CAF-9C2F644DBB28}"/>
              </a:ext>
            </a:extLst>
          </p:cNvPr>
          <p:cNvSpPr txBox="1"/>
          <p:nvPr/>
        </p:nvSpPr>
        <p:spPr>
          <a:xfrm>
            <a:off x="230778" y="1697618"/>
            <a:ext cx="11729434" cy="461665"/>
          </a:xfrm>
          <a:prstGeom prst="rect">
            <a:avLst/>
          </a:prstGeom>
          <a:noFill/>
        </p:spPr>
        <p:txBody>
          <a:bodyPr wrap="square">
            <a:spAutoFit/>
          </a:bodyPr>
          <a:lstStyle/>
          <a:p>
            <a:r>
              <a:rPr lang="tr-TR" sz="2400" b="1" dirty="0">
                <a:solidFill>
                  <a:srgbClr val="C00000"/>
                </a:solidFill>
              </a:rPr>
              <a:t>Mektep: </a:t>
            </a:r>
            <a:r>
              <a:rPr lang="tr-TR" sz="2400" b="0" i="0" dirty="0">
                <a:solidFill>
                  <a:srgbClr val="202124"/>
                </a:solidFill>
                <a:effectLst/>
              </a:rPr>
              <a:t>Osmanlı dilinde okul anlamına gelen ifade.</a:t>
            </a:r>
            <a:endParaRPr lang="tr-TR" sz="2400" dirty="0"/>
          </a:p>
        </p:txBody>
      </p:sp>
      <p:sp>
        <p:nvSpPr>
          <p:cNvPr id="10" name="Dikdörtgen 9">
            <a:extLst>
              <a:ext uri="{FF2B5EF4-FFF2-40B4-BE49-F238E27FC236}">
                <a16:creationId xmlns:a16="http://schemas.microsoft.com/office/drawing/2014/main" id="{239AA9A1-85F8-411B-A9E2-78E391C0EA42}"/>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Tree>
    <p:extLst>
      <p:ext uri="{BB962C8B-B14F-4D97-AF65-F5344CB8AC3E}">
        <p14:creationId xmlns:p14="http://schemas.microsoft.com/office/powerpoint/2010/main" val="373019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B23BA3C-FA5C-42AC-A83B-912F653F0B78}"/>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6" name="Metin kutusu 5">
            <a:extLst>
              <a:ext uri="{FF2B5EF4-FFF2-40B4-BE49-F238E27FC236}">
                <a16:creationId xmlns:a16="http://schemas.microsoft.com/office/drawing/2014/main" id="{10D1E818-4979-4523-AE1B-07D12EAC1F72}"/>
              </a:ext>
            </a:extLst>
          </p:cNvPr>
          <p:cNvSpPr txBox="1"/>
          <p:nvPr/>
        </p:nvSpPr>
        <p:spPr>
          <a:xfrm>
            <a:off x="141667" y="1758574"/>
            <a:ext cx="11713335" cy="1200329"/>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Önceki konudan hatırlayacağınız üzere coğrafi keşifler Osmanlı Devleti’nin ekonomisini olumsuz etkiledi. Osmanlı Devleti, 16. yüzyılın sonlarından itibaren siyasi, askerî ve ekonomik alanlarda eski gücünü yitirmeye başladı. </a:t>
            </a:r>
          </a:p>
        </p:txBody>
      </p:sp>
      <p:sp>
        <p:nvSpPr>
          <p:cNvPr id="8" name="Metin kutusu 7">
            <a:extLst>
              <a:ext uri="{FF2B5EF4-FFF2-40B4-BE49-F238E27FC236}">
                <a16:creationId xmlns:a16="http://schemas.microsoft.com/office/drawing/2014/main" id="{6708F5B0-F561-4F95-8DE7-67836AB31238}"/>
              </a:ext>
            </a:extLst>
          </p:cNvPr>
          <p:cNvSpPr txBox="1"/>
          <p:nvPr/>
        </p:nvSpPr>
        <p:spPr>
          <a:xfrm>
            <a:off x="141667" y="3178623"/>
            <a:ext cx="12050333"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Ticaret eski canlılığını yitirdi, vergi geliri azaldı. İsraf arttı, devlet hazinesi boşaldı. Anadolu’da çıkan ayaklanmalar üretimin azalmasına neden oldu. </a:t>
            </a:r>
          </a:p>
        </p:txBody>
      </p:sp>
      <p:sp>
        <p:nvSpPr>
          <p:cNvPr id="10" name="Metin kutusu 9">
            <a:extLst>
              <a:ext uri="{FF2B5EF4-FFF2-40B4-BE49-F238E27FC236}">
                <a16:creationId xmlns:a16="http://schemas.microsoft.com/office/drawing/2014/main" id="{D3980646-E9C1-443C-B132-350F3594BE19}"/>
              </a:ext>
            </a:extLst>
          </p:cNvPr>
          <p:cNvSpPr txBox="1"/>
          <p:nvPr/>
        </p:nvSpPr>
        <p:spPr>
          <a:xfrm>
            <a:off x="141667" y="4229340"/>
            <a:ext cx="11855003"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Kapıkulu askerleri ekonomik durumu bahane ederek isyanlar çıkarırken padişah ve devlet görevlilerini değiştirmeye başladılar. Böylece devlet otoritesi sarsıntıya uğradı.</a:t>
            </a:r>
            <a:endParaRPr lang="tr-TR" sz="2400" dirty="0"/>
          </a:p>
        </p:txBody>
      </p:sp>
      <p:sp>
        <p:nvSpPr>
          <p:cNvPr id="12" name="Metin kutusu 11">
            <a:extLst>
              <a:ext uri="{FF2B5EF4-FFF2-40B4-BE49-F238E27FC236}">
                <a16:creationId xmlns:a16="http://schemas.microsoft.com/office/drawing/2014/main" id="{AFE87250-20B0-471E-B551-A9B88C71695A}"/>
              </a:ext>
            </a:extLst>
          </p:cNvPr>
          <p:cNvSpPr txBox="1"/>
          <p:nvPr/>
        </p:nvSpPr>
        <p:spPr>
          <a:xfrm>
            <a:off x="141667" y="5280057"/>
            <a:ext cx="11790609"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Disiplini kaybolan ordu, özellikle Avrupa orduları karşısında yenilgiler almaya başladı ve fetihler durdu.</a:t>
            </a:r>
            <a:endParaRPr lang="tr-TR" sz="2400" dirty="0"/>
          </a:p>
        </p:txBody>
      </p:sp>
      <p:sp>
        <p:nvSpPr>
          <p:cNvPr id="15" name="Metin kutusu 14">
            <a:extLst>
              <a:ext uri="{FF2B5EF4-FFF2-40B4-BE49-F238E27FC236}">
                <a16:creationId xmlns:a16="http://schemas.microsoft.com/office/drawing/2014/main" id="{84CB7C5D-0D31-4E21-86B1-9754851EE4B8}"/>
              </a:ext>
            </a:extLst>
          </p:cNvPr>
          <p:cNvSpPr txBox="1"/>
          <p:nvPr/>
        </p:nvSpPr>
        <p:spPr>
          <a:xfrm>
            <a:off x="230778" y="863884"/>
            <a:ext cx="6321410" cy="523220"/>
          </a:xfrm>
          <a:prstGeom prst="rect">
            <a:avLst/>
          </a:prstGeom>
          <a:noFill/>
        </p:spPr>
        <p:txBody>
          <a:bodyPr wrap="none" rtlCol="0">
            <a:spAutoFit/>
          </a:bodyPr>
          <a:lstStyle/>
          <a:p>
            <a:r>
              <a:rPr lang="tr-TR" sz="2800" b="1" dirty="0">
                <a:solidFill>
                  <a:srgbClr val="FF0000"/>
                </a:solidFill>
              </a:rPr>
              <a:t>Osmanlı Devleti’nde İlerlemenin Durması</a:t>
            </a:r>
          </a:p>
        </p:txBody>
      </p:sp>
    </p:spTree>
    <p:extLst>
      <p:ext uri="{BB962C8B-B14F-4D97-AF65-F5344CB8AC3E}">
        <p14:creationId xmlns:p14="http://schemas.microsoft.com/office/powerpoint/2010/main" val="413857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C91E040-2015-4297-9256-C3F3E762EF5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3" name="Metin kutusu 2">
            <a:extLst>
              <a:ext uri="{FF2B5EF4-FFF2-40B4-BE49-F238E27FC236}">
                <a16:creationId xmlns:a16="http://schemas.microsoft.com/office/drawing/2014/main" id="{C8613BFF-DD8C-4503-8905-4582BE221994}"/>
              </a:ext>
            </a:extLst>
          </p:cNvPr>
          <p:cNvSpPr txBox="1"/>
          <p:nvPr/>
        </p:nvSpPr>
        <p:spPr>
          <a:xfrm>
            <a:off x="184597" y="1642864"/>
            <a:ext cx="11822805"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Padişah ve diğer yöneticiler devleti yeniden eski gücüne kavuşturmak amacıyla 17. yüzyıldan itibaren devletin yıkılışına kadar pek çok alanda ıslahat adı verilen yenilik ve düzenlemeler yaptılar. 17. yüzyılda ıslahatlar daha çok askerî alanda yapıldı. </a:t>
            </a:r>
            <a:endParaRPr lang="tr-TR" sz="2400" dirty="0"/>
          </a:p>
        </p:txBody>
      </p:sp>
      <p:sp>
        <p:nvSpPr>
          <p:cNvPr id="5" name="Metin kutusu 4">
            <a:extLst>
              <a:ext uri="{FF2B5EF4-FFF2-40B4-BE49-F238E27FC236}">
                <a16:creationId xmlns:a16="http://schemas.microsoft.com/office/drawing/2014/main" id="{0F0EB3BE-A9F1-413E-96A1-08646F225812}"/>
              </a:ext>
            </a:extLst>
          </p:cNvPr>
          <p:cNvSpPr txBox="1"/>
          <p:nvPr/>
        </p:nvSpPr>
        <p:spPr>
          <a:xfrm>
            <a:off x="230778" y="863884"/>
            <a:ext cx="6321410" cy="523220"/>
          </a:xfrm>
          <a:prstGeom prst="rect">
            <a:avLst/>
          </a:prstGeom>
          <a:noFill/>
        </p:spPr>
        <p:txBody>
          <a:bodyPr wrap="none" rtlCol="0">
            <a:spAutoFit/>
          </a:bodyPr>
          <a:lstStyle/>
          <a:p>
            <a:r>
              <a:rPr lang="tr-TR" sz="2800" b="1" dirty="0">
                <a:solidFill>
                  <a:srgbClr val="FF0000"/>
                </a:solidFill>
              </a:rPr>
              <a:t>Osmanlı Devleti’nde İlerlemenin Durması</a:t>
            </a:r>
          </a:p>
        </p:txBody>
      </p:sp>
      <p:sp>
        <p:nvSpPr>
          <p:cNvPr id="7" name="Metin kutusu 6">
            <a:extLst>
              <a:ext uri="{FF2B5EF4-FFF2-40B4-BE49-F238E27FC236}">
                <a16:creationId xmlns:a16="http://schemas.microsoft.com/office/drawing/2014/main" id="{8AF75494-8A1C-457D-BB95-1099CF53D96B}"/>
              </a:ext>
            </a:extLst>
          </p:cNvPr>
          <p:cNvSpPr txBox="1"/>
          <p:nvPr/>
        </p:nvSpPr>
        <p:spPr>
          <a:xfrm>
            <a:off x="230777" y="3098953"/>
            <a:ext cx="11617785" cy="830997"/>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18. yüzyıldan itibaren Avrupa örnek  alınarak haberleşme, eğitim, ulaşım,  bankacılık, basın-yayın gibi alanlarda yeni kurumlar meydana getirildi. </a:t>
            </a:r>
            <a:endParaRPr lang="tr-TR" sz="2400" dirty="0"/>
          </a:p>
        </p:txBody>
      </p:sp>
    </p:spTree>
    <p:extLst>
      <p:ext uri="{BB962C8B-B14F-4D97-AF65-F5344CB8AC3E}">
        <p14:creationId xmlns:p14="http://schemas.microsoft.com/office/powerpoint/2010/main" val="20719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A58234D6-2820-408B-A880-E6BC3D69BE96}"/>
              </a:ext>
            </a:extLst>
          </p:cNvPr>
          <p:cNvSpPr txBox="1"/>
          <p:nvPr/>
        </p:nvSpPr>
        <p:spPr>
          <a:xfrm>
            <a:off x="230778" y="1759889"/>
            <a:ext cx="11443921" cy="1200329"/>
          </a:xfrm>
          <a:prstGeom prst="rect">
            <a:avLst/>
          </a:prstGeom>
          <a:noFill/>
        </p:spPr>
        <p:txBody>
          <a:bodyPr wrap="square">
            <a:spAutoFit/>
          </a:bodyPr>
          <a:lstStyle/>
          <a:p>
            <a:pPr marL="342900" indent="-342900">
              <a:buFont typeface="Wingdings" panose="05000000000000000000" pitchFamily="2" charset="2"/>
              <a:buChar char="Ø"/>
            </a:pPr>
            <a:r>
              <a:rPr lang="tr-TR" sz="2400" b="0" i="0" u="none" strike="noStrike" baseline="0" dirty="0"/>
              <a:t>Osmanlı Devleti, 1718’de mağlup olduğu Avusturya-Macaristan İmparatorluğu ile </a:t>
            </a:r>
            <a:r>
              <a:rPr lang="tr-TR" sz="2400" b="1" i="0" u="none" strike="noStrike" baseline="0" dirty="0"/>
              <a:t>Pasarofça Antlaşması</a:t>
            </a:r>
            <a:r>
              <a:rPr lang="tr-TR" sz="2400" b="0" i="0" u="none" strike="noStrike" baseline="0" dirty="0"/>
              <a:t>’nı imzaladı. Böylece bir barış dönemi başladı. Lale yetiştiriciliğinin bir tutku hâlini almasından dolayı bu dönem “</a:t>
            </a:r>
            <a:r>
              <a:rPr lang="tr-TR" sz="2400" b="1" i="0" u="none" strike="noStrike" baseline="0" dirty="0"/>
              <a:t>Lale Devri</a:t>
            </a:r>
            <a:r>
              <a:rPr lang="tr-TR" sz="2400" b="0" i="0" u="none" strike="noStrike" baseline="0" dirty="0"/>
              <a:t>” olarak isimlendirildi. </a:t>
            </a:r>
            <a:endParaRPr lang="tr-TR" sz="2400" dirty="0"/>
          </a:p>
        </p:txBody>
      </p:sp>
      <p:sp>
        <p:nvSpPr>
          <p:cNvPr id="5" name="Metin kutusu 4">
            <a:extLst>
              <a:ext uri="{FF2B5EF4-FFF2-40B4-BE49-F238E27FC236}">
                <a16:creationId xmlns:a16="http://schemas.microsoft.com/office/drawing/2014/main" id="{21AB8AD4-1E90-48A3-A7EB-7717FDC97EC7}"/>
              </a:ext>
            </a:extLst>
          </p:cNvPr>
          <p:cNvSpPr txBox="1"/>
          <p:nvPr/>
        </p:nvSpPr>
        <p:spPr>
          <a:xfrm>
            <a:off x="230778" y="863884"/>
            <a:ext cx="7127913" cy="523220"/>
          </a:xfrm>
          <a:prstGeom prst="rect">
            <a:avLst/>
          </a:prstGeom>
          <a:noFill/>
        </p:spPr>
        <p:txBody>
          <a:bodyPr wrap="none" rtlCol="0">
            <a:spAutoFit/>
          </a:bodyPr>
          <a:lstStyle/>
          <a:p>
            <a:r>
              <a:rPr lang="tr-TR" sz="2800" b="1" dirty="0">
                <a:solidFill>
                  <a:srgbClr val="FF0000"/>
                </a:solidFill>
              </a:rPr>
              <a:t>Islahata Hareketlerinin Başlaması ve Lale Devri</a:t>
            </a:r>
          </a:p>
        </p:txBody>
      </p:sp>
      <p:sp>
        <p:nvSpPr>
          <p:cNvPr id="7" name="Metin kutusu 6">
            <a:extLst>
              <a:ext uri="{FF2B5EF4-FFF2-40B4-BE49-F238E27FC236}">
                <a16:creationId xmlns:a16="http://schemas.microsoft.com/office/drawing/2014/main" id="{A203ABDB-5CFB-4B9C-9CD8-FF8E342D6227}"/>
              </a:ext>
            </a:extLst>
          </p:cNvPr>
          <p:cNvSpPr txBox="1"/>
          <p:nvPr/>
        </p:nvSpPr>
        <p:spPr>
          <a:xfrm>
            <a:off x="230778" y="3202234"/>
            <a:ext cx="11545046"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Lale Devri aynı zamanda Avrupa’nın etkisinin başladığı ve önemli ıslahatların yapıldığı bir dönem oldu. </a:t>
            </a:r>
            <a:endParaRPr lang="tr-TR" sz="2400" dirty="0"/>
          </a:p>
        </p:txBody>
      </p:sp>
      <p:sp>
        <p:nvSpPr>
          <p:cNvPr id="9" name="Metin kutusu 8">
            <a:extLst>
              <a:ext uri="{FF2B5EF4-FFF2-40B4-BE49-F238E27FC236}">
                <a16:creationId xmlns:a16="http://schemas.microsoft.com/office/drawing/2014/main" id="{1BADA3AC-5703-4342-8440-8CD844D175A9}"/>
              </a:ext>
            </a:extLst>
          </p:cNvPr>
          <p:cNvSpPr txBox="1"/>
          <p:nvPr/>
        </p:nvSpPr>
        <p:spPr>
          <a:xfrm>
            <a:off x="230778" y="4275247"/>
            <a:ext cx="11604907" cy="1569660"/>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Osmanlı Devleti </a:t>
            </a:r>
            <a:r>
              <a:rPr lang="tr-TR" sz="2400" b="1" i="0" u="none" strike="noStrike" baseline="0" dirty="0"/>
              <a:t>Paris</a:t>
            </a:r>
            <a:r>
              <a:rPr lang="tr-TR" sz="2400" b="0" i="0" u="none" strike="noStrike" baseline="0" dirty="0"/>
              <a:t>, </a:t>
            </a:r>
            <a:r>
              <a:rPr lang="tr-TR" sz="2400" b="1" i="0" u="none" strike="noStrike" baseline="0" dirty="0"/>
              <a:t>Londra</a:t>
            </a:r>
            <a:r>
              <a:rPr lang="tr-TR" sz="2400" b="0" i="0" u="none" strike="noStrike" baseline="0" dirty="0"/>
              <a:t>, </a:t>
            </a:r>
            <a:r>
              <a:rPr lang="tr-TR" sz="2400" b="1" i="0" u="none" strike="noStrike" baseline="0" dirty="0"/>
              <a:t>Viyana</a:t>
            </a:r>
            <a:r>
              <a:rPr lang="tr-TR" sz="2400" b="0" i="0" u="none" strike="noStrike" baseline="0" dirty="0"/>
              <a:t> gibi önemli Avrupa başkentlerine </a:t>
            </a:r>
            <a:r>
              <a:rPr lang="tr-TR" sz="2400" b="1" i="0" u="none" strike="noStrike" baseline="0" dirty="0"/>
              <a:t>elçiler</a:t>
            </a:r>
            <a:r>
              <a:rPr lang="tr-TR" sz="2400" b="0" i="0" u="none" strike="noStrike" baseline="0" dirty="0"/>
              <a:t> gönderdi. Bu elçiler Avrupa’daki kültür ve sanat etkinliklerini, bilimsel ve  teknik gelişmeleri takip edip Osmanlı’ya aktardılar. 18. yüzyılın  sonunda ise Osmanlı Devleti Avrupa başkentlerine </a:t>
            </a:r>
            <a:r>
              <a:rPr lang="tr-TR" sz="2400" b="1" i="0" u="none" strike="noStrike" baseline="0" dirty="0"/>
              <a:t>kalıcı elçilikler </a:t>
            </a:r>
            <a:r>
              <a:rPr lang="tr-TR" sz="2400" b="0" i="0" u="none" strike="noStrike" baseline="0" dirty="0"/>
              <a:t>açtı.</a:t>
            </a:r>
            <a:endParaRPr lang="tr-TR" sz="3200" dirty="0"/>
          </a:p>
        </p:txBody>
      </p:sp>
    </p:spTree>
    <p:extLst>
      <p:ext uri="{BB962C8B-B14F-4D97-AF65-F5344CB8AC3E}">
        <p14:creationId xmlns:p14="http://schemas.microsoft.com/office/powerpoint/2010/main" val="32446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610DF-3C6E-4F75-B05A-1287E80B881C}"/>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OSMANLI DEVLETİ’NDE ISLAHAT HAREKETLERİ</a:t>
            </a:r>
          </a:p>
        </p:txBody>
      </p:sp>
      <p:sp>
        <p:nvSpPr>
          <p:cNvPr id="4" name="Metin kutusu 3">
            <a:extLst>
              <a:ext uri="{FF2B5EF4-FFF2-40B4-BE49-F238E27FC236}">
                <a16:creationId xmlns:a16="http://schemas.microsoft.com/office/drawing/2014/main" id="{A439708F-CE50-47C2-B1A8-02CE08FDF30C}"/>
              </a:ext>
            </a:extLst>
          </p:cNvPr>
          <p:cNvSpPr txBox="1"/>
          <p:nvPr/>
        </p:nvSpPr>
        <p:spPr>
          <a:xfrm>
            <a:off x="230778" y="1803650"/>
            <a:ext cx="7271166" cy="2677656"/>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Matbaanın kurulmasından önce kitaplar, hattatlar tarafından elle yazılıyordu. Bu nedenle yeteri kadar kitap çoğaltılamıyordu. Matbaa sayesinde çok sayıda kitap basılabildi ve kitaplar ucuzladı. Böylece daha çok insan kitaplardan yararlanmaya başladı. Kütüphanelerin sayısı arttı. Bu sayede eğitim ve bilim gelişti.</a:t>
            </a:r>
            <a:endParaRPr lang="tr-TR" sz="2400" dirty="0"/>
          </a:p>
        </p:txBody>
      </p:sp>
      <p:sp>
        <p:nvSpPr>
          <p:cNvPr id="5" name="Metin kutusu 4">
            <a:extLst>
              <a:ext uri="{FF2B5EF4-FFF2-40B4-BE49-F238E27FC236}">
                <a16:creationId xmlns:a16="http://schemas.microsoft.com/office/drawing/2014/main" id="{BFA072B3-ACD9-4270-AE50-E251879B9802}"/>
              </a:ext>
            </a:extLst>
          </p:cNvPr>
          <p:cNvSpPr txBox="1"/>
          <p:nvPr/>
        </p:nvSpPr>
        <p:spPr>
          <a:xfrm>
            <a:off x="230778" y="863884"/>
            <a:ext cx="7127913" cy="523220"/>
          </a:xfrm>
          <a:prstGeom prst="rect">
            <a:avLst/>
          </a:prstGeom>
          <a:noFill/>
        </p:spPr>
        <p:txBody>
          <a:bodyPr wrap="none" rtlCol="0">
            <a:spAutoFit/>
          </a:bodyPr>
          <a:lstStyle/>
          <a:p>
            <a:r>
              <a:rPr lang="tr-TR" sz="2800" b="1" dirty="0">
                <a:solidFill>
                  <a:srgbClr val="FF0000"/>
                </a:solidFill>
              </a:rPr>
              <a:t>Islahata Hareketlerinin Başlaması ve Lale Devri</a:t>
            </a:r>
          </a:p>
        </p:txBody>
      </p:sp>
      <p:sp>
        <p:nvSpPr>
          <p:cNvPr id="7" name="Metin kutusu 6">
            <a:extLst>
              <a:ext uri="{FF2B5EF4-FFF2-40B4-BE49-F238E27FC236}">
                <a16:creationId xmlns:a16="http://schemas.microsoft.com/office/drawing/2014/main" id="{AF9E6708-EF70-4E23-A018-217D7093577B}"/>
              </a:ext>
            </a:extLst>
          </p:cNvPr>
          <p:cNvSpPr txBox="1"/>
          <p:nvPr/>
        </p:nvSpPr>
        <p:spPr>
          <a:xfrm>
            <a:off x="230778" y="4720714"/>
            <a:ext cx="11798090" cy="1569660"/>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Lale Devri’ndeki diğer bir önemli ıslahat </a:t>
            </a:r>
            <a:r>
              <a:rPr lang="tr-TR" sz="2400" b="1" i="0" u="none" strike="noStrike" baseline="0" dirty="0"/>
              <a:t>Tulumbacı Ocağının </a:t>
            </a:r>
            <a:r>
              <a:rPr lang="tr-TR" sz="2400" b="0" i="0" u="none" strike="noStrike" baseline="0" dirty="0"/>
              <a:t>kurulmasıdır. Osmanlı Devleti’nin birçok kenti gibi İstanbul için de yangın en büyük afetti. Yangınlarla mücadele edecek özel bir teşkilat olmadığı için evlerin genellikle ahşap olduğu İstanbul’da yangınlar kısa sürede yayılıyor, çok sayıda ailenin evsiz kalmasına yol açıyordu. </a:t>
            </a:r>
            <a:endParaRPr lang="tr-TR" sz="2400" dirty="0"/>
          </a:p>
        </p:txBody>
      </p:sp>
      <p:pic>
        <p:nvPicPr>
          <p:cNvPr id="11" name="Resim 10">
            <a:extLst>
              <a:ext uri="{FF2B5EF4-FFF2-40B4-BE49-F238E27FC236}">
                <a16:creationId xmlns:a16="http://schemas.microsoft.com/office/drawing/2014/main" id="{455550B9-77F9-40CA-8A53-667E3E722BC9}"/>
              </a:ext>
            </a:extLst>
          </p:cNvPr>
          <p:cNvPicPr>
            <a:picLocks noChangeAspect="1"/>
          </p:cNvPicPr>
          <p:nvPr/>
        </p:nvPicPr>
        <p:blipFill rotWithShape="1">
          <a:blip r:embed="rId2">
            <a:extLst>
              <a:ext uri="{28A0092B-C50C-407E-A947-70E740481C1C}">
                <a14:useLocalDpi xmlns:a14="http://schemas.microsoft.com/office/drawing/2010/main" val="0"/>
              </a:ext>
            </a:extLst>
          </a:blip>
          <a:srcRect l="5901" r="11225"/>
          <a:stretch/>
        </p:blipFill>
        <p:spPr>
          <a:xfrm>
            <a:off x="7501944" y="1870958"/>
            <a:ext cx="3799267" cy="2401373"/>
          </a:xfrm>
          <a:prstGeom prst="rect">
            <a:avLst/>
          </a:prstGeom>
        </p:spPr>
      </p:pic>
    </p:spTree>
    <p:extLst>
      <p:ext uri="{BB962C8B-B14F-4D97-AF65-F5344CB8AC3E}">
        <p14:creationId xmlns:p14="http://schemas.microsoft.com/office/powerpoint/2010/main" val="12992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2445</Words>
  <Application>Microsoft Office PowerPoint</Application>
  <PresentationFormat>Geniş ekran</PresentationFormat>
  <Paragraphs>218</Paragraphs>
  <Slides>30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77</cp:revision>
  <dcterms:created xsi:type="dcterms:W3CDTF">2021-09-28T19:59:59Z</dcterms:created>
  <dcterms:modified xsi:type="dcterms:W3CDTF">2021-11-18T12:26:48Z</dcterms:modified>
</cp:coreProperties>
</file>