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408" r:id="rId3"/>
    <p:sldId id="422" r:id="rId4"/>
    <p:sldId id="423" r:id="rId5"/>
    <p:sldId id="414" r:id="rId6"/>
    <p:sldId id="257" r:id="rId7"/>
    <p:sldId id="409" r:id="rId8"/>
    <p:sldId id="410" r:id="rId9"/>
    <p:sldId id="411" r:id="rId10"/>
    <p:sldId id="412" r:id="rId11"/>
    <p:sldId id="413" r:id="rId12"/>
    <p:sldId id="415" r:id="rId13"/>
    <p:sldId id="416" r:id="rId14"/>
    <p:sldId id="424" r:id="rId15"/>
    <p:sldId id="417" r:id="rId16"/>
    <p:sldId id="418" r:id="rId17"/>
    <p:sldId id="425" r:id="rId18"/>
    <p:sldId id="419" r:id="rId19"/>
    <p:sldId id="420" r:id="rId20"/>
    <p:sldId id="421" r:id="rId21"/>
    <p:sldId id="426" r:id="rId22"/>
    <p:sldId id="427" r:id="rId23"/>
    <p:sldId id="429" r:id="rId24"/>
    <p:sldId id="428" r:id="rId25"/>
    <p:sldId id="435" r:id="rId26"/>
    <p:sldId id="430" r:id="rId27"/>
    <p:sldId id="436" r:id="rId28"/>
    <p:sldId id="431" r:id="rId29"/>
    <p:sldId id="432" r:id="rId30"/>
    <p:sldId id="437" r:id="rId31"/>
    <p:sldId id="404" r:id="rId32"/>
    <p:sldId id="340" r:id="rId3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C3F4"/>
    <a:srgbClr val="3358E1"/>
    <a:srgbClr val="BDFFFF"/>
    <a:srgbClr val="66FFFF"/>
    <a:srgbClr val="FFEDB3"/>
    <a:srgbClr val="C39BE1"/>
    <a:srgbClr val="A365D1"/>
    <a:srgbClr val="DCF4F6"/>
    <a:srgbClr val="FFFCF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42"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B9A22-7AA7-4ADC-84A0-8018560801C2}" type="datetimeFigureOut">
              <a:rPr lang="tr-TR" smtClean="0"/>
              <a:t>25.10.2021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DB8F1-E7DB-4E52-8B55-9C5304913B51}" type="slidenum">
              <a:rPr lang="tr-TR" smtClean="0"/>
              <a:t>‹#›</a:t>
            </a:fld>
            <a:endParaRPr lang="tr-TR"/>
          </a:p>
        </p:txBody>
      </p:sp>
    </p:spTree>
    <p:extLst>
      <p:ext uri="{BB962C8B-B14F-4D97-AF65-F5344CB8AC3E}">
        <p14:creationId xmlns:p14="http://schemas.microsoft.com/office/powerpoint/2010/main" val="127275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66DB8F1-E7DB-4E52-8B55-9C5304913B51}" type="slidenum">
              <a:rPr lang="tr-TR" smtClean="0"/>
              <a:t>16</a:t>
            </a:fld>
            <a:endParaRPr lang="tr-TR"/>
          </a:p>
        </p:txBody>
      </p:sp>
    </p:spTree>
    <p:extLst>
      <p:ext uri="{BB962C8B-B14F-4D97-AF65-F5344CB8AC3E}">
        <p14:creationId xmlns:p14="http://schemas.microsoft.com/office/powerpoint/2010/main" val="113021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66DB8F1-E7DB-4E52-8B55-9C5304913B51}" type="slidenum">
              <a:rPr lang="tr-TR" smtClean="0"/>
              <a:t>17</a:t>
            </a:fld>
            <a:endParaRPr lang="tr-TR"/>
          </a:p>
        </p:txBody>
      </p:sp>
    </p:spTree>
    <p:extLst>
      <p:ext uri="{BB962C8B-B14F-4D97-AF65-F5344CB8AC3E}">
        <p14:creationId xmlns:p14="http://schemas.microsoft.com/office/powerpoint/2010/main" val="230230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D9C8B8-4D98-4CF0-9640-7CBDA1D7433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2F2ED4-3094-485C-BEC5-44F8439CC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D4D7A28-9942-462B-8BD8-290BDAF827E8}"/>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5" name="Alt Bilgi Yer Tutucusu 4">
            <a:extLst>
              <a:ext uri="{FF2B5EF4-FFF2-40B4-BE49-F238E27FC236}">
                <a16:creationId xmlns:a16="http://schemas.microsoft.com/office/drawing/2014/main" id="{E089353E-239C-4FD6-AAD7-3C6332F929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17B1AFC-C31B-413C-BD15-B5ECF7EF36EA}"/>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14230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F63A28-1D59-4F55-82AC-F1394C44B79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684486B-DA71-4AA4-8CA4-24119532118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DF7418-243E-4751-A5EF-EDFCDC43E54E}"/>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5" name="Alt Bilgi Yer Tutucusu 4">
            <a:extLst>
              <a:ext uri="{FF2B5EF4-FFF2-40B4-BE49-F238E27FC236}">
                <a16:creationId xmlns:a16="http://schemas.microsoft.com/office/drawing/2014/main" id="{4B350E98-6738-436A-B956-1F18E4620D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7130129-9ABB-4F4C-9B23-F61328F1E7A1}"/>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315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79E30D1-C208-401A-B2CF-35B7D570E60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CE43707-A9B6-4816-845D-15A5420EC4D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5C04872-6F26-45B0-97A4-F6F9640C1907}"/>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5" name="Alt Bilgi Yer Tutucusu 4">
            <a:extLst>
              <a:ext uri="{FF2B5EF4-FFF2-40B4-BE49-F238E27FC236}">
                <a16:creationId xmlns:a16="http://schemas.microsoft.com/office/drawing/2014/main" id="{09EF648E-9709-49C9-9F40-06D6495B218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F9EDF34-59CC-4994-AB11-0B810858E24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03319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538432-58FF-42C4-9DE4-C7546A157E9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A4E03C4-4DCB-4112-B77D-6249A226365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79328C-EC5C-41AF-A1E2-50FAEB56B368}"/>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5" name="Alt Bilgi Yer Tutucusu 4">
            <a:extLst>
              <a:ext uri="{FF2B5EF4-FFF2-40B4-BE49-F238E27FC236}">
                <a16:creationId xmlns:a16="http://schemas.microsoft.com/office/drawing/2014/main" id="{4A9E7A80-3E93-4A30-BF98-7B7C95E981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D874D00-D389-4294-BAE6-5DAFB7E384D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500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824DAA-A14F-4604-88EE-706E25DA726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624D2BA-8415-4F5F-A504-17806C7F8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C41D333-160F-41ED-BD3E-5052283E1211}"/>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5" name="Alt Bilgi Yer Tutucusu 4">
            <a:extLst>
              <a:ext uri="{FF2B5EF4-FFF2-40B4-BE49-F238E27FC236}">
                <a16:creationId xmlns:a16="http://schemas.microsoft.com/office/drawing/2014/main" id="{7A0E55A6-CC61-4438-8A52-2573B9179E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0C104CA-BF6F-484A-AE2B-FC159B5A1D6B}"/>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0116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F0FD29-0DC1-4939-98DF-61C58AF5D14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455668D-0FE1-4BB5-87AB-DA1B6F323C6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4B75023-2E62-4550-9596-17C336B9CE5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3D2C4F0-FB0E-4E44-AA15-D9741EF1F2E4}"/>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6" name="Alt Bilgi Yer Tutucusu 5">
            <a:extLst>
              <a:ext uri="{FF2B5EF4-FFF2-40B4-BE49-F238E27FC236}">
                <a16:creationId xmlns:a16="http://schemas.microsoft.com/office/drawing/2014/main" id="{329C80ED-AEF6-4C39-9DCD-D1B7001FF95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2F66F36-375D-4BAD-A7D4-B29493EA55D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54917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58C2D8-31C4-4074-9334-7A5C892C75A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AB19DDC-8B25-4B95-B798-B4D0B32E5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A0D6742-1AD0-4C28-815B-43AA7BF0161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37E08BF-3C10-4B59-969A-BB5DF5A84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A0DC1DF-733A-4A6B-A167-7ECBC517ABA0}"/>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B42018C-A987-4C3C-AD52-5396FC289062}"/>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8" name="Alt Bilgi Yer Tutucusu 7">
            <a:extLst>
              <a:ext uri="{FF2B5EF4-FFF2-40B4-BE49-F238E27FC236}">
                <a16:creationId xmlns:a16="http://schemas.microsoft.com/office/drawing/2014/main" id="{5E298085-F841-4806-9631-8C1DDFA92BA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513061B-CE21-492C-847E-0C82D6A5D21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84329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EBF9F-4A67-4051-9386-72F6A50AD31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7DDF52F-FF10-4DD8-8BA1-13C7D33BA131}"/>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4" name="Alt Bilgi Yer Tutucusu 3">
            <a:extLst>
              <a:ext uri="{FF2B5EF4-FFF2-40B4-BE49-F238E27FC236}">
                <a16:creationId xmlns:a16="http://schemas.microsoft.com/office/drawing/2014/main" id="{4A425B64-55E8-4F69-8515-E5584E1CCED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8F6B080-9E38-449C-9758-AA8E45E78195}"/>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25415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FF72826-96FA-4143-ADCA-EBACE7D07EFC}"/>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3" name="Alt Bilgi Yer Tutucusu 2">
            <a:extLst>
              <a:ext uri="{FF2B5EF4-FFF2-40B4-BE49-F238E27FC236}">
                <a16:creationId xmlns:a16="http://schemas.microsoft.com/office/drawing/2014/main" id="{CC6FA67A-196C-431D-B8F4-00517631848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6B61DF1-9BD2-4B28-867D-661F058A3C3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1236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DF1EF8-9A09-401B-8BFD-D86FC56D6A9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2FFBBA0-C2F7-4730-BF4A-3011ACB2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0279DD4-E486-4FFF-A1D1-73E23C0BD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E24FCBB-D071-41B9-8999-D31E442A56AE}"/>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6" name="Alt Bilgi Yer Tutucusu 5">
            <a:extLst>
              <a:ext uri="{FF2B5EF4-FFF2-40B4-BE49-F238E27FC236}">
                <a16:creationId xmlns:a16="http://schemas.microsoft.com/office/drawing/2014/main" id="{0B786160-CCE3-49D8-A588-323E1F9C50A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7A1704F-8224-4EC3-AD14-C42D4A33C8D0}"/>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4191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16C9EF-A418-4CEE-9E2E-12376211BF0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5F53E1B-7B11-4EBB-B964-ADAD07A23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F708540-AD06-4D3B-ACC3-46F1BD518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494A810-987C-4271-8293-C3136EE127FA}"/>
              </a:ext>
            </a:extLst>
          </p:cNvPr>
          <p:cNvSpPr>
            <a:spLocks noGrp="1"/>
          </p:cNvSpPr>
          <p:nvPr>
            <p:ph type="dt" sz="half" idx="10"/>
          </p:nvPr>
        </p:nvSpPr>
        <p:spPr/>
        <p:txBody>
          <a:bodyPr/>
          <a:lstStyle/>
          <a:p>
            <a:fld id="{8AB340D9-2813-4238-82C9-B67DF4D267CE}" type="datetimeFigureOut">
              <a:rPr lang="tr-TR" smtClean="0"/>
              <a:t>25.10.2021</a:t>
            </a:fld>
            <a:endParaRPr lang="tr-TR"/>
          </a:p>
        </p:txBody>
      </p:sp>
      <p:sp>
        <p:nvSpPr>
          <p:cNvPr id="6" name="Alt Bilgi Yer Tutucusu 5">
            <a:extLst>
              <a:ext uri="{FF2B5EF4-FFF2-40B4-BE49-F238E27FC236}">
                <a16:creationId xmlns:a16="http://schemas.microsoft.com/office/drawing/2014/main" id="{AD99FC45-22A4-478F-94F3-06B5D7B5D9E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DA99103-E938-4111-9360-6D538868CF2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8270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38BD1CD-46DE-412E-8851-4C55F4994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FC907FB-D255-473F-AAE9-30A0514D0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2A88C6-19D0-4A35-8580-D11F25F90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340D9-2813-4238-82C9-B67DF4D267CE}" type="datetimeFigureOut">
              <a:rPr lang="tr-TR" smtClean="0"/>
              <a:t>25.10.2021</a:t>
            </a:fld>
            <a:endParaRPr lang="tr-TR"/>
          </a:p>
        </p:txBody>
      </p:sp>
      <p:sp>
        <p:nvSpPr>
          <p:cNvPr id="5" name="Alt Bilgi Yer Tutucusu 4">
            <a:extLst>
              <a:ext uri="{FF2B5EF4-FFF2-40B4-BE49-F238E27FC236}">
                <a16:creationId xmlns:a16="http://schemas.microsoft.com/office/drawing/2014/main" id="{D8D7A7C0-73C2-4936-8BAF-4F7788A95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64D0F5CF-BA9F-4F60-BE9A-3016EC701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527F-BBD1-42C9-A4BF-6D880F234F06}" type="slidenum">
              <a:rPr lang="tr-TR" smtClean="0"/>
              <a:t>‹#›</a:t>
            </a:fld>
            <a:endParaRPr lang="tr-TR"/>
          </a:p>
        </p:txBody>
      </p:sp>
    </p:spTree>
    <p:extLst>
      <p:ext uri="{BB962C8B-B14F-4D97-AF65-F5344CB8AC3E}">
        <p14:creationId xmlns:p14="http://schemas.microsoft.com/office/powerpoint/2010/main" val="1708943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svg"/><Relationship Id="rId2"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04A9F6D-4CDB-467A-B325-EA9974ABE159}"/>
              </a:ext>
            </a:extLst>
          </p:cNvPr>
          <p:cNvSpPr/>
          <p:nvPr/>
        </p:nvSpPr>
        <p:spPr>
          <a:xfrm>
            <a:off x="985722" y="1009746"/>
            <a:ext cx="10220555" cy="1323439"/>
          </a:xfrm>
          <a:prstGeom prst="rect">
            <a:avLst/>
          </a:prstGeom>
          <a:noFill/>
        </p:spPr>
        <p:txBody>
          <a:bodyPr wrap="none" lIns="91440" tIns="45720" rIns="91440" bIns="45720">
            <a:spAutoFit/>
          </a:bodyPr>
          <a:lstStyle/>
          <a:p>
            <a:pPr algn="ctr"/>
            <a:r>
              <a:rPr lang="tr-TR" sz="8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SOSYAL BİLGİLER 7</a:t>
            </a:r>
          </a:p>
        </p:txBody>
      </p:sp>
      <p:sp>
        <p:nvSpPr>
          <p:cNvPr id="4" name="Metin kutusu 3">
            <a:extLst>
              <a:ext uri="{FF2B5EF4-FFF2-40B4-BE49-F238E27FC236}">
                <a16:creationId xmlns:a16="http://schemas.microsoft.com/office/drawing/2014/main" id="{AFBA0FAE-D695-4A26-887A-874BA0CDB851}"/>
              </a:ext>
            </a:extLst>
          </p:cNvPr>
          <p:cNvSpPr txBox="1"/>
          <p:nvPr/>
        </p:nvSpPr>
        <p:spPr>
          <a:xfrm>
            <a:off x="2188736" y="3105834"/>
            <a:ext cx="7814523" cy="646331"/>
          </a:xfrm>
          <a:prstGeom prst="rect">
            <a:avLst/>
          </a:prstGeom>
          <a:noFill/>
        </p:spPr>
        <p:txBody>
          <a:bodyPr wrap="square">
            <a:spAutoFit/>
          </a:bodyPr>
          <a:lstStyle/>
          <a:p>
            <a:pPr algn="ctr"/>
            <a:r>
              <a:rPr lang="tr-TR" sz="3600" b="1" dirty="0">
                <a:solidFill>
                  <a:srgbClr val="C00000"/>
                </a:solidFill>
              </a:rPr>
              <a:t>OSMANLI DEVLETİ'NİN FETİH SİYASETİ</a:t>
            </a:r>
          </a:p>
        </p:txBody>
      </p:sp>
      <p:sp>
        <p:nvSpPr>
          <p:cNvPr id="3" name="Metin kutusu 2">
            <a:extLst>
              <a:ext uri="{FF2B5EF4-FFF2-40B4-BE49-F238E27FC236}">
                <a16:creationId xmlns:a16="http://schemas.microsoft.com/office/drawing/2014/main" id="{84420737-6517-4C56-9800-BA9494B14025}"/>
              </a:ext>
            </a:extLst>
          </p:cNvPr>
          <p:cNvSpPr txBox="1"/>
          <p:nvPr/>
        </p:nvSpPr>
        <p:spPr>
          <a:xfrm>
            <a:off x="4878357" y="4906851"/>
            <a:ext cx="2435282" cy="584775"/>
          </a:xfrm>
          <a:prstGeom prst="rect">
            <a:avLst/>
          </a:prstGeom>
          <a:noFill/>
        </p:spPr>
        <p:txBody>
          <a:bodyPr wrap="none" rtlCol="0">
            <a:spAutoFit/>
          </a:bodyPr>
          <a:lstStyle/>
          <a:p>
            <a:r>
              <a:rPr lang="tr-TR" sz="3200" dirty="0">
                <a:solidFill>
                  <a:schemeClr val="tx1">
                    <a:lumMod val="50000"/>
                    <a:lumOff val="50000"/>
                  </a:schemeClr>
                </a:solidFill>
              </a:rPr>
              <a:t>Konu Anlatım</a:t>
            </a:r>
          </a:p>
        </p:txBody>
      </p:sp>
    </p:spTree>
    <p:extLst>
      <p:ext uri="{BB962C8B-B14F-4D97-AF65-F5344CB8AC3E}">
        <p14:creationId xmlns:p14="http://schemas.microsoft.com/office/powerpoint/2010/main" val="191934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Düz Bağlayıcı 16">
            <a:extLst>
              <a:ext uri="{FF2B5EF4-FFF2-40B4-BE49-F238E27FC236}">
                <a16:creationId xmlns:a16="http://schemas.microsoft.com/office/drawing/2014/main" id="{36E3DD91-9F64-4C61-AF73-EB892E10D12A}"/>
              </a:ext>
            </a:extLst>
          </p:cNvPr>
          <p:cNvCxnSpPr>
            <a:cxnSpLocks/>
          </p:cNvCxnSpPr>
          <p:nvPr/>
        </p:nvCxnSpPr>
        <p:spPr>
          <a:xfrm>
            <a:off x="4731211" y="3567449"/>
            <a:ext cx="0" cy="1835238"/>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Düz Bağlayıcı 15">
            <a:extLst>
              <a:ext uri="{FF2B5EF4-FFF2-40B4-BE49-F238E27FC236}">
                <a16:creationId xmlns:a16="http://schemas.microsoft.com/office/drawing/2014/main" id="{CF2D1528-075A-4C04-A8F1-7DC5EF49EC08}"/>
              </a:ext>
            </a:extLst>
          </p:cNvPr>
          <p:cNvCxnSpPr>
            <a:cxnSpLocks/>
          </p:cNvCxnSpPr>
          <p:nvPr/>
        </p:nvCxnSpPr>
        <p:spPr>
          <a:xfrm>
            <a:off x="1513268" y="3567449"/>
            <a:ext cx="1" cy="2453424"/>
          </a:xfrm>
          <a:prstGeom prst="line">
            <a:avLst/>
          </a:prstGeom>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3" name="Metin kutusu 2">
            <a:extLst>
              <a:ext uri="{FF2B5EF4-FFF2-40B4-BE49-F238E27FC236}">
                <a16:creationId xmlns:a16="http://schemas.microsoft.com/office/drawing/2014/main" id="{CC1220BE-3CA2-49EF-8990-876978EC4943}"/>
              </a:ext>
            </a:extLst>
          </p:cNvPr>
          <p:cNvSpPr txBox="1"/>
          <p:nvPr/>
        </p:nvSpPr>
        <p:spPr>
          <a:xfrm>
            <a:off x="180304" y="804930"/>
            <a:ext cx="5684248" cy="523220"/>
          </a:xfrm>
          <a:prstGeom prst="rect">
            <a:avLst/>
          </a:prstGeom>
          <a:noFill/>
        </p:spPr>
        <p:txBody>
          <a:bodyPr wrap="none" rtlCol="0">
            <a:spAutoFit/>
          </a:bodyPr>
          <a:lstStyle/>
          <a:p>
            <a:r>
              <a:rPr lang="tr-TR" sz="2800" b="1" dirty="0">
                <a:solidFill>
                  <a:srgbClr val="FF0000"/>
                </a:solidFill>
              </a:rPr>
              <a:t>Osmanlı Toplumunda Başlıca 4 Millet</a:t>
            </a:r>
          </a:p>
        </p:txBody>
      </p:sp>
      <p:sp>
        <p:nvSpPr>
          <p:cNvPr id="2" name="Dikdörtgen: Köşeleri Yuvarlatılmış 1">
            <a:extLst>
              <a:ext uri="{FF2B5EF4-FFF2-40B4-BE49-F238E27FC236}">
                <a16:creationId xmlns:a16="http://schemas.microsoft.com/office/drawing/2014/main" id="{64E7D01C-16BF-4893-A617-051ADA87A019}"/>
              </a:ext>
            </a:extLst>
          </p:cNvPr>
          <p:cNvSpPr/>
          <p:nvPr/>
        </p:nvSpPr>
        <p:spPr>
          <a:xfrm>
            <a:off x="180304" y="2730322"/>
            <a:ext cx="2665929" cy="86288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MÜSLÜMANLAR</a:t>
            </a:r>
          </a:p>
        </p:txBody>
      </p:sp>
      <p:sp>
        <p:nvSpPr>
          <p:cNvPr id="4" name="Dikdörtgen: Köşeleri Yuvarlatılmış 3">
            <a:extLst>
              <a:ext uri="{FF2B5EF4-FFF2-40B4-BE49-F238E27FC236}">
                <a16:creationId xmlns:a16="http://schemas.microsoft.com/office/drawing/2014/main" id="{C6F0B5F9-7F00-40E1-B984-8C35811BB78F}"/>
              </a:ext>
            </a:extLst>
          </p:cNvPr>
          <p:cNvSpPr/>
          <p:nvPr/>
        </p:nvSpPr>
        <p:spPr>
          <a:xfrm>
            <a:off x="180306" y="3882980"/>
            <a:ext cx="2665927" cy="457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Türk</a:t>
            </a:r>
          </a:p>
        </p:txBody>
      </p:sp>
      <p:sp>
        <p:nvSpPr>
          <p:cNvPr id="6" name="Dikdörtgen: Köşeleri Yuvarlatılmış 5">
            <a:extLst>
              <a:ext uri="{FF2B5EF4-FFF2-40B4-BE49-F238E27FC236}">
                <a16:creationId xmlns:a16="http://schemas.microsoft.com/office/drawing/2014/main" id="{87894D33-18AC-4B53-B67B-D3790CB84C14}"/>
              </a:ext>
            </a:extLst>
          </p:cNvPr>
          <p:cNvSpPr/>
          <p:nvPr/>
        </p:nvSpPr>
        <p:spPr>
          <a:xfrm>
            <a:off x="180306" y="4488287"/>
            <a:ext cx="2665928" cy="457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Arap</a:t>
            </a:r>
          </a:p>
        </p:txBody>
      </p:sp>
      <p:sp>
        <p:nvSpPr>
          <p:cNvPr id="7" name="Dikdörtgen: Köşeleri Yuvarlatılmış 6">
            <a:extLst>
              <a:ext uri="{FF2B5EF4-FFF2-40B4-BE49-F238E27FC236}">
                <a16:creationId xmlns:a16="http://schemas.microsoft.com/office/drawing/2014/main" id="{95EA7ACA-816D-47E7-924A-9FCB6C71FD74}"/>
              </a:ext>
            </a:extLst>
          </p:cNvPr>
          <p:cNvSpPr/>
          <p:nvPr/>
        </p:nvSpPr>
        <p:spPr>
          <a:xfrm>
            <a:off x="180306" y="5093594"/>
            <a:ext cx="2665928" cy="457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Arnavut</a:t>
            </a:r>
          </a:p>
        </p:txBody>
      </p:sp>
      <p:sp>
        <p:nvSpPr>
          <p:cNvPr id="8" name="Dikdörtgen: Köşeleri Yuvarlatılmış 7">
            <a:extLst>
              <a:ext uri="{FF2B5EF4-FFF2-40B4-BE49-F238E27FC236}">
                <a16:creationId xmlns:a16="http://schemas.microsoft.com/office/drawing/2014/main" id="{A5DD96EB-C2DE-451F-A687-91D39DE7CAF4}"/>
              </a:ext>
            </a:extLst>
          </p:cNvPr>
          <p:cNvSpPr/>
          <p:nvPr/>
        </p:nvSpPr>
        <p:spPr>
          <a:xfrm>
            <a:off x="180305" y="5724658"/>
            <a:ext cx="2665928" cy="457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Boşnak</a:t>
            </a:r>
          </a:p>
        </p:txBody>
      </p:sp>
      <p:sp>
        <p:nvSpPr>
          <p:cNvPr id="9" name="Dikdörtgen: Köşeleri Yuvarlatılmış 8">
            <a:extLst>
              <a:ext uri="{FF2B5EF4-FFF2-40B4-BE49-F238E27FC236}">
                <a16:creationId xmlns:a16="http://schemas.microsoft.com/office/drawing/2014/main" id="{D3A1003E-FFC7-47A8-B4C9-437B0BDBAE0B}"/>
              </a:ext>
            </a:extLst>
          </p:cNvPr>
          <p:cNvSpPr/>
          <p:nvPr/>
        </p:nvSpPr>
        <p:spPr>
          <a:xfrm>
            <a:off x="3398248" y="2730322"/>
            <a:ext cx="2665929" cy="86288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HRİSTİYAN</a:t>
            </a:r>
            <a:br>
              <a:rPr lang="tr-TR" sz="2400" b="1" dirty="0">
                <a:solidFill>
                  <a:schemeClr val="tx1"/>
                </a:solidFill>
              </a:rPr>
            </a:br>
            <a:r>
              <a:rPr lang="tr-TR" sz="2400" b="1" dirty="0">
                <a:solidFill>
                  <a:schemeClr val="tx1"/>
                </a:solidFill>
              </a:rPr>
              <a:t>ORTODOKSLAR</a:t>
            </a:r>
          </a:p>
        </p:txBody>
      </p:sp>
      <p:sp>
        <p:nvSpPr>
          <p:cNvPr id="10" name="Dikdörtgen: Köşeleri Yuvarlatılmış 9">
            <a:extLst>
              <a:ext uri="{FF2B5EF4-FFF2-40B4-BE49-F238E27FC236}">
                <a16:creationId xmlns:a16="http://schemas.microsoft.com/office/drawing/2014/main" id="{999812E7-73EC-4D85-B7A4-08283FD23954}"/>
              </a:ext>
            </a:extLst>
          </p:cNvPr>
          <p:cNvSpPr/>
          <p:nvPr/>
        </p:nvSpPr>
        <p:spPr>
          <a:xfrm>
            <a:off x="3398251" y="3882980"/>
            <a:ext cx="2665927"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Sırp</a:t>
            </a:r>
          </a:p>
        </p:txBody>
      </p:sp>
      <p:sp>
        <p:nvSpPr>
          <p:cNvPr id="12" name="Dikdörtgen: Köşeleri Yuvarlatılmış 11">
            <a:extLst>
              <a:ext uri="{FF2B5EF4-FFF2-40B4-BE49-F238E27FC236}">
                <a16:creationId xmlns:a16="http://schemas.microsoft.com/office/drawing/2014/main" id="{46A2D00B-B36F-43DD-9175-1778E8C658D0}"/>
              </a:ext>
            </a:extLst>
          </p:cNvPr>
          <p:cNvSpPr/>
          <p:nvPr/>
        </p:nvSpPr>
        <p:spPr>
          <a:xfrm>
            <a:off x="3398251" y="4488287"/>
            <a:ext cx="2665928"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Rum</a:t>
            </a:r>
          </a:p>
        </p:txBody>
      </p:sp>
      <p:sp>
        <p:nvSpPr>
          <p:cNvPr id="13" name="Dikdörtgen: Köşeleri Yuvarlatılmış 12">
            <a:extLst>
              <a:ext uri="{FF2B5EF4-FFF2-40B4-BE49-F238E27FC236}">
                <a16:creationId xmlns:a16="http://schemas.microsoft.com/office/drawing/2014/main" id="{CC14DAEB-E7E2-41CC-98B0-E4105158D838}"/>
              </a:ext>
            </a:extLst>
          </p:cNvPr>
          <p:cNvSpPr/>
          <p:nvPr/>
        </p:nvSpPr>
        <p:spPr>
          <a:xfrm>
            <a:off x="3398251" y="5093594"/>
            <a:ext cx="2665928"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Bulgar</a:t>
            </a:r>
          </a:p>
        </p:txBody>
      </p:sp>
      <p:sp>
        <p:nvSpPr>
          <p:cNvPr id="14" name="Dikdörtgen: Köşeleri Yuvarlatılmış 13">
            <a:extLst>
              <a:ext uri="{FF2B5EF4-FFF2-40B4-BE49-F238E27FC236}">
                <a16:creationId xmlns:a16="http://schemas.microsoft.com/office/drawing/2014/main" id="{5838A6C6-000E-4F80-BA42-CAD114239068}"/>
              </a:ext>
            </a:extLst>
          </p:cNvPr>
          <p:cNvSpPr/>
          <p:nvPr/>
        </p:nvSpPr>
        <p:spPr>
          <a:xfrm>
            <a:off x="6332856" y="2730322"/>
            <a:ext cx="2665929" cy="86288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ERMENİLER</a:t>
            </a:r>
          </a:p>
        </p:txBody>
      </p:sp>
      <p:sp>
        <p:nvSpPr>
          <p:cNvPr id="15" name="Dikdörtgen: Köşeleri Yuvarlatılmış 14">
            <a:extLst>
              <a:ext uri="{FF2B5EF4-FFF2-40B4-BE49-F238E27FC236}">
                <a16:creationId xmlns:a16="http://schemas.microsoft.com/office/drawing/2014/main" id="{453664F9-670B-4F73-937A-C0001CE8AF82}"/>
              </a:ext>
            </a:extLst>
          </p:cNvPr>
          <p:cNvSpPr/>
          <p:nvPr/>
        </p:nvSpPr>
        <p:spPr>
          <a:xfrm>
            <a:off x="9267464" y="2730322"/>
            <a:ext cx="2665929" cy="862884"/>
          </a:xfrm>
          <a:prstGeom prst="roundRect">
            <a:avLst/>
          </a:prstGeom>
          <a:solidFill>
            <a:srgbClr val="DC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YAHUDİLER</a:t>
            </a:r>
          </a:p>
        </p:txBody>
      </p:sp>
      <p:cxnSp>
        <p:nvCxnSpPr>
          <p:cNvPr id="20" name="Düz Bağlayıcı 19">
            <a:extLst>
              <a:ext uri="{FF2B5EF4-FFF2-40B4-BE49-F238E27FC236}">
                <a16:creationId xmlns:a16="http://schemas.microsoft.com/office/drawing/2014/main" id="{3AB6D96F-674D-4A96-9DA7-4DB0151C71BF}"/>
              </a:ext>
            </a:extLst>
          </p:cNvPr>
          <p:cNvCxnSpPr>
            <a:cxnSpLocks/>
          </p:cNvCxnSpPr>
          <p:nvPr/>
        </p:nvCxnSpPr>
        <p:spPr>
          <a:xfrm flipV="1">
            <a:off x="103031" y="2163651"/>
            <a:ext cx="0" cy="7662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Düz Bağlayıcı 21">
            <a:extLst>
              <a:ext uri="{FF2B5EF4-FFF2-40B4-BE49-F238E27FC236}">
                <a16:creationId xmlns:a16="http://schemas.microsoft.com/office/drawing/2014/main" id="{A18271AE-F06B-4143-A62E-E1672535F60C}"/>
              </a:ext>
            </a:extLst>
          </p:cNvPr>
          <p:cNvCxnSpPr>
            <a:cxnSpLocks/>
          </p:cNvCxnSpPr>
          <p:nvPr/>
        </p:nvCxnSpPr>
        <p:spPr>
          <a:xfrm flipV="1">
            <a:off x="2921357" y="2163651"/>
            <a:ext cx="0" cy="7662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DAFC59FE-26CC-4E3B-A70F-28AF9BC5E52B}"/>
              </a:ext>
            </a:extLst>
          </p:cNvPr>
          <p:cNvCxnSpPr>
            <a:cxnSpLocks/>
          </p:cNvCxnSpPr>
          <p:nvPr/>
        </p:nvCxnSpPr>
        <p:spPr>
          <a:xfrm flipV="1">
            <a:off x="72978" y="2163651"/>
            <a:ext cx="2902042" cy="128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Düz Bağlayıcı 25">
            <a:extLst>
              <a:ext uri="{FF2B5EF4-FFF2-40B4-BE49-F238E27FC236}">
                <a16:creationId xmlns:a16="http://schemas.microsoft.com/office/drawing/2014/main" id="{2082CC29-F75F-47E2-B96D-04A77B657353}"/>
              </a:ext>
            </a:extLst>
          </p:cNvPr>
          <p:cNvCxnSpPr>
            <a:cxnSpLocks/>
          </p:cNvCxnSpPr>
          <p:nvPr/>
        </p:nvCxnSpPr>
        <p:spPr>
          <a:xfrm flipV="1">
            <a:off x="3301283" y="2170090"/>
            <a:ext cx="0" cy="7662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Düz Bağlayıcı 26">
            <a:extLst>
              <a:ext uri="{FF2B5EF4-FFF2-40B4-BE49-F238E27FC236}">
                <a16:creationId xmlns:a16="http://schemas.microsoft.com/office/drawing/2014/main" id="{250723B7-8488-4C4D-BEAA-F3F57E64B36D}"/>
              </a:ext>
            </a:extLst>
          </p:cNvPr>
          <p:cNvCxnSpPr>
            <a:cxnSpLocks/>
          </p:cNvCxnSpPr>
          <p:nvPr/>
        </p:nvCxnSpPr>
        <p:spPr>
          <a:xfrm flipV="1">
            <a:off x="12018134" y="2222680"/>
            <a:ext cx="0" cy="7662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E14E3301-A265-4ED9-AFF7-B8B337F79ADF}"/>
              </a:ext>
            </a:extLst>
          </p:cNvPr>
          <p:cNvCxnSpPr>
            <a:cxnSpLocks/>
          </p:cNvCxnSpPr>
          <p:nvPr/>
        </p:nvCxnSpPr>
        <p:spPr>
          <a:xfrm>
            <a:off x="3280190" y="2198254"/>
            <a:ext cx="8808779" cy="244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ABDBEBEB-7038-47E8-A570-BE95E83BB506}"/>
              </a:ext>
            </a:extLst>
          </p:cNvPr>
          <p:cNvSpPr txBox="1"/>
          <p:nvPr/>
        </p:nvSpPr>
        <p:spPr>
          <a:xfrm>
            <a:off x="429295" y="1708425"/>
            <a:ext cx="2236510" cy="461665"/>
          </a:xfrm>
          <a:prstGeom prst="rect">
            <a:avLst/>
          </a:prstGeom>
          <a:noFill/>
        </p:spPr>
        <p:txBody>
          <a:bodyPr wrap="none" rtlCol="0">
            <a:spAutoFit/>
          </a:bodyPr>
          <a:lstStyle/>
          <a:p>
            <a:r>
              <a:rPr lang="tr-TR" sz="2400" dirty="0">
                <a:latin typeface="Arial Black" panose="020B0A04020102020204" pitchFamily="34" charset="0"/>
              </a:rPr>
              <a:t>MÜSLİMLER</a:t>
            </a:r>
          </a:p>
        </p:txBody>
      </p:sp>
      <p:sp>
        <p:nvSpPr>
          <p:cNvPr id="35" name="Metin kutusu 34">
            <a:extLst>
              <a:ext uri="{FF2B5EF4-FFF2-40B4-BE49-F238E27FC236}">
                <a16:creationId xmlns:a16="http://schemas.microsoft.com/office/drawing/2014/main" id="{C70CA41D-0995-4636-8758-2C5C3B02BFDB}"/>
              </a:ext>
            </a:extLst>
          </p:cNvPr>
          <p:cNvSpPr txBox="1"/>
          <p:nvPr/>
        </p:nvSpPr>
        <p:spPr>
          <a:xfrm>
            <a:off x="6014021" y="1761015"/>
            <a:ext cx="3303597" cy="461665"/>
          </a:xfrm>
          <a:prstGeom prst="rect">
            <a:avLst/>
          </a:prstGeom>
          <a:noFill/>
        </p:spPr>
        <p:txBody>
          <a:bodyPr wrap="none" rtlCol="0">
            <a:spAutoFit/>
          </a:bodyPr>
          <a:lstStyle/>
          <a:p>
            <a:r>
              <a:rPr lang="tr-TR" sz="2400" dirty="0">
                <a:latin typeface="Arial Black" panose="020B0A04020102020204" pitchFamily="34" charset="0"/>
              </a:rPr>
              <a:t>GAYRIMÜSLİMLER</a:t>
            </a:r>
          </a:p>
        </p:txBody>
      </p:sp>
    </p:spTree>
    <p:extLst>
      <p:ext uri="{BB962C8B-B14F-4D97-AF65-F5344CB8AC3E}">
        <p14:creationId xmlns:p14="http://schemas.microsoft.com/office/powerpoint/2010/main" val="21466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ppt_x</p:attrName>
                                        </p:attrNameLst>
                                      </p:cBhvr>
                                      <p:tavLst>
                                        <p:tav tm="0">
                                          <p:val>
                                            <p:strVal val="#ppt_x"/>
                                          </p:val>
                                        </p:tav>
                                        <p:tav tm="100000">
                                          <p:val>
                                            <p:strVal val="#ppt_x"/>
                                          </p:val>
                                        </p:tav>
                                      </p:tavLst>
                                    </p:anim>
                                    <p:anim calcmode="lin" valueType="num">
                                      <p:cBhvr>
                                        <p:cTn id="85" dur="1000" fill="hold"/>
                                        <p:tgtEl>
                                          <p:spTgt spid="17"/>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1000"/>
                                        <p:tgtEl>
                                          <p:spTgt spid="10"/>
                                        </p:tgtEl>
                                      </p:cBhvr>
                                    </p:animEffect>
                                    <p:anim calcmode="lin" valueType="num">
                                      <p:cBhvr>
                                        <p:cTn id="89" dur="1000" fill="hold"/>
                                        <p:tgtEl>
                                          <p:spTgt spid="10"/>
                                        </p:tgtEl>
                                        <p:attrNameLst>
                                          <p:attrName>ppt_x</p:attrName>
                                        </p:attrNameLst>
                                      </p:cBhvr>
                                      <p:tavLst>
                                        <p:tav tm="0">
                                          <p:val>
                                            <p:strVal val="#ppt_x"/>
                                          </p:val>
                                        </p:tav>
                                        <p:tav tm="100000">
                                          <p:val>
                                            <p:strVal val="#ppt_x"/>
                                          </p:val>
                                        </p:tav>
                                      </p:tavLst>
                                    </p:anim>
                                    <p:anim calcmode="lin" valueType="num">
                                      <p:cBhvr>
                                        <p:cTn id="90" dur="1000" fill="hold"/>
                                        <p:tgtEl>
                                          <p:spTgt spid="10"/>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1000"/>
                                        <p:tgtEl>
                                          <p:spTgt spid="12"/>
                                        </p:tgtEl>
                                      </p:cBhvr>
                                    </p:animEffect>
                                    <p:anim calcmode="lin" valueType="num">
                                      <p:cBhvr>
                                        <p:cTn id="94" dur="1000" fill="hold"/>
                                        <p:tgtEl>
                                          <p:spTgt spid="12"/>
                                        </p:tgtEl>
                                        <p:attrNameLst>
                                          <p:attrName>ppt_x</p:attrName>
                                        </p:attrNameLst>
                                      </p:cBhvr>
                                      <p:tavLst>
                                        <p:tav tm="0">
                                          <p:val>
                                            <p:strVal val="#ppt_x"/>
                                          </p:val>
                                        </p:tav>
                                        <p:tav tm="100000">
                                          <p:val>
                                            <p:strVal val="#ppt_x"/>
                                          </p:val>
                                        </p:tav>
                                      </p:tavLst>
                                    </p:anim>
                                    <p:anim calcmode="lin" valueType="num">
                                      <p:cBhvr>
                                        <p:cTn id="95" dur="1000" fill="hold"/>
                                        <p:tgtEl>
                                          <p:spTgt spid="12"/>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1000"/>
                                        <p:tgtEl>
                                          <p:spTgt spid="14"/>
                                        </p:tgtEl>
                                      </p:cBhvr>
                                    </p:animEffect>
                                    <p:anim calcmode="lin" valueType="num">
                                      <p:cBhvr>
                                        <p:cTn id="106" dur="1000" fill="hold"/>
                                        <p:tgtEl>
                                          <p:spTgt spid="14"/>
                                        </p:tgtEl>
                                        <p:attrNameLst>
                                          <p:attrName>ppt_x</p:attrName>
                                        </p:attrNameLst>
                                      </p:cBhvr>
                                      <p:tavLst>
                                        <p:tav tm="0">
                                          <p:val>
                                            <p:strVal val="#ppt_x"/>
                                          </p:val>
                                        </p:tav>
                                        <p:tav tm="100000">
                                          <p:val>
                                            <p:strVal val="#ppt_x"/>
                                          </p:val>
                                        </p:tav>
                                      </p:tavLst>
                                    </p:anim>
                                    <p:anim calcmode="lin" valueType="num">
                                      <p:cBhvr>
                                        <p:cTn id="10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1000"/>
                                        <p:tgtEl>
                                          <p:spTgt spid="15"/>
                                        </p:tgtEl>
                                      </p:cBhvr>
                                    </p:animEffect>
                                    <p:anim calcmode="lin" valueType="num">
                                      <p:cBhvr>
                                        <p:cTn id="113" dur="1000" fill="hold"/>
                                        <p:tgtEl>
                                          <p:spTgt spid="15"/>
                                        </p:tgtEl>
                                        <p:attrNameLst>
                                          <p:attrName>ppt_x</p:attrName>
                                        </p:attrNameLst>
                                      </p:cBhvr>
                                      <p:tavLst>
                                        <p:tav tm="0">
                                          <p:val>
                                            <p:strVal val="#ppt_x"/>
                                          </p:val>
                                        </p:tav>
                                        <p:tav tm="100000">
                                          <p:val>
                                            <p:strVal val="#ppt_x"/>
                                          </p:val>
                                        </p:tav>
                                      </p:tavLst>
                                    </p:anim>
                                    <p:anim calcmode="lin" valueType="num">
                                      <p:cBhvr>
                                        <p:cTn id="1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6" grpId="0" animBg="1"/>
      <p:bldP spid="7" grpId="0" animBg="1"/>
      <p:bldP spid="8" grpId="0" animBg="1"/>
      <p:bldP spid="9" grpId="0" animBg="1"/>
      <p:bldP spid="10" grpId="0" animBg="1"/>
      <p:bldP spid="12" grpId="0" animBg="1"/>
      <p:bldP spid="13" grpId="0" animBg="1"/>
      <p:bldP spid="14" grpId="0" animBg="1"/>
      <p:bldP spid="15" grpId="0" animBg="1"/>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3" name="Resim 2">
            <a:extLst>
              <a:ext uri="{FF2B5EF4-FFF2-40B4-BE49-F238E27FC236}">
                <a16:creationId xmlns:a16="http://schemas.microsoft.com/office/drawing/2014/main" id="{CAA22884-393A-4DC5-AF97-4ACCB7990A1A}"/>
              </a:ext>
            </a:extLst>
          </p:cNvPr>
          <p:cNvPicPr>
            <a:picLocks noChangeAspect="1"/>
          </p:cNvPicPr>
          <p:nvPr/>
        </p:nvPicPr>
        <p:blipFill>
          <a:blip r:embed="rId2"/>
          <a:stretch>
            <a:fillRect/>
          </a:stretch>
        </p:blipFill>
        <p:spPr>
          <a:xfrm>
            <a:off x="661767" y="1679359"/>
            <a:ext cx="2564391" cy="4373711"/>
          </a:xfrm>
          <a:prstGeom prst="rect">
            <a:avLst/>
          </a:prstGeom>
        </p:spPr>
      </p:pic>
      <p:sp>
        <p:nvSpPr>
          <p:cNvPr id="5" name="Metin kutusu 4">
            <a:extLst>
              <a:ext uri="{FF2B5EF4-FFF2-40B4-BE49-F238E27FC236}">
                <a16:creationId xmlns:a16="http://schemas.microsoft.com/office/drawing/2014/main" id="{23840639-3EF1-4D9F-94E5-294C37294702}"/>
              </a:ext>
            </a:extLst>
          </p:cNvPr>
          <p:cNvSpPr txBox="1"/>
          <p:nvPr/>
        </p:nvSpPr>
        <p:spPr>
          <a:xfrm>
            <a:off x="180304" y="804930"/>
            <a:ext cx="11910055" cy="523220"/>
          </a:xfrm>
          <a:prstGeom prst="rect">
            <a:avLst/>
          </a:prstGeom>
          <a:noFill/>
        </p:spPr>
        <p:txBody>
          <a:bodyPr wrap="none" rtlCol="0">
            <a:spAutoFit/>
          </a:bodyPr>
          <a:lstStyle/>
          <a:p>
            <a:r>
              <a:rPr lang="tr-TR" sz="2800" b="1" dirty="0">
                <a:solidFill>
                  <a:srgbClr val="FF0000"/>
                </a:solidFill>
              </a:rPr>
              <a:t>Osmanlı Toplumunda Vatandaşların Dış Görünüşünü Temsil Eden Bazı Görseller</a:t>
            </a:r>
          </a:p>
        </p:txBody>
      </p:sp>
      <p:pic>
        <p:nvPicPr>
          <p:cNvPr id="6" name="Resim 5">
            <a:extLst>
              <a:ext uri="{FF2B5EF4-FFF2-40B4-BE49-F238E27FC236}">
                <a16:creationId xmlns:a16="http://schemas.microsoft.com/office/drawing/2014/main" id="{09ADF79A-804D-40D9-8401-281A06428DEF}"/>
              </a:ext>
            </a:extLst>
          </p:cNvPr>
          <p:cNvPicPr>
            <a:picLocks noChangeAspect="1"/>
          </p:cNvPicPr>
          <p:nvPr/>
        </p:nvPicPr>
        <p:blipFill>
          <a:blip r:embed="rId3"/>
          <a:stretch>
            <a:fillRect/>
          </a:stretch>
        </p:blipFill>
        <p:spPr>
          <a:xfrm>
            <a:off x="4530252" y="1682618"/>
            <a:ext cx="2564391" cy="4341553"/>
          </a:xfrm>
          <a:prstGeom prst="rect">
            <a:avLst/>
          </a:prstGeom>
        </p:spPr>
      </p:pic>
      <p:pic>
        <p:nvPicPr>
          <p:cNvPr id="8" name="Resim 7">
            <a:extLst>
              <a:ext uri="{FF2B5EF4-FFF2-40B4-BE49-F238E27FC236}">
                <a16:creationId xmlns:a16="http://schemas.microsoft.com/office/drawing/2014/main" id="{09BFAA63-9AE7-4214-9F9A-8410DAF3C208}"/>
              </a:ext>
            </a:extLst>
          </p:cNvPr>
          <p:cNvPicPr>
            <a:picLocks noChangeAspect="1"/>
          </p:cNvPicPr>
          <p:nvPr/>
        </p:nvPicPr>
        <p:blipFill>
          <a:blip r:embed="rId4"/>
          <a:stretch>
            <a:fillRect/>
          </a:stretch>
        </p:blipFill>
        <p:spPr>
          <a:xfrm>
            <a:off x="8398737" y="1682618"/>
            <a:ext cx="2564391" cy="4341553"/>
          </a:xfrm>
          <a:prstGeom prst="rect">
            <a:avLst/>
          </a:prstGeom>
        </p:spPr>
      </p:pic>
      <p:sp>
        <p:nvSpPr>
          <p:cNvPr id="10" name="Metin kutusu 9">
            <a:extLst>
              <a:ext uri="{FF2B5EF4-FFF2-40B4-BE49-F238E27FC236}">
                <a16:creationId xmlns:a16="http://schemas.microsoft.com/office/drawing/2014/main" id="{5BF0255F-96C9-46B9-8C12-575BB95CB033}"/>
              </a:ext>
            </a:extLst>
          </p:cNvPr>
          <p:cNvSpPr txBox="1"/>
          <p:nvPr/>
        </p:nvSpPr>
        <p:spPr>
          <a:xfrm>
            <a:off x="661767" y="6053070"/>
            <a:ext cx="2564391" cy="415498"/>
          </a:xfrm>
          <a:prstGeom prst="rect">
            <a:avLst/>
          </a:prstGeom>
          <a:noFill/>
          <a:ln w="19050">
            <a:solidFill>
              <a:srgbClr val="C00000"/>
            </a:solidFill>
            <a:prstDash val="sysDot"/>
          </a:ln>
        </p:spPr>
        <p:txBody>
          <a:bodyPr wrap="square" rtlCol="0">
            <a:spAutoFit/>
          </a:bodyPr>
          <a:lstStyle/>
          <a:p>
            <a:pPr algn="ctr"/>
            <a:r>
              <a:rPr lang="tr-TR" sz="2100" b="1" dirty="0"/>
              <a:t>Ermeni Tüccar</a:t>
            </a:r>
          </a:p>
        </p:txBody>
      </p:sp>
      <p:sp>
        <p:nvSpPr>
          <p:cNvPr id="12" name="Metin kutusu 11">
            <a:extLst>
              <a:ext uri="{FF2B5EF4-FFF2-40B4-BE49-F238E27FC236}">
                <a16:creationId xmlns:a16="http://schemas.microsoft.com/office/drawing/2014/main" id="{EF8ED5FB-A2F8-4BA4-8E72-E5C53515C281}"/>
              </a:ext>
            </a:extLst>
          </p:cNvPr>
          <p:cNvSpPr txBox="1"/>
          <p:nvPr/>
        </p:nvSpPr>
        <p:spPr>
          <a:xfrm>
            <a:off x="4530252" y="6024171"/>
            <a:ext cx="2564391" cy="430887"/>
          </a:xfrm>
          <a:prstGeom prst="rect">
            <a:avLst/>
          </a:prstGeom>
          <a:noFill/>
          <a:ln w="19050">
            <a:solidFill>
              <a:srgbClr val="C00000"/>
            </a:solidFill>
            <a:prstDash val="sysDot"/>
          </a:ln>
        </p:spPr>
        <p:txBody>
          <a:bodyPr wrap="square" rtlCol="0">
            <a:spAutoFit/>
          </a:bodyPr>
          <a:lstStyle/>
          <a:p>
            <a:pPr algn="ctr"/>
            <a:r>
              <a:rPr lang="tr-TR" sz="2100" b="1" dirty="0"/>
              <a:t>Rum Köylü Kadını</a:t>
            </a:r>
          </a:p>
        </p:txBody>
      </p:sp>
      <p:sp>
        <p:nvSpPr>
          <p:cNvPr id="13" name="Metin kutusu 12">
            <a:extLst>
              <a:ext uri="{FF2B5EF4-FFF2-40B4-BE49-F238E27FC236}">
                <a16:creationId xmlns:a16="http://schemas.microsoft.com/office/drawing/2014/main" id="{8DC26D42-5FFA-49C7-A93C-D8612E4017C8}"/>
              </a:ext>
            </a:extLst>
          </p:cNvPr>
          <p:cNvSpPr txBox="1"/>
          <p:nvPr/>
        </p:nvSpPr>
        <p:spPr>
          <a:xfrm>
            <a:off x="8398736" y="6024171"/>
            <a:ext cx="2564391" cy="430887"/>
          </a:xfrm>
          <a:prstGeom prst="rect">
            <a:avLst/>
          </a:prstGeom>
          <a:noFill/>
          <a:ln w="19050">
            <a:solidFill>
              <a:srgbClr val="C00000"/>
            </a:solidFill>
            <a:prstDash val="sysDot"/>
          </a:ln>
        </p:spPr>
        <p:txBody>
          <a:bodyPr wrap="square" rtlCol="0">
            <a:spAutoFit/>
          </a:bodyPr>
          <a:lstStyle/>
          <a:p>
            <a:pPr algn="ctr"/>
            <a:r>
              <a:rPr lang="tr-TR" sz="2100" b="1" dirty="0"/>
              <a:t>Ev Giysili Türk Kadını</a:t>
            </a:r>
          </a:p>
        </p:txBody>
      </p:sp>
    </p:spTree>
    <p:extLst>
      <p:ext uri="{BB962C8B-B14F-4D97-AF65-F5344CB8AC3E}">
        <p14:creationId xmlns:p14="http://schemas.microsoft.com/office/powerpoint/2010/main" val="7368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4" name="Metin kutusu 3">
            <a:extLst>
              <a:ext uri="{FF2B5EF4-FFF2-40B4-BE49-F238E27FC236}">
                <a16:creationId xmlns:a16="http://schemas.microsoft.com/office/drawing/2014/main" id="{A0EAE48B-3AD5-4A57-8DBD-F2D78F0020E6}"/>
              </a:ext>
            </a:extLst>
          </p:cNvPr>
          <p:cNvSpPr txBox="1"/>
          <p:nvPr/>
        </p:nvSpPr>
        <p:spPr>
          <a:xfrm>
            <a:off x="177084" y="1415122"/>
            <a:ext cx="11684358" cy="1569660"/>
          </a:xfrm>
          <a:prstGeom prst="rect">
            <a:avLst/>
          </a:prstGeom>
          <a:noFill/>
        </p:spPr>
        <p:txBody>
          <a:bodyPr wrap="square">
            <a:spAutoFit/>
          </a:bodyPr>
          <a:lstStyle/>
          <a:p>
            <a:pPr algn="l"/>
            <a:r>
              <a:rPr lang="tr-TR" sz="2400" b="0" i="0" u="none" strike="noStrike" baseline="0" dirty="0"/>
              <a:t>Osmanlı Devleti başarılı fetih siyasetiyle her geçen gün daha da güçlendi. Fatih Sultan Mehmet’in hükümdarlığıyla başlayan ve 16. yüzyıl ortalarına kadar devam eden dönemde Osmanlı Devleti; siyasi, askerî ve ekonomik olarak gücünün zirvesine ulaştı. Bu dönemde aşağıdaki tarih şeridinde yer alan padişahlar idaresinde birçok fetih gerçekleştirildi.</a:t>
            </a:r>
          </a:p>
        </p:txBody>
      </p:sp>
      <p:pic>
        <p:nvPicPr>
          <p:cNvPr id="5" name="Resim 4">
            <a:extLst>
              <a:ext uri="{FF2B5EF4-FFF2-40B4-BE49-F238E27FC236}">
                <a16:creationId xmlns:a16="http://schemas.microsoft.com/office/drawing/2014/main" id="{0AB5066A-0B9D-4FDD-9162-BCA5CE25096A}"/>
              </a:ext>
            </a:extLst>
          </p:cNvPr>
          <p:cNvPicPr>
            <a:picLocks noChangeAspect="1"/>
          </p:cNvPicPr>
          <p:nvPr/>
        </p:nvPicPr>
        <p:blipFill rotWithShape="1">
          <a:blip r:embed="rId2"/>
          <a:srcRect l="1018" t="1975" r="3162" b="1"/>
          <a:stretch/>
        </p:blipFill>
        <p:spPr>
          <a:xfrm>
            <a:off x="177084" y="3168202"/>
            <a:ext cx="11735874" cy="3515933"/>
          </a:xfrm>
          <a:prstGeom prst="rect">
            <a:avLst/>
          </a:prstGeom>
        </p:spPr>
      </p:pic>
      <p:sp>
        <p:nvSpPr>
          <p:cNvPr id="7" name="Metin kutusu 6">
            <a:extLst>
              <a:ext uri="{FF2B5EF4-FFF2-40B4-BE49-F238E27FC236}">
                <a16:creationId xmlns:a16="http://schemas.microsoft.com/office/drawing/2014/main" id="{8B8D6444-74F1-47AF-803C-6B52F743FDB1}"/>
              </a:ext>
            </a:extLst>
          </p:cNvPr>
          <p:cNvSpPr txBox="1"/>
          <p:nvPr/>
        </p:nvSpPr>
        <p:spPr>
          <a:xfrm>
            <a:off x="180304" y="804930"/>
            <a:ext cx="8014630" cy="523220"/>
          </a:xfrm>
          <a:prstGeom prst="rect">
            <a:avLst/>
          </a:prstGeom>
          <a:noFill/>
        </p:spPr>
        <p:txBody>
          <a:bodyPr wrap="none" rtlCol="0">
            <a:spAutoFit/>
          </a:bodyPr>
          <a:lstStyle/>
          <a:p>
            <a:r>
              <a:rPr lang="tr-TR" sz="2800" b="1" dirty="0">
                <a:solidFill>
                  <a:srgbClr val="FF0000"/>
                </a:solidFill>
              </a:rPr>
              <a:t>Osmanlı Devleti’nin En Parlak Döneminin Padişahları</a:t>
            </a:r>
          </a:p>
        </p:txBody>
      </p:sp>
    </p:spTree>
    <p:extLst>
      <p:ext uri="{BB962C8B-B14F-4D97-AF65-F5344CB8AC3E}">
        <p14:creationId xmlns:p14="http://schemas.microsoft.com/office/powerpoint/2010/main" val="326069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3" name="Metin kutusu 2">
            <a:extLst>
              <a:ext uri="{FF2B5EF4-FFF2-40B4-BE49-F238E27FC236}">
                <a16:creationId xmlns:a16="http://schemas.microsoft.com/office/drawing/2014/main" id="{B3D33A60-CBD9-4E65-9DBB-106DC6D9A23E}"/>
              </a:ext>
            </a:extLst>
          </p:cNvPr>
          <p:cNvSpPr txBox="1"/>
          <p:nvPr/>
        </p:nvSpPr>
        <p:spPr>
          <a:xfrm>
            <a:off x="180304" y="804930"/>
            <a:ext cx="8014630" cy="523220"/>
          </a:xfrm>
          <a:prstGeom prst="rect">
            <a:avLst/>
          </a:prstGeom>
          <a:noFill/>
        </p:spPr>
        <p:txBody>
          <a:bodyPr wrap="none" rtlCol="0">
            <a:spAutoFit/>
          </a:bodyPr>
          <a:lstStyle/>
          <a:p>
            <a:r>
              <a:rPr lang="tr-TR" sz="2800" b="1" dirty="0">
                <a:solidFill>
                  <a:srgbClr val="FF0000"/>
                </a:solidFill>
              </a:rPr>
              <a:t>Osmanlı Devleti’nin En Parlak Döneminin Padişahları</a:t>
            </a:r>
          </a:p>
        </p:txBody>
      </p:sp>
      <p:pic>
        <p:nvPicPr>
          <p:cNvPr id="6" name="Resim 5">
            <a:extLst>
              <a:ext uri="{FF2B5EF4-FFF2-40B4-BE49-F238E27FC236}">
                <a16:creationId xmlns:a16="http://schemas.microsoft.com/office/drawing/2014/main" id="{B82347CF-0794-4141-B8D3-CE3BAE68FE5D}"/>
              </a:ext>
            </a:extLst>
          </p:cNvPr>
          <p:cNvPicPr>
            <a:picLocks noChangeAspect="1"/>
          </p:cNvPicPr>
          <p:nvPr/>
        </p:nvPicPr>
        <p:blipFill rotWithShape="1">
          <a:blip r:embed="rId2">
            <a:extLst>
              <a:ext uri="{28A0092B-C50C-407E-A947-70E740481C1C}">
                <a14:useLocalDpi xmlns:a14="http://schemas.microsoft.com/office/drawing/2010/main" val="0"/>
              </a:ext>
            </a:extLst>
          </a:blip>
          <a:srcRect l="1217" r="1807" b="6001"/>
          <a:stretch/>
        </p:blipFill>
        <p:spPr>
          <a:xfrm>
            <a:off x="257578" y="1785350"/>
            <a:ext cx="8229600" cy="4529834"/>
          </a:xfrm>
          <a:prstGeom prst="rect">
            <a:avLst/>
          </a:prstGeom>
        </p:spPr>
      </p:pic>
      <p:sp>
        <p:nvSpPr>
          <p:cNvPr id="7" name="Dikdörtgen 6">
            <a:extLst>
              <a:ext uri="{FF2B5EF4-FFF2-40B4-BE49-F238E27FC236}">
                <a16:creationId xmlns:a16="http://schemas.microsoft.com/office/drawing/2014/main" id="{15610D75-0E57-4761-9DB4-193243037AB0}"/>
              </a:ext>
            </a:extLst>
          </p:cNvPr>
          <p:cNvSpPr/>
          <p:nvPr/>
        </p:nvSpPr>
        <p:spPr>
          <a:xfrm>
            <a:off x="8622405" y="4050267"/>
            <a:ext cx="714778" cy="33485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1B6B2CA0-3B6E-46B8-A18E-9EF81D31D61E}"/>
              </a:ext>
            </a:extLst>
          </p:cNvPr>
          <p:cNvSpPr/>
          <p:nvPr/>
        </p:nvSpPr>
        <p:spPr>
          <a:xfrm>
            <a:off x="8622405" y="4672746"/>
            <a:ext cx="714778" cy="334851"/>
          </a:xfrm>
          <a:prstGeom prst="rect">
            <a:avLst/>
          </a:prstGeom>
          <a:solidFill>
            <a:srgbClr val="C39B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89512454-453B-4A3C-AEE3-EB82D14C77BD}"/>
              </a:ext>
            </a:extLst>
          </p:cNvPr>
          <p:cNvSpPr/>
          <p:nvPr/>
        </p:nvSpPr>
        <p:spPr>
          <a:xfrm>
            <a:off x="8622405" y="5295225"/>
            <a:ext cx="714778" cy="33485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CD8AC750-FA4C-4739-80F8-7128C17C0195}"/>
              </a:ext>
            </a:extLst>
          </p:cNvPr>
          <p:cNvSpPr/>
          <p:nvPr/>
        </p:nvSpPr>
        <p:spPr>
          <a:xfrm>
            <a:off x="8622405" y="5917704"/>
            <a:ext cx="714778" cy="334851"/>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ACB0586C-4F2F-4E74-B355-46943F42A666}"/>
              </a:ext>
            </a:extLst>
          </p:cNvPr>
          <p:cNvSpPr/>
          <p:nvPr/>
        </p:nvSpPr>
        <p:spPr>
          <a:xfrm>
            <a:off x="8622405" y="1785350"/>
            <a:ext cx="3477296" cy="197728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RENKLERE GÖRE PADİŞAHLARIN DÖNEMLERİNDE YAPILAN FETİHLER</a:t>
            </a:r>
          </a:p>
        </p:txBody>
      </p:sp>
      <p:sp>
        <p:nvSpPr>
          <p:cNvPr id="13" name="Metin kutusu 12">
            <a:extLst>
              <a:ext uri="{FF2B5EF4-FFF2-40B4-BE49-F238E27FC236}">
                <a16:creationId xmlns:a16="http://schemas.microsoft.com/office/drawing/2014/main" id="{9F424247-11A1-4E52-BC81-CC95181C6E8D}"/>
              </a:ext>
            </a:extLst>
          </p:cNvPr>
          <p:cNvSpPr txBox="1"/>
          <p:nvPr/>
        </p:nvSpPr>
        <p:spPr>
          <a:xfrm>
            <a:off x="9472410" y="4015786"/>
            <a:ext cx="1460272" cy="369332"/>
          </a:xfrm>
          <a:prstGeom prst="rect">
            <a:avLst/>
          </a:prstGeom>
          <a:noFill/>
        </p:spPr>
        <p:txBody>
          <a:bodyPr wrap="none" rtlCol="0">
            <a:spAutoFit/>
          </a:bodyPr>
          <a:lstStyle/>
          <a:p>
            <a:r>
              <a:rPr lang="tr-TR" b="1" dirty="0"/>
              <a:t>Fatih Dönemi</a:t>
            </a:r>
          </a:p>
        </p:txBody>
      </p:sp>
      <p:sp>
        <p:nvSpPr>
          <p:cNvPr id="14" name="Metin kutusu 13">
            <a:extLst>
              <a:ext uri="{FF2B5EF4-FFF2-40B4-BE49-F238E27FC236}">
                <a16:creationId xmlns:a16="http://schemas.microsoft.com/office/drawing/2014/main" id="{142ABB4E-F55C-481F-B48C-950E0413420E}"/>
              </a:ext>
            </a:extLst>
          </p:cNvPr>
          <p:cNvSpPr txBox="1"/>
          <p:nvPr/>
        </p:nvSpPr>
        <p:spPr>
          <a:xfrm>
            <a:off x="9472410" y="4672746"/>
            <a:ext cx="1955022" cy="369332"/>
          </a:xfrm>
          <a:prstGeom prst="rect">
            <a:avLst/>
          </a:prstGeom>
          <a:noFill/>
        </p:spPr>
        <p:txBody>
          <a:bodyPr wrap="none" rtlCol="0">
            <a:spAutoFit/>
          </a:bodyPr>
          <a:lstStyle/>
          <a:p>
            <a:r>
              <a:rPr lang="tr-TR" b="1" dirty="0"/>
              <a:t>II. Bayezid Dönemi</a:t>
            </a:r>
          </a:p>
        </p:txBody>
      </p:sp>
      <p:sp>
        <p:nvSpPr>
          <p:cNvPr id="15" name="Metin kutusu 14">
            <a:extLst>
              <a:ext uri="{FF2B5EF4-FFF2-40B4-BE49-F238E27FC236}">
                <a16:creationId xmlns:a16="http://schemas.microsoft.com/office/drawing/2014/main" id="{66C7ABB2-96D0-47B5-BA66-1393B16089F1}"/>
              </a:ext>
            </a:extLst>
          </p:cNvPr>
          <p:cNvSpPr txBox="1"/>
          <p:nvPr/>
        </p:nvSpPr>
        <p:spPr>
          <a:xfrm>
            <a:off x="9472410" y="5277984"/>
            <a:ext cx="1528175" cy="369332"/>
          </a:xfrm>
          <a:prstGeom prst="rect">
            <a:avLst/>
          </a:prstGeom>
          <a:noFill/>
        </p:spPr>
        <p:txBody>
          <a:bodyPr wrap="none" rtlCol="0">
            <a:spAutoFit/>
          </a:bodyPr>
          <a:lstStyle/>
          <a:p>
            <a:r>
              <a:rPr lang="tr-TR" b="1" dirty="0"/>
              <a:t>Yavuz Dönemi</a:t>
            </a:r>
          </a:p>
        </p:txBody>
      </p:sp>
      <p:sp>
        <p:nvSpPr>
          <p:cNvPr id="16" name="Metin kutusu 15">
            <a:extLst>
              <a:ext uri="{FF2B5EF4-FFF2-40B4-BE49-F238E27FC236}">
                <a16:creationId xmlns:a16="http://schemas.microsoft.com/office/drawing/2014/main" id="{8481FA4D-D6EC-4B06-87E3-1E506C67BF76}"/>
              </a:ext>
            </a:extLst>
          </p:cNvPr>
          <p:cNvSpPr txBox="1"/>
          <p:nvPr/>
        </p:nvSpPr>
        <p:spPr>
          <a:xfrm>
            <a:off x="9472410" y="5900463"/>
            <a:ext cx="1653273" cy="369332"/>
          </a:xfrm>
          <a:prstGeom prst="rect">
            <a:avLst/>
          </a:prstGeom>
          <a:noFill/>
        </p:spPr>
        <p:txBody>
          <a:bodyPr wrap="none" rtlCol="0">
            <a:spAutoFit/>
          </a:bodyPr>
          <a:lstStyle/>
          <a:p>
            <a:r>
              <a:rPr lang="tr-TR" b="1" dirty="0"/>
              <a:t>Kanuni Dönemi</a:t>
            </a:r>
          </a:p>
        </p:txBody>
      </p:sp>
    </p:spTree>
    <p:extLst>
      <p:ext uri="{BB962C8B-B14F-4D97-AF65-F5344CB8AC3E}">
        <p14:creationId xmlns:p14="http://schemas.microsoft.com/office/powerpoint/2010/main" val="259477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8" grpId="0" animBg="1"/>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Köşeleri Yuvarlatılmış 5">
            <a:extLst>
              <a:ext uri="{FF2B5EF4-FFF2-40B4-BE49-F238E27FC236}">
                <a16:creationId xmlns:a16="http://schemas.microsoft.com/office/drawing/2014/main" id="{5E1D6DD6-8205-499D-806A-637EC7DDFF73}"/>
              </a:ext>
            </a:extLst>
          </p:cNvPr>
          <p:cNvSpPr/>
          <p:nvPr/>
        </p:nvSpPr>
        <p:spPr>
          <a:xfrm>
            <a:off x="1957589" y="1229932"/>
            <a:ext cx="9878096" cy="83099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Ok: Beşgen 6">
            <a:extLst>
              <a:ext uri="{FF2B5EF4-FFF2-40B4-BE49-F238E27FC236}">
                <a16:creationId xmlns:a16="http://schemas.microsoft.com/office/drawing/2014/main" id="{7DB32CB5-E6DF-4897-8B40-83584293FD43}"/>
              </a:ext>
            </a:extLst>
          </p:cNvPr>
          <p:cNvSpPr/>
          <p:nvPr/>
        </p:nvSpPr>
        <p:spPr>
          <a:xfrm>
            <a:off x="212503" y="1229932"/>
            <a:ext cx="2352542" cy="830997"/>
          </a:xfrm>
          <a:prstGeom prst="homePlat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Gaza ve cihat</a:t>
            </a:r>
          </a:p>
        </p:txBody>
      </p:sp>
      <p:sp>
        <p:nvSpPr>
          <p:cNvPr id="13" name="Dikdörtgen: Köşeleri Yuvarlatılmış 12">
            <a:extLst>
              <a:ext uri="{FF2B5EF4-FFF2-40B4-BE49-F238E27FC236}">
                <a16:creationId xmlns:a16="http://schemas.microsoft.com/office/drawing/2014/main" id="{118314F9-02A6-49AF-828C-3DB569B84115}"/>
              </a:ext>
            </a:extLst>
          </p:cNvPr>
          <p:cNvSpPr/>
          <p:nvPr/>
        </p:nvSpPr>
        <p:spPr>
          <a:xfrm>
            <a:off x="1957589" y="2155066"/>
            <a:ext cx="9878096" cy="8309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k: Beşgen 14">
            <a:extLst>
              <a:ext uri="{FF2B5EF4-FFF2-40B4-BE49-F238E27FC236}">
                <a16:creationId xmlns:a16="http://schemas.microsoft.com/office/drawing/2014/main" id="{3CD2DAF2-10D0-4EBE-8DEF-2BCCE69C2E96}"/>
              </a:ext>
            </a:extLst>
          </p:cNvPr>
          <p:cNvSpPr/>
          <p:nvPr/>
        </p:nvSpPr>
        <p:spPr>
          <a:xfrm>
            <a:off x="212503" y="2155066"/>
            <a:ext cx="2352542" cy="830997"/>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Coğrafi konum</a:t>
            </a:r>
          </a:p>
        </p:txBody>
      </p:sp>
      <p:sp>
        <p:nvSpPr>
          <p:cNvPr id="17" name="Dikdörtgen: Köşeleri Yuvarlatılmış 16">
            <a:extLst>
              <a:ext uri="{FF2B5EF4-FFF2-40B4-BE49-F238E27FC236}">
                <a16:creationId xmlns:a16="http://schemas.microsoft.com/office/drawing/2014/main" id="{37A95774-73EC-412F-99B1-2C8B1537B606}"/>
              </a:ext>
            </a:extLst>
          </p:cNvPr>
          <p:cNvSpPr/>
          <p:nvPr/>
        </p:nvSpPr>
        <p:spPr>
          <a:xfrm>
            <a:off x="1957589" y="3104887"/>
            <a:ext cx="9878096" cy="830997"/>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k: Beşgen 18">
            <a:extLst>
              <a:ext uri="{FF2B5EF4-FFF2-40B4-BE49-F238E27FC236}">
                <a16:creationId xmlns:a16="http://schemas.microsoft.com/office/drawing/2014/main" id="{12B5CA34-4750-4059-942F-798996B71A9E}"/>
              </a:ext>
            </a:extLst>
          </p:cNvPr>
          <p:cNvSpPr/>
          <p:nvPr/>
        </p:nvSpPr>
        <p:spPr>
          <a:xfrm>
            <a:off x="212503" y="3104887"/>
            <a:ext cx="2352542" cy="830997"/>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İskan politikası</a:t>
            </a:r>
          </a:p>
        </p:txBody>
      </p:sp>
      <p:sp>
        <p:nvSpPr>
          <p:cNvPr id="21" name="Dikdörtgen: Köşeleri Yuvarlatılmış 20">
            <a:extLst>
              <a:ext uri="{FF2B5EF4-FFF2-40B4-BE49-F238E27FC236}">
                <a16:creationId xmlns:a16="http://schemas.microsoft.com/office/drawing/2014/main" id="{6183742D-E2E3-4397-A862-4C4A7E3CC1B2}"/>
              </a:ext>
            </a:extLst>
          </p:cNvPr>
          <p:cNvSpPr/>
          <p:nvPr/>
        </p:nvSpPr>
        <p:spPr>
          <a:xfrm>
            <a:off x="1957589" y="4048262"/>
            <a:ext cx="9878096" cy="83099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k: Beşgen 22">
            <a:extLst>
              <a:ext uri="{FF2B5EF4-FFF2-40B4-BE49-F238E27FC236}">
                <a16:creationId xmlns:a16="http://schemas.microsoft.com/office/drawing/2014/main" id="{5CC0A862-A9FF-4C64-B535-D3DC2BFF49F3}"/>
              </a:ext>
            </a:extLst>
          </p:cNvPr>
          <p:cNvSpPr/>
          <p:nvPr/>
        </p:nvSpPr>
        <p:spPr>
          <a:xfrm>
            <a:off x="212503" y="4048262"/>
            <a:ext cx="2352542" cy="830997"/>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Askeri yapı</a:t>
            </a:r>
          </a:p>
        </p:txBody>
      </p:sp>
      <p:sp>
        <p:nvSpPr>
          <p:cNvPr id="25" name="Dikdörtgen: Köşeleri Yuvarlatılmış 24">
            <a:extLst>
              <a:ext uri="{FF2B5EF4-FFF2-40B4-BE49-F238E27FC236}">
                <a16:creationId xmlns:a16="http://schemas.microsoft.com/office/drawing/2014/main" id="{61495616-1268-4FA1-9190-7F05B61D9D49}"/>
              </a:ext>
            </a:extLst>
          </p:cNvPr>
          <p:cNvSpPr/>
          <p:nvPr/>
        </p:nvSpPr>
        <p:spPr>
          <a:xfrm>
            <a:off x="1957589" y="5003134"/>
            <a:ext cx="9878096" cy="83099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Ok: Beşgen 26">
            <a:extLst>
              <a:ext uri="{FF2B5EF4-FFF2-40B4-BE49-F238E27FC236}">
                <a16:creationId xmlns:a16="http://schemas.microsoft.com/office/drawing/2014/main" id="{9D7C0D50-35CE-491E-961B-C3E70EBDC823}"/>
              </a:ext>
            </a:extLst>
          </p:cNvPr>
          <p:cNvSpPr/>
          <p:nvPr/>
        </p:nvSpPr>
        <p:spPr>
          <a:xfrm>
            <a:off x="212503" y="5003134"/>
            <a:ext cx="2352542" cy="830997"/>
          </a:xfrm>
          <a:prstGeom prst="homePlat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200" b="1" dirty="0">
                <a:solidFill>
                  <a:schemeClr val="tx1"/>
                </a:solidFill>
              </a:rPr>
              <a:t>Adaletli yönetim</a:t>
            </a:r>
          </a:p>
        </p:txBody>
      </p:sp>
      <p:sp>
        <p:nvSpPr>
          <p:cNvPr id="29" name="Dikdörtgen: Köşeleri Yuvarlatılmış 28">
            <a:extLst>
              <a:ext uri="{FF2B5EF4-FFF2-40B4-BE49-F238E27FC236}">
                <a16:creationId xmlns:a16="http://schemas.microsoft.com/office/drawing/2014/main" id="{5DE60FF8-4617-49C5-B81B-7A47DD3364A2}"/>
              </a:ext>
            </a:extLst>
          </p:cNvPr>
          <p:cNvSpPr/>
          <p:nvPr/>
        </p:nvSpPr>
        <p:spPr>
          <a:xfrm>
            <a:off x="1957589" y="5956933"/>
            <a:ext cx="9878096" cy="8309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k: Beşgen 30">
            <a:extLst>
              <a:ext uri="{FF2B5EF4-FFF2-40B4-BE49-F238E27FC236}">
                <a16:creationId xmlns:a16="http://schemas.microsoft.com/office/drawing/2014/main" id="{6B585F99-F252-4AC8-8964-26C1B2815BB0}"/>
              </a:ext>
            </a:extLst>
          </p:cNvPr>
          <p:cNvSpPr/>
          <p:nvPr/>
        </p:nvSpPr>
        <p:spPr>
          <a:xfrm>
            <a:off x="212503" y="5956933"/>
            <a:ext cx="2352542" cy="830997"/>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Anadolu Beylikleri ile ilişkiler</a:t>
            </a:r>
          </a:p>
        </p:txBody>
      </p:sp>
      <p:sp>
        <p:nvSpPr>
          <p:cNvPr id="32" name="Metin kutusu 31">
            <a:extLst>
              <a:ext uri="{FF2B5EF4-FFF2-40B4-BE49-F238E27FC236}">
                <a16:creationId xmlns:a16="http://schemas.microsoft.com/office/drawing/2014/main" id="{3FE53D3F-C7B4-4265-B9E7-381169A88310}"/>
              </a:ext>
            </a:extLst>
          </p:cNvPr>
          <p:cNvSpPr txBox="1"/>
          <p:nvPr/>
        </p:nvSpPr>
        <p:spPr>
          <a:xfrm>
            <a:off x="2560751" y="1273247"/>
            <a:ext cx="9279229" cy="769441"/>
          </a:xfrm>
          <a:prstGeom prst="rect">
            <a:avLst/>
          </a:prstGeom>
          <a:noFill/>
        </p:spPr>
        <p:txBody>
          <a:bodyPr wrap="square" rtlCol="0">
            <a:spAutoFit/>
          </a:bodyPr>
          <a:lstStyle/>
          <a:p>
            <a:r>
              <a:rPr lang="tr-TR" sz="2200" b="1" dirty="0"/>
              <a:t>Osmanlı’nın gaza ve cihat yaptığını duyan gazilerin Osmanlı ordusuna katılması</a:t>
            </a:r>
            <a:br>
              <a:rPr lang="tr-TR" sz="2200" b="1" dirty="0"/>
            </a:br>
            <a:r>
              <a:rPr lang="tr-TR" sz="2200" b="1" dirty="0"/>
              <a:t>Osmanlı’nın askeri gücünü arttırmış ve fetihleri kolaylaştırmıştır.</a:t>
            </a:r>
          </a:p>
        </p:txBody>
      </p:sp>
      <p:sp>
        <p:nvSpPr>
          <p:cNvPr id="34" name="Metin kutusu 33">
            <a:extLst>
              <a:ext uri="{FF2B5EF4-FFF2-40B4-BE49-F238E27FC236}">
                <a16:creationId xmlns:a16="http://schemas.microsoft.com/office/drawing/2014/main" id="{8019B359-B643-4BDB-A189-A2C61FF776C3}"/>
              </a:ext>
            </a:extLst>
          </p:cNvPr>
          <p:cNvSpPr txBox="1"/>
          <p:nvPr/>
        </p:nvSpPr>
        <p:spPr>
          <a:xfrm>
            <a:off x="2507089" y="2172966"/>
            <a:ext cx="9762185" cy="769441"/>
          </a:xfrm>
          <a:prstGeom prst="rect">
            <a:avLst/>
          </a:prstGeom>
          <a:noFill/>
        </p:spPr>
        <p:txBody>
          <a:bodyPr wrap="square" rtlCol="0">
            <a:spAutoFit/>
          </a:bodyPr>
          <a:lstStyle/>
          <a:p>
            <a:r>
              <a:rPr lang="tr-TR" sz="2100" b="1" dirty="0"/>
              <a:t>Zayıflamış olan Bizans’a komşu olması ve Moğol istilasından kaçan Türk boyları için batıda, nispeten sığınacak güvenli bir bölgede olması fetihleri kolaylaştırmıştır</a:t>
            </a:r>
            <a:r>
              <a:rPr lang="tr-TR" sz="2200" b="1" dirty="0"/>
              <a:t>.</a:t>
            </a:r>
          </a:p>
        </p:txBody>
      </p:sp>
      <p:sp>
        <p:nvSpPr>
          <p:cNvPr id="36" name="Metin kutusu 35">
            <a:extLst>
              <a:ext uri="{FF2B5EF4-FFF2-40B4-BE49-F238E27FC236}">
                <a16:creationId xmlns:a16="http://schemas.microsoft.com/office/drawing/2014/main" id="{A77BC642-5F21-496A-9D25-D3C15F52A116}"/>
              </a:ext>
            </a:extLst>
          </p:cNvPr>
          <p:cNvSpPr txBox="1"/>
          <p:nvPr/>
        </p:nvSpPr>
        <p:spPr>
          <a:xfrm>
            <a:off x="2507089" y="3116341"/>
            <a:ext cx="9762185" cy="754053"/>
          </a:xfrm>
          <a:prstGeom prst="rect">
            <a:avLst/>
          </a:prstGeom>
          <a:noFill/>
        </p:spPr>
        <p:txBody>
          <a:bodyPr wrap="square" rtlCol="0">
            <a:spAutoFit/>
          </a:bodyPr>
          <a:lstStyle/>
          <a:p>
            <a:r>
              <a:rPr lang="tr-TR" sz="2100" b="1" dirty="0"/>
              <a:t>Fethedilen topraklara Müslüman Türk nüfusunun yerleştirilmesi söz konusu bölge-</a:t>
            </a:r>
            <a:br>
              <a:rPr lang="tr-TR" sz="2100" b="1" dirty="0"/>
            </a:br>
            <a:r>
              <a:rPr lang="tr-TR" sz="2100" b="1" dirty="0" err="1"/>
              <a:t>leri</a:t>
            </a:r>
            <a:r>
              <a:rPr lang="tr-TR" sz="2100" b="1" dirty="0"/>
              <a:t> zamanla Türkleştirmiştir ve fetihlerin kalıcı olması sağlanmıştır.</a:t>
            </a:r>
            <a:endParaRPr lang="tr-TR" sz="2200" b="1" dirty="0"/>
          </a:p>
        </p:txBody>
      </p:sp>
      <p:sp>
        <p:nvSpPr>
          <p:cNvPr id="38" name="Metin kutusu 37">
            <a:extLst>
              <a:ext uri="{FF2B5EF4-FFF2-40B4-BE49-F238E27FC236}">
                <a16:creationId xmlns:a16="http://schemas.microsoft.com/office/drawing/2014/main" id="{C36C5C00-D6BA-49F1-9DDE-40C6AECD1860}"/>
              </a:ext>
            </a:extLst>
          </p:cNvPr>
          <p:cNvSpPr txBox="1"/>
          <p:nvPr/>
        </p:nvSpPr>
        <p:spPr>
          <a:xfrm>
            <a:off x="2507088" y="4086733"/>
            <a:ext cx="9762185" cy="754053"/>
          </a:xfrm>
          <a:prstGeom prst="rect">
            <a:avLst/>
          </a:prstGeom>
          <a:noFill/>
        </p:spPr>
        <p:txBody>
          <a:bodyPr wrap="square" rtlCol="0">
            <a:spAutoFit/>
          </a:bodyPr>
          <a:lstStyle/>
          <a:p>
            <a:r>
              <a:rPr lang="tr-TR" sz="2100" b="1" dirty="0"/>
              <a:t>Tımar sisteminin uygulanması askeriyenin maddi giderlerinin hafifletirken, kapıkulu</a:t>
            </a:r>
            <a:br>
              <a:rPr lang="tr-TR" sz="2100" b="1" dirty="0"/>
            </a:br>
            <a:r>
              <a:rPr lang="tr-TR" sz="2100" b="1" dirty="0"/>
              <a:t>yaya, süvari vb. çeşitli konularda eğitimli bir teşkilatın olması da fetihler için artıdır.</a:t>
            </a:r>
            <a:endParaRPr lang="tr-TR" sz="2200" b="1" dirty="0"/>
          </a:p>
        </p:txBody>
      </p:sp>
      <p:sp>
        <p:nvSpPr>
          <p:cNvPr id="40" name="Metin kutusu 39">
            <a:extLst>
              <a:ext uri="{FF2B5EF4-FFF2-40B4-BE49-F238E27FC236}">
                <a16:creationId xmlns:a16="http://schemas.microsoft.com/office/drawing/2014/main" id="{10ED5030-08A8-4EB2-B0FA-60A9D2FBF083}"/>
              </a:ext>
            </a:extLst>
          </p:cNvPr>
          <p:cNvSpPr txBox="1"/>
          <p:nvPr/>
        </p:nvSpPr>
        <p:spPr>
          <a:xfrm>
            <a:off x="2507087" y="5029527"/>
            <a:ext cx="9762185" cy="738664"/>
          </a:xfrm>
          <a:prstGeom prst="rect">
            <a:avLst/>
          </a:prstGeom>
          <a:noFill/>
        </p:spPr>
        <p:txBody>
          <a:bodyPr wrap="square" rtlCol="0">
            <a:spAutoFit/>
          </a:bodyPr>
          <a:lstStyle/>
          <a:p>
            <a:r>
              <a:rPr lang="tr-TR" sz="2100" b="1" dirty="0"/>
              <a:t>Fethedilen bölgelerde yaşayan hem Müslüman hem de </a:t>
            </a:r>
            <a:r>
              <a:rPr lang="tr-TR" sz="2100" b="1" dirty="0" err="1"/>
              <a:t>gayrımüslim</a:t>
            </a:r>
            <a:r>
              <a:rPr lang="tr-TR" sz="2100" b="1" dirty="0"/>
              <a:t> halka adil ve hoşgörülü davranması fethedilen toprakların kalıcı olmasını sağlamıştır.</a:t>
            </a:r>
            <a:endParaRPr lang="tr-TR" sz="2200" b="1" dirty="0"/>
          </a:p>
        </p:txBody>
      </p:sp>
      <p:sp>
        <p:nvSpPr>
          <p:cNvPr id="42" name="Metin kutusu 41">
            <a:extLst>
              <a:ext uri="{FF2B5EF4-FFF2-40B4-BE49-F238E27FC236}">
                <a16:creationId xmlns:a16="http://schemas.microsoft.com/office/drawing/2014/main" id="{5675A735-1618-40C2-B87F-E910D349BAF4}"/>
              </a:ext>
            </a:extLst>
          </p:cNvPr>
          <p:cNvSpPr txBox="1"/>
          <p:nvPr/>
        </p:nvSpPr>
        <p:spPr>
          <a:xfrm>
            <a:off x="2560751" y="5984399"/>
            <a:ext cx="9762185" cy="754053"/>
          </a:xfrm>
          <a:prstGeom prst="rect">
            <a:avLst/>
          </a:prstGeom>
          <a:noFill/>
        </p:spPr>
        <p:txBody>
          <a:bodyPr wrap="square" rtlCol="0">
            <a:spAutoFit/>
          </a:bodyPr>
          <a:lstStyle/>
          <a:p>
            <a:r>
              <a:rPr lang="tr-TR" sz="2100" b="1" dirty="0"/>
              <a:t>İlk aşamada Anadolu Beylikleri ile iyi ve barışçıl ilişkiler kurulmuştur. Bu da Batı’ya</a:t>
            </a:r>
            <a:br>
              <a:rPr lang="tr-TR" sz="2100" b="1" dirty="0"/>
            </a:br>
            <a:r>
              <a:rPr lang="tr-TR" sz="2100" b="1" dirty="0"/>
              <a:t>fethe çıkıldığında doğu topraklarının güvende olmasını sağlamıştır.</a:t>
            </a:r>
            <a:endParaRPr lang="tr-TR" sz="2200" b="1" dirty="0"/>
          </a:p>
        </p:txBody>
      </p:sp>
      <p:sp>
        <p:nvSpPr>
          <p:cNvPr id="22" name="Dikdörtgen 21">
            <a:extLst>
              <a:ext uri="{FF2B5EF4-FFF2-40B4-BE49-F238E27FC236}">
                <a16:creationId xmlns:a16="http://schemas.microsoft.com/office/drawing/2014/main" id="{F15EC7DC-B404-44B5-8C6B-B418F780989E}"/>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24" name="Metin kutusu 23">
            <a:extLst>
              <a:ext uri="{FF2B5EF4-FFF2-40B4-BE49-F238E27FC236}">
                <a16:creationId xmlns:a16="http://schemas.microsoft.com/office/drawing/2014/main" id="{C7786E7D-E3CF-4F45-84C2-A23E5AF00432}"/>
              </a:ext>
            </a:extLst>
          </p:cNvPr>
          <p:cNvSpPr txBox="1"/>
          <p:nvPr/>
        </p:nvSpPr>
        <p:spPr>
          <a:xfrm>
            <a:off x="10245144" y="657234"/>
            <a:ext cx="1430905" cy="523220"/>
          </a:xfrm>
          <a:prstGeom prst="rect">
            <a:avLst/>
          </a:prstGeom>
          <a:noFill/>
        </p:spPr>
        <p:txBody>
          <a:bodyPr wrap="none" rtlCol="0">
            <a:spAutoFit/>
          </a:bodyPr>
          <a:lstStyle/>
          <a:p>
            <a:r>
              <a:rPr lang="tr-TR" sz="2800" b="1" dirty="0">
                <a:solidFill>
                  <a:srgbClr val="FF0000"/>
                </a:solidFill>
              </a:rPr>
              <a:t>Sayfa 49</a:t>
            </a:r>
          </a:p>
        </p:txBody>
      </p:sp>
    </p:spTree>
    <p:extLst>
      <p:ext uri="{BB962C8B-B14F-4D97-AF65-F5344CB8AC3E}">
        <p14:creationId xmlns:p14="http://schemas.microsoft.com/office/powerpoint/2010/main" val="8771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2" grpId="0"/>
      <p:bldP spid="34" grpId="0"/>
      <p:bldP spid="36" grpId="0"/>
      <p:bldP spid="38" grpId="0"/>
      <p:bldP spid="40" grpId="0"/>
      <p:bldP spid="4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4" name="Resim 3">
            <a:extLst>
              <a:ext uri="{FF2B5EF4-FFF2-40B4-BE49-F238E27FC236}">
                <a16:creationId xmlns:a16="http://schemas.microsoft.com/office/drawing/2014/main" id="{181EA76A-81FA-4E08-BBD2-F7144C99C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798" y="1706451"/>
            <a:ext cx="3535164" cy="4791850"/>
          </a:xfrm>
          <a:prstGeom prst="rect">
            <a:avLst/>
          </a:prstGeom>
        </p:spPr>
      </p:pic>
      <p:sp>
        <p:nvSpPr>
          <p:cNvPr id="5" name="Metin kutusu 4">
            <a:extLst>
              <a:ext uri="{FF2B5EF4-FFF2-40B4-BE49-F238E27FC236}">
                <a16:creationId xmlns:a16="http://schemas.microsoft.com/office/drawing/2014/main" id="{B56AE254-89BC-4DFA-8AA4-70D2B6EECB3C}"/>
              </a:ext>
            </a:extLst>
          </p:cNvPr>
          <p:cNvSpPr txBox="1"/>
          <p:nvPr/>
        </p:nvSpPr>
        <p:spPr>
          <a:xfrm>
            <a:off x="180304" y="804930"/>
            <a:ext cx="3718710" cy="523220"/>
          </a:xfrm>
          <a:prstGeom prst="rect">
            <a:avLst/>
          </a:prstGeom>
          <a:noFill/>
        </p:spPr>
        <p:txBody>
          <a:bodyPr wrap="none" rtlCol="0">
            <a:spAutoFit/>
          </a:bodyPr>
          <a:lstStyle/>
          <a:p>
            <a:r>
              <a:rPr lang="tr-TR" sz="2800" b="1" dirty="0">
                <a:solidFill>
                  <a:srgbClr val="FF0000"/>
                </a:solidFill>
              </a:rPr>
              <a:t>İstanbul’un Fethi (1453)</a:t>
            </a:r>
          </a:p>
        </p:txBody>
      </p:sp>
      <p:sp>
        <p:nvSpPr>
          <p:cNvPr id="7" name="Metin kutusu 6">
            <a:extLst>
              <a:ext uri="{FF2B5EF4-FFF2-40B4-BE49-F238E27FC236}">
                <a16:creationId xmlns:a16="http://schemas.microsoft.com/office/drawing/2014/main" id="{BC16DD25-4E3F-49AF-8BDB-00A15132E941}"/>
              </a:ext>
            </a:extLst>
          </p:cNvPr>
          <p:cNvSpPr txBox="1"/>
          <p:nvPr/>
        </p:nvSpPr>
        <p:spPr>
          <a:xfrm>
            <a:off x="180304" y="1706451"/>
            <a:ext cx="7656490" cy="3913059"/>
          </a:xfrm>
          <a:prstGeom prst="rect">
            <a:avLst/>
          </a:prstGeom>
          <a:noFill/>
        </p:spPr>
        <p:txBody>
          <a:bodyPr wrap="square">
            <a:spAutoFit/>
          </a:bodyPr>
          <a:lstStyle/>
          <a:p>
            <a:pPr algn="l">
              <a:lnSpc>
                <a:spcPct val="150000"/>
              </a:lnSpc>
            </a:pPr>
            <a:r>
              <a:rPr lang="tr-TR" sz="2400" b="0" i="0" u="none" strike="noStrike" baseline="0" dirty="0"/>
              <a:t>II. Mehmet, 1451’de padişah olduğunda İstanbul’u </a:t>
            </a:r>
          </a:p>
          <a:p>
            <a:pPr algn="l">
              <a:lnSpc>
                <a:spcPct val="150000"/>
              </a:lnSpc>
            </a:pPr>
            <a:r>
              <a:rPr lang="tr-TR" sz="2400" b="0" i="0" u="none" strike="noStrike" baseline="0" dirty="0"/>
              <a:t>fethetmeyi öncelikli hedef olarak belirlemişti. </a:t>
            </a:r>
            <a:r>
              <a:rPr lang="tr-TR" sz="2400" dirty="0"/>
              <a:t> </a:t>
            </a:r>
            <a:r>
              <a:rPr lang="tr-TR" sz="2400" b="0" i="0" u="none" strike="noStrike" baseline="0" dirty="0"/>
              <a:t>Osmanlı Devleti’nin Anadolu ve Rumeli toprakları  ortasında yer alan İstanbul, Bizans İmparatorluğu’nun  başkentiydi. Güçlü surlarla çevrili olan şehir,  onlarca kuşatmaya başarıyla direnmişti. II. Mehmet, İstanbul’u fethetme hedefini </a:t>
            </a:r>
          </a:p>
          <a:p>
            <a:pPr algn="l">
              <a:lnSpc>
                <a:spcPct val="150000"/>
              </a:lnSpc>
            </a:pPr>
            <a:r>
              <a:rPr lang="tr-TR" sz="2400" b="0" i="0" u="none" strike="noStrike" baseline="0" dirty="0"/>
              <a:t>devlet adamlarına şu sözlerle açıklamıştır:</a:t>
            </a:r>
            <a:endParaRPr lang="tr-TR" sz="2400" dirty="0"/>
          </a:p>
        </p:txBody>
      </p:sp>
    </p:spTree>
    <p:extLst>
      <p:ext uri="{BB962C8B-B14F-4D97-AF65-F5344CB8AC3E}">
        <p14:creationId xmlns:p14="http://schemas.microsoft.com/office/powerpoint/2010/main" val="23509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3" name="Resim 2">
            <a:extLst>
              <a:ext uri="{FF2B5EF4-FFF2-40B4-BE49-F238E27FC236}">
                <a16:creationId xmlns:a16="http://schemas.microsoft.com/office/drawing/2014/main" id="{B2D92D42-EDBE-4983-AFDF-13136C3AD85A}"/>
              </a:ext>
            </a:extLst>
          </p:cNvPr>
          <p:cNvPicPr>
            <a:picLocks noChangeAspect="1"/>
          </p:cNvPicPr>
          <p:nvPr/>
        </p:nvPicPr>
        <p:blipFill>
          <a:blip r:embed="rId3"/>
          <a:stretch>
            <a:fillRect/>
          </a:stretch>
        </p:blipFill>
        <p:spPr>
          <a:xfrm>
            <a:off x="277217" y="1694211"/>
            <a:ext cx="3148563" cy="4069369"/>
          </a:xfrm>
          <a:prstGeom prst="rect">
            <a:avLst/>
          </a:prstGeom>
        </p:spPr>
      </p:pic>
      <p:sp>
        <p:nvSpPr>
          <p:cNvPr id="4" name="Metin kutusu 3">
            <a:extLst>
              <a:ext uri="{FF2B5EF4-FFF2-40B4-BE49-F238E27FC236}">
                <a16:creationId xmlns:a16="http://schemas.microsoft.com/office/drawing/2014/main" id="{830CD061-4E46-4523-A6E7-9A80016E7043}"/>
              </a:ext>
            </a:extLst>
          </p:cNvPr>
          <p:cNvSpPr txBox="1"/>
          <p:nvPr/>
        </p:nvSpPr>
        <p:spPr>
          <a:xfrm>
            <a:off x="180304" y="804930"/>
            <a:ext cx="3718710" cy="523220"/>
          </a:xfrm>
          <a:prstGeom prst="rect">
            <a:avLst/>
          </a:prstGeom>
          <a:noFill/>
        </p:spPr>
        <p:txBody>
          <a:bodyPr wrap="none" rtlCol="0">
            <a:spAutoFit/>
          </a:bodyPr>
          <a:lstStyle/>
          <a:p>
            <a:r>
              <a:rPr lang="tr-TR" sz="2800" b="1" dirty="0">
                <a:solidFill>
                  <a:srgbClr val="FF0000"/>
                </a:solidFill>
              </a:rPr>
              <a:t>İstanbul’un Fethi (1453)</a:t>
            </a:r>
          </a:p>
        </p:txBody>
      </p:sp>
      <p:sp>
        <p:nvSpPr>
          <p:cNvPr id="2" name="Dikdörtgen 1">
            <a:extLst>
              <a:ext uri="{FF2B5EF4-FFF2-40B4-BE49-F238E27FC236}">
                <a16:creationId xmlns:a16="http://schemas.microsoft.com/office/drawing/2014/main" id="{77770B01-2B75-4E7F-8C80-DBAAEDBBE072}"/>
              </a:ext>
            </a:extLst>
          </p:cNvPr>
          <p:cNvSpPr/>
          <p:nvPr/>
        </p:nvSpPr>
        <p:spPr>
          <a:xfrm>
            <a:off x="277217" y="5763580"/>
            <a:ext cx="3148563" cy="7982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II. Mehmet </a:t>
            </a:r>
            <a:br>
              <a:rPr lang="tr-TR" sz="2400" b="1" dirty="0">
                <a:solidFill>
                  <a:schemeClr val="tx1"/>
                </a:solidFill>
              </a:rPr>
            </a:br>
            <a:r>
              <a:rPr lang="tr-TR" sz="2400" b="1" dirty="0">
                <a:solidFill>
                  <a:schemeClr val="tx1"/>
                </a:solidFill>
              </a:rPr>
              <a:t>(Fatih Sultan Mehmet)</a:t>
            </a:r>
          </a:p>
        </p:txBody>
      </p:sp>
      <p:sp>
        <p:nvSpPr>
          <p:cNvPr id="7" name="Metin kutusu 6">
            <a:extLst>
              <a:ext uri="{FF2B5EF4-FFF2-40B4-BE49-F238E27FC236}">
                <a16:creationId xmlns:a16="http://schemas.microsoft.com/office/drawing/2014/main" id="{3EC01ED4-C308-44C8-BD2C-BFA53CB98C23}"/>
              </a:ext>
            </a:extLst>
          </p:cNvPr>
          <p:cNvSpPr txBox="1"/>
          <p:nvPr/>
        </p:nvSpPr>
        <p:spPr>
          <a:xfrm>
            <a:off x="3725213" y="2595733"/>
            <a:ext cx="8104031" cy="461665"/>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Gaza ve cihat, atalarımız gibi bizim de temel vazifemizdir. </a:t>
            </a:r>
            <a:endParaRPr lang="tr-TR" sz="2400" dirty="0"/>
          </a:p>
        </p:txBody>
      </p:sp>
      <p:sp>
        <p:nvSpPr>
          <p:cNvPr id="8" name="Metin kutusu 7">
            <a:extLst>
              <a:ext uri="{FF2B5EF4-FFF2-40B4-BE49-F238E27FC236}">
                <a16:creationId xmlns:a16="http://schemas.microsoft.com/office/drawing/2014/main" id="{D1447534-5AD9-429C-8E18-74193E3FFBA9}"/>
              </a:ext>
            </a:extLst>
          </p:cNvPr>
          <p:cNvSpPr txBox="1"/>
          <p:nvPr/>
        </p:nvSpPr>
        <p:spPr>
          <a:xfrm>
            <a:off x="3725212" y="3192626"/>
            <a:ext cx="8189571"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Memleketimizin tam ortasında yer alan ve toprak bütünlüğümüzü bozan Bizans, devletimizin düşmanlarını korumakta ve onları bize karşı kışkırtmaktadır.</a:t>
            </a:r>
            <a:endParaRPr lang="tr-TR" sz="2400" dirty="0"/>
          </a:p>
        </p:txBody>
      </p:sp>
      <p:sp>
        <p:nvSpPr>
          <p:cNvPr id="9" name="Metin kutusu 8">
            <a:extLst>
              <a:ext uri="{FF2B5EF4-FFF2-40B4-BE49-F238E27FC236}">
                <a16:creationId xmlns:a16="http://schemas.microsoft.com/office/drawing/2014/main" id="{50867CC4-3E6E-4AF8-A5CD-8F43AF6355E7}"/>
              </a:ext>
            </a:extLst>
          </p:cNvPr>
          <p:cNvSpPr txBox="1"/>
          <p:nvPr/>
        </p:nvSpPr>
        <p:spPr>
          <a:xfrm>
            <a:off x="3725212" y="1691250"/>
            <a:ext cx="8104031" cy="830997"/>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Ben II. Mehmet, babam II. Murat kendi isteği ile tahtı bana devretti.</a:t>
            </a:r>
            <a:endParaRPr lang="tr-TR" sz="2400" dirty="0"/>
          </a:p>
        </p:txBody>
      </p:sp>
      <p:sp>
        <p:nvSpPr>
          <p:cNvPr id="10" name="Metin kutusu 9">
            <a:extLst>
              <a:ext uri="{FF2B5EF4-FFF2-40B4-BE49-F238E27FC236}">
                <a16:creationId xmlns:a16="http://schemas.microsoft.com/office/drawing/2014/main" id="{C8DC1DCF-1E6A-4C3C-B5DE-4AA60359219A}"/>
              </a:ext>
            </a:extLst>
          </p:cNvPr>
          <p:cNvSpPr txBox="1"/>
          <p:nvPr/>
        </p:nvSpPr>
        <p:spPr>
          <a:xfrm>
            <a:off x="3725212" y="4463169"/>
            <a:ext cx="8189571" cy="1938992"/>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Osmanlı Devleti’nin güvenliği ve geleceği için bu şehrin fethi zorunlu olmuştur. Boğazların tam anlamıyla kontrolü ve Karadeniz ticaretinin hâkimiyeti için İstanbul’u mutlaka almalıyım. İstanbul’un fethiyle ordumuzun iki kıta arasında geçişi de kolaylaşacaktır.</a:t>
            </a:r>
            <a:endParaRPr lang="tr-TR" sz="2400" dirty="0"/>
          </a:p>
        </p:txBody>
      </p:sp>
    </p:spTree>
    <p:extLst>
      <p:ext uri="{BB962C8B-B14F-4D97-AF65-F5344CB8AC3E}">
        <p14:creationId xmlns:p14="http://schemas.microsoft.com/office/powerpoint/2010/main" val="405470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3" name="Resim 2">
            <a:extLst>
              <a:ext uri="{FF2B5EF4-FFF2-40B4-BE49-F238E27FC236}">
                <a16:creationId xmlns:a16="http://schemas.microsoft.com/office/drawing/2014/main" id="{B2D92D42-EDBE-4983-AFDF-13136C3AD85A}"/>
              </a:ext>
            </a:extLst>
          </p:cNvPr>
          <p:cNvPicPr>
            <a:picLocks noChangeAspect="1"/>
          </p:cNvPicPr>
          <p:nvPr/>
        </p:nvPicPr>
        <p:blipFill>
          <a:blip r:embed="rId3"/>
          <a:stretch>
            <a:fillRect/>
          </a:stretch>
        </p:blipFill>
        <p:spPr>
          <a:xfrm>
            <a:off x="277217" y="1694211"/>
            <a:ext cx="3148563" cy="4069369"/>
          </a:xfrm>
          <a:prstGeom prst="rect">
            <a:avLst/>
          </a:prstGeom>
        </p:spPr>
      </p:pic>
      <p:sp>
        <p:nvSpPr>
          <p:cNvPr id="4" name="Metin kutusu 3">
            <a:extLst>
              <a:ext uri="{FF2B5EF4-FFF2-40B4-BE49-F238E27FC236}">
                <a16:creationId xmlns:a16="http://schemas.microsoft.com/office/drawing/2014/main" id="{830CD061-4E46-4523-A6E7-9A80016E7043}"/>
              </a:ext>
            </a:extLst>
          </p:cNvPr>
          <p:cNvSpPr txBox="1"/>
          <p:nvPr/>
        </p:nvSpPr>
        <p:spPr>
          <a:xfrm>
            <a:off x="180304" y="804930"/>
            <a:ext cx="3718710" cy="523220"/>
          </a:xfrm>
          <a:prstGeom prst="rect">
            <a:avLst/>
          </a:prstGeom>
          <a:noFill/>
        </p:spPr>
        <p:txBody>
          <a:bodyPr wrap="none" rtlCol="0">
            <a:spAutoFit/>
          </a:bodyPr>
          <a:lstStyle/>
          <a:p>
            <a:r>
              <a:rPr lang="tr-TR" sz="2800" b="1" dirty="0">
                <a:solidFill>
                  <a:srgbClr val="FF0000"/>
                </a:solidFill>
              </a:rPr>
              <a:t>İstanbul’un Fethi (1453)</a:t>
            </a:r>
          </a:p>
        </p:txBody>
      </p:sp>
      <p:sp>
        <p:nvSpPr>
          <p:cNvPr id="2" name="Dikdörtgen 1">
            <a:extLst>
              <a:ext uri="{FF2B5EF4-FFF2-40B4-BE49-F238E27FC236}">
                <a16:creationId xmlns:a16="http://schemas.microsoft.com/office/drawing/2014/main" id="{77770B01-2B75-4E7F-8C80-DBAAEDBBE072}"/>
              </a:ext>
            </a:extLst>
          </p:cNvPr>
          <p:cNvSpPr/>
          <p:nvPr/>
        </p:nvSpPr>
        <p:spPr>
          <a:xfrm>
            <a:off x="277217" y="5763580"/>
            <a:ext cx="3148563" cy="7982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II. Mehmet </a:t>
            </a:r>
            <a:br>
              <a:rPr lang="tr-TR" sz="2400" b="1" dirty="0">
                <a:solidFill>
                  <a:schemeClr val="tx1"/>
                </a:solidFill>
              </a:rPr>
            </a:br>
            <a:r>
              <a:rPr lang="tr-TR" sz="2400" b="1" dirty="0">
                <a:solidFill>
                  <a:schemeClr val="tx1"/>
                </a:solidFill>
              </a:rPr>
              <a:t>(Fatih Sultan Mehmet)</a:t>
            </a:r>
          </a:p>
        </p:txBody>
      </p:sp>
      <p:sp>
        <p:nvSpPr>
          <p:cNvPr id="9" name="Metin kutusu 8">
            <a:extLst>
              <a:ext uri="{FF2B5EF4-FFF2-40B4-BE49-F238E27FC236}">
                <a16:creationId xmlns:a16="http://schemas.microsoft.com/office/drawing/2014/main" id="{50867CC4-3E6E-4AF8-A5CD-8F43AF6355E7}"/>
              </a:ext>
            </a:extLst>
          </p:cNvPr>
          <p:cNvSpPr txBox="1"/>
          <p:nvPr/>
        </p:nvSpPr>
        <p:spPr>
          <a:xfrm>
            <a:off x="3725212" y="1691250"/>
            <a:ext cx="8104031"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Peygamberimiz Hz. Muhammed’in “</a:t>
            </a:r>
            <a:r>
              <a:rPr lang="tr-TR" sz="2400" i="1" dirty="0">
                <a:solidFill>
                  <a:schemeClr val="tx1"/>
                </a:solidFill>
              </a:rPr>
              <a:t>İstanbul mutlaka fethedilecektir. Onu fetheden komutan ne güzel komutan, o ordu ne güzel ordudur.</a:t>
            </a:r>
            <a:r>
              <a:rPr lang="tr-TR" sz="2400" dirty="0">
                <a:solidFill>
                  <a:schemeClr val="tx1"/>
                </a:solidFill>
              </a:rPr>
              <a:t>” </a:t>
            </a:r>
            <a:r>
              <a:rPr lang="nb-NO" sz="2400" dirty="0">
                <a:solidFill>
                  <a:schemeClr val="tx1"/>
                </a:solidFill>
              </a:rPr>
              <a:t>müjdesine de mazhar olmak isterim.</a:t>
            </a:r>
            <a:endParaRPr lang="tr-TR" sz="2400" dirty="0"/>
          </a:p>
        </p:txBody>
      </p:sp>
    </p:spTree>
    <p:extLst>
      <p:ext uri="{BB962C8B-B14F-4D97-AF65-F5344CB8AC3E}">
        <p14:creationId xmlns:p14="http://schemas.microsoft.com/office/powerpoint/2010/main" val="37886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5" name="Resim 4">
            <a:extLst>
              <a:ext uri="{FF2B5EF4-FFF2-40B4-BE49-F238E27FC236}">
                <a16:creationId xmlns:a16="http://schemas.microsoft.com/office/drawing/2014/main" id="{DC5B9963-3C06-4D58-AA96-AE4033392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408" y="3617088"/>
            <a:ext cx="5759184" cy="3041872"/>
          </a:xfrm>
          <a:prstGeom prst="rect">
            <a:avLst/>
          </a:prstGeom>
        </p:spPr>
      </p:pic>
      <p:sp>
        <p:nvSpPr>
          <p:cNvPr id="7" name="Metin kutusu 6">
            <a:extLst>
              <a:ext uri="{FF2B5EF4-FFF2-40B4-BE49-F238E27FC236}">
                <a16:creationId xmlns:a16="http://schemas.microsoft.com/office/drawing/2014/main" id="{18EF8597-A939-4D55-A20E-1ED5C1043F5C}"/>
              </a:ext>
            </a:extLst>
          </p:cNvPr>
          <p:cNvSpPr txBox="1"/>
          <p:nvPr/>
        </p:nvSpPr>
        <p:spPr>
          <a:xfrm>
            <a:off x="180304" y="804930"/>
            <a:ext cx="3718710" cy="523220"/>
          </a:xfrm>
          <a:prstGeom prst="rect">
            <a:avLst/>
          </a:prstGeom>
          <a:noFill/>
        </p:spPr>
        <p:txBody>
          <a:bodyPr wrap="none" rtlCol="0">
            <a:spAutoFit/>
          </a:bodyPr>
          <a:lstStyle/>
          <a:p>
            <a:r>
              <a:rPr lang="tr-TR" sz="2800" b="1" dirty="0">
                <a:solidFill>
                  <a:srgbClr val="FF0000"/>
                </a:solidFill>
              </a:rPr>
              <a:t>İstanbul’un Fethi (1453)</a:t>
            </a:r>
          </a:p>
        </p:txBody>
      </p:sp>
      <p:sp>
        <p:nvSpPr>
          <p:cNvPr id="9" name="Açıklama Balonu: Aşağı Ok 8">
            <a:extLst>
              <a:ext uri="{FF2B5EF4-FFF2-40B4-BE49-F238E27FC236}">
                <a16:creationId xmlns:a16="http://schemas.microsoft.com/office/drawing/2014/main" id="{8AD3B0DE-0871-4EAF-9E9C-DAD11C8FF1F2}"/>
              </a:ext>
            </a:extLst>
          </p:cNvPr>
          <p:cNvSpPr/>
          <p:nvPr/>
        </p:nvSpPr>
        <p:spPr>
          <a:xfrm>
            <a:off x="3643714" y="1904718"/>
            <a:ext cx="4904571" cy="1615225"/>
          </a:xfrm>
          <a:prstGeom prst="downArrowCallout">
            <a:avLst>
              <a:gd name="adj1" fmla="val 14917"/>
              <a:gd name="adj2" fmla="val 25000"/>
              <a:gd name="adj3" fmla="val 24663"/>
              <a:gd name="adj4" fmla="val 649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dirty="0">
              <a:solidFill>
                <a:schemeClr val="tx1"/>
              </a:solidFill>
            </a:endParaRPr>
          </a:p>
          <a:p>
            <a:pPr algn="ctr"/>
            <a:r>
              <a:rPr lang="tr-TR" sz="2800" b="1" dirty="0">
                <a:solidFill>
                  <a:schemeClr val="tx1"/>
                </a:solidFill>
              </a:rPr>
              <a:t>Sayfa 55’teki etkinliği yapalım</a:t>
            </a:r>
          </a:p>
          <a:p>
            <a:pPr algn="ctr"/>
            <a:endParaRPr lang="tr-TR" sz="2800" dirty="0">
              <a:solidFill>
                <a:schemeClr val="tx1"/>
              </a:solidFill>
            </a:endParaRPr>
          </a:p>
        </p:txBody>
      </p:sp>
    </p:spTree>
    <p:extLst>
      <p:ext uri="{BB962C8B-B14F-4D97-AF65-F5344CB8AC3E}">
        <p14:creationId xmlns:p14="http://schemas.microsoft.com/office/powerpoint/2010/main" val="7886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3" name="Metin kutusu 2">
            <a:extLst>
              <a:ext uri="{FF2B5EF4-FFF2-40B4-BE49-F238E27FC236}">
                <a16:creationId xmlns:a16="http://schemas.microsoft.com/office/drawing/2014/main" id="{0E71C4A5-3A78-4ADF-9C74-6AE0107CCA0B}"/>
              </a:ext>
            </a:extLst>
          </p:cNvPr>
          <p:cNvSpPr txBox="1"/>
          <p:nvPr/>
        </p:nvSpPr>
        <p:spPr>
          <a:xfrm>
            <a:off x="272604" y="2162156"/>
            <a:ext cx="11326967" cy="461665"/>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Gaza ve cihat, atalarımız gibi bizim de temel vazifemizdir. </a:t>
            </a:r>
            <a:endParaRPr lang="tr-TR" sz="2400" dirty="0"/>
          </a:p>
        </p:txBody>
      </p:sp>
      <p:sp>
        <p:nvSpPr>
          <p:cNvPr id="4" name="Metin kutusu 3">
            <a:extLst>
              <a:ext uri="{FF2B5EF4-FFF2-40B4-BE49-F238E27FC236}">
                <a16:creationId xmlns:a16="http://schemas.microsoft.com/office/drawing/2014/main" id="{D84E5AF0-DEB6-49BE-B056-31BCC52E1332}"/>
              </a:ext>
            </a:extLst>
          </p:cNvPr>
          <p:cNvSpPr txBox="1"/>
          <p:nvPr/>
        </p:nvSpPr>
        <p:spPr>
          <a:xfrm>
            <a:off x="272604" y="2712846"/>
            <a:ext cx="11446526" cy="830997"/>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Memleketimizin tam ortasında yer alan ve toprak bütünlüğümüzü bozan Bizans, devletimizin düşmanlarını korumakta ve onları bize karşı kışkırtmaktadır.</a:t>
            </a:r>
            <a:endParaRPr lang="tr-TR" sz="2400" dirty="0"/>
          </a:p>
        </p:txBody>
      </p:sp>
      <p:sp>
        <p:nvSpPr>
          <p:cNvPr id="5" name="Metin kutusu 4">
            <a:extLst>
              <a:ext uri="{FF2B5EF4-FFF2-40B4-BE49-F238E27FC236}">
                <a16:creationId xmlns:a16="http://schemas.microsoft.com/office/drawing/2014/main" id="{4F866030-3746-4966-8913-D22EA0FC7223}"/>
              </a:ext>
            </a:extLst>
          </p:cNvPr>
          <p:cNvSpPr txBox="1"/>
          <p:nvPr/>
        </p:nvSpPr>
        <p:spPr>
          <a:xfrm>
            <a:off x="272605" y="1607194"/>
            <a:ext cx="11326967" cy="461665"/>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Ben II. Mehmet, babam II. Murat kendi isteği ile tahtı bana devretti.</a:t>
            </a:r>
            <a:endParaRPr lang="tr-TR" sz="2400" dirty="0"/>
          </a:p>
        </p:txBody>
      </p:sp>
      <p:sp>
        <p:nvSpPr>
          <p:cNvPr id="6" name="Metin kutusu 5">
            <a:extLst>
              <a:ext uri="{FF2B5EF4-FFF2-40B4-BE49-F238E27FC236}">
                <a16:creationId xmlns:a16="http://schemas.microsoft.com/office/drawing/2014/main" id="{6F71FE0F-E5F6-45E8-9DEB-F0A2562EA86A}"/>
              </a:ext>
            </a:extLst>
          </p:cNvPr>
          <p:cNvSpPr txBox="1"/>
          <p:nvPr/>
        </p:nvSpPr>
        <p:spPr>
          <a:xfrm>
            <a:off x="272603" y="3632868"/>
            <a:ext cx="11627475"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Osmanlı Devleti’nin güvenliği ve geleceği için bu şehrin fethi zorunlu olmuştur. Boğazların tam anlamıyla kontrolü ve Karadeniz ticaretinin hâkimiyeti için İstanbul’u mutlaka almalıyım. İstanbul’un fethiyle ordumuzun iki kıta arasında geçişi de kolaylaşacaktır.</a:t>
            </a:r>
            <a:endParaRPr lang="tr-TR" sz="2400" dirty="0"/>
          </a:p>
        </p:txBody>
      </p:sp>
      <p:sp>
        <p:nvSpPr>
          <p:cNvPr id="7" name="Metin kutusu 6">
            <a:extLst>
              <a:ext uri="{FF2B5EF4-FFF2-40B4-BE49-F238E27FC236}">
                <a16:creationId xmlns:a16="http://schemas.microsoft.com/office/drawing/2014/main" id="{78333D4D-7841-46D4-BCDA-390820CBB5D4}"/>
              </a:ext>
            </a:extLst>
          </p:cNvPr>
          <p:cNvSpPr txBox="1"/>
          <p:nvPr/>
        </p:nvSpPr>
        <p:spPr>
          <a:xfrm>
            <a:off x="272603" y="4922222"/>
            <a:ext cx="11762704" cy="830997"/>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chemeClr val="tx1"/>
                </a:solidFill>
              </a:rPr>
              <a:t>Peygamberimiz Hz. Muhammed’in “</a:t>
            </a:r>
            <a:r>
              <a:rPr lang="tr-TR" sz="2400" i="1" dirty="0">
                <a:solidFill>
                  <a:schemeClr val="tx1"/>
                </a:solidFill>
              </a:rPr>
              <a:t>İstanbul mutlaka fethedilecektir. Onu fetheden komutan ne güzel komutan, o ordu ne güzel ordudur.</a:t>
            </a:r>
            <a:r>
              <a:rPr lang="tr-TR" sz="2400" dirty="0">
                <a:solidFill>
                  <a:schemeClr val="tx1"/>
                </a:solidFill>
              </a:rPr>
              <a:t>” </a:t>
            </a:r>
            <a:r>
              <a:rPr lang="nb-NO" sz="2400" dirty="0">
                <a:solidFill>
                  <a:schemeClr val="tx1"/>
                </a:solidFill>
              </a:rPr>
              <a:t>müjdesine de mazhar olmak isterim.</a:t>
            </a:r>
            <a:endParaRPr lang="tr-TR" sz="2400" dirty="0"/>
          </a:p>
        </p:txBody>
      </p:sp>
      <p:sp>
        <p:nvSpPr>
          <p:cNvPr id="8" name="Metin kutusu 7">
            <a:extLst>
              <a:ext uri="{FF2B5EF4-FFF2-40B4-BE49-F238E27FC236}">
                <a16:creationId xmlns:a16="http://schemas.microsoft.com/office/drawing/2014/main" id="{617296AF-6E1D-4470-BEC9-3AD337252A83}"/>
              </a:ext>
            </a:extLst>
          </p:cNvPr>
          <p:cNvSpPr txBox="1"/>
          <p:nvPr/>
        </p:nvSpPr>
        <p:spPr>
          <a:xfrm>
            <a:off x="180304" y="804930"/>
            <a:ext cx="3718710" cy="523220"/>
          </a:xfrm>
          <a:prstGeom prst="rect">
            <a:avLst/>
          </a:prstGeom>
          <a:noFill/>
        </p:spPr>
        <p:txBody>
          <a:bodyPr wrap="none" rtlCol="0">
            <a:spAutoFit/>
          </a:bodyPr>
          <a:lstStyle/>
          <a:p>
            <a:r>
              <a:rPr lang="tr-TR" sz="2800" b="1" dirty="0">
                <a:solidFill>
                  <a:srgbClr val="FF0000"/>
                </a:solidFill>
              </a:rPr>
              <a:t>İstanbul’un Fethi (1453)</a:t>
            </a:r>
          </a:p>
        </p:txBody>
      </p:sp>
      <p:sp>
        <p:nvSpPr>
          <p:cNvPr id="2" name="Dikdörtgen 1">
            <a:extLst>
              <a:ext uri="{FF2B5EF4-FFF2-40B4-BE49-F238E27FC236}">
                <a16:creationId xmlns:a16="http://schemas.microsoft.com/office/drawing/2014/main" id="{738D1713-8A4C-467E-8B75-2025E47384F1}"/>
              </a:ext>
            </a:extLst>
          </p:cNvPr>
          <p:cNvSpPr/>
          <p:nvPr/>
        </p:nvSpPr>
        <p:spPr>
          <a:xfrm>
            <a:off x="5936087" y="2794166"/>
            <a:ext cx="4695423" cy="334178"/>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564B8368-DEC1-4C29-A914-8FEBE19F625A}"/>
              </a:ext>
            </a:extLst>
          </p:cNvPr>
          <p:cNvSpPr/>
          <p:nvPr/>
        </p:nvSpPr>
        <p:spPr>
          <a:xfrm>
            <a:off x="685800" y="3165758"/>
            <a:ext cx="8896082" cy="334178"/>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6D362811-D30A-4A04-A534-BED2910517A0}"/>
              </a:ext>
            </a:extLst>
          </p:cNvPr>
          <p:cNvSpPr/>
          <p:nvPr/>
        </p:nvSpPr>
        <p:spPr>
          <a:xfrm>
            <a:off x="1152870" y="6146363"/>
            <a:ext cx="413197" cy="334178"/>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432323E4-C851-4654-94D7-250C5B8506E8}"/>
              </a:ext>
            </a:extLst>
          </p:cNvPr>
          <p:cNvSpPr txBox="1"/>
          <p:nvPr/>
        </p:nvSpPr>
        <p:spPr>
          <a:xfrm>
            <a:off x="1633681" y="6075412"/>
            <a:ext cx="898131" cy="461665"/>
          </a:xfrm>
          <a:prstGeom prst="rect">
            <a:avLst/>
          </a:prstGeom>
          <a:noFill/>
        </p:spPr>
        <p:txBody>
          <a:bodyPr wrap="none" rtlCol="0">
            <a:spAutoFit/>
          </a:bodyPr>
          <a:lstStyle/>
          <a:p>
            <a:r>
              <a:rPr lang="tr-TR" sz="2400" b="1" dirty="0"/>
              <a:t>Siyasi</a:t>
            </a:r>
          </a:p>
        </p:txBody>
      </p:sp>
      <p:sp>
        <p:nvSpPr>
          <p:cNvPr id="13" name="Dikdörtgen 12">
            <a:extLst>
              <a:ext uri="{FF2B5EF4-FFF2-40B4-BE49-F238E27FC236}">
                <a16:creationId xmlns:a16="http://schemas.microsoft.com/office/drawing/2014/main" id="{5A51E2E2-C8A0-4608-9F1D-968E2DFCAAED}"/>
              </a:ext>
            </a:extLst>
          </p:cNvPr>
          <p:cNvSpPr/>
          <p:nvPr/>
        </p:nvSpPr>
        <p:spPr>
          <a:xfrm>
            <a:off x="2039659" y="4439496"/>
            <a:ext cx="8933141" cy="334178"/>
          </a:xfrm>
          <a:prstGeom prst="rect">
            <a:avLst/>
          </a:prstGeom>
          <a:solidFill>
            <a:srgbClr val="00B0F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EA00943B-793F-427C-98C5-454346FB970F}"/>
              </a:ext>
            </a:extLst>
          </p:cNvPr>
          <p:cNvSpPr/>
          <p:nvPr/>
        </p:nvSpPr>
        <p:spPr>
          <a:xfrm>
            <a:off x="3718414" y="6146363"/>
            <a:ext cx="410548" cy="334178"/>
          </a:xfrm>
          <a:prstGeom prst="rect">
            <a:avLst/>
          </a:prstGeom>
          <a:solidFill>
            <a:srgbClr val="00B0F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A6940180-9B73-420E-A61C-DBBB33602F48}"/>
              </a:ext>
            </a:extLst>
          </p:cNvPr>
          <p:cNvSpPr txBox="1"/>
          <p:nvPr/>
        </p:nvSpPr>
        <p:spPr>
          <a:xfrm>
            <a:off x="4200870" y="6096977"/>
            <a:ext cx="972959" cy="461665"/>
          </a:xfrm>
          <a:prstGeom prst="rect">
            <a:avLst/>
          </a:prstGeom>
          <a:noFill/>
        </p:spPr>
        <p:txBody>
          <a:bodyPr wrap="none" rtlCol="0">
            <a:spAutoFit/>
          </a:bodyPr>
          <a:lstStyle/>
          <a:p>
            <a:r>
              <a:rPr lang="tr-TR" sz="2400" b="1" dirty="0"/>
              <a:t>Askeri</a:t>
            </a:r>
          </a:p>
        </p:txBody>
      </p:sp>
      <p:sp>
        <p:nvSpPr>
          <p:cNvPr id="16" name="Dikdörtgen 15">
            <a:extLst>
              <a:ext uri="{FF2B5EF4-FFF2-40B4-BE49-F238E27FC236}">
                <a16:creationId xmlns:a16="http://schemas.microsoft.com/office/drawing/2014/main" id="{3580C1AB-1ABA-4149-B650-3485BD9F8AE1}"/>
              </a:ext>
            </a:extLst>
          </p:cNvPr>
          <p:cNvSpPr/>
          <p:nvPr/>
        </p:nvSpPr>
        <p:spPr>
          <a:xfrm>
            <a:off x="10348175" y="3715910"/>
            <a:ext cx="1370955" cy="334178"/>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E553D092-F4BB-4EEC-8F52-F05C4DE0A1FF}"/>
              </a:ext>
            </a:extLst>
          </p:cNvPr>
          <p:cNvSpPr/>
          <p:nvPr/>
        </p:nvSpPr>
        <p:spPr>
          <a:xfrm>
            <a:off x="622480" y="4075528"/>
            <a:ext cx="7755227" cy="334178"/>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F372359B-B99B-4DE4-854E-39F0A9C0AF03}"/>
              </a:ext>
            </a:extLst>
          </p:cNvPr>
          <p:cNvSpPr/>
          <p:nvPr/>
        </p:nvSpPr>
        <p:spPr>
          <a:xfrm>
            <a:off x="6348744" y="6146363"/>
            <a:ext cx="404289" cy="334178"/>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80F9A2-90D4-4DE9-BAD0-148A133B5186}"/>
              </a:ext>
            </a:extLst>
          </p:cNvPr>
          <p:cNvSpPr txBox="1"/>
          <p:nvPr/>
        </p:nvSpPr>
        <p:spPr>
          <a:xfrm>
            <a:off x="6834300" y="6080010"/>
            <a:ext cx="1442318" cy="461665"/>
          </a:xfrm>
          <a:prstGeom prst="rect">
            <a:avLst/>
          </a:prstGeom>
          <a:noFill/>
        </p:spPr>
        <p:txBody>
          <a:bodyPr wrap="none" rtlCol="0">
            <a:spAutoFit/>
          </a:bodyPr>
          <a:lstStyle/>
          <a:p>
            <a:r>
              <a:rPr lang="tr-TR" sz="2400" b="1" dirty="0"/>
              <a:t>Ekonomik</a:t>
            </a:r>
          </a:p>
        </p:txBody>
      </p:sp>
      <p:sp>
        <p:nvSpPr>
          <p:cNvPr id="20" name="Dikdörtgen 19">
            <a:extLst>
              <a:ext uri="{FF2B5EF4-FFF2-40B4-BE49-F238E27FC236}">
                <a16:creationId xmlns:a16="http://schemas.microsoft.com/office/drawing/2014/main" id="{B43578D1-82A3-4F4A-8262-C4213D7D93B0}"/>
              </a:ext>
            </a:extLst>
          </p:cNvPr>
          <p:cNvSpPr/>
          <p:nvPr/>
        </p:nvSpPr>
        <p:spPr>
          <a:xfrm>
            <a:off x="685800" y="4981745"/>
            <a:ext cx="10196848" cy="334178"/>
          </a:xfrm>
          <a:prstGeom prst="rect">
            <a:avLst/>
          </a:prstGeom>
          <a:solidFill>
            <a:schemeClr val="accent6">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E9B50EBE-362C-4612-AC72-BFC1A210BD3E}"/>
              </a:ext>
            </a:extLst>
          </p:cNvPr>
          <p:cNvSpPr/>
          <p:nvPr/>
        </p:nvSpPr>
        <p:spPr>
          <a:xfrm>
            <a:off x="685800" y="5351953"/>
            <a:ext cx="11214278" cy="334178"/>
          </a:xfrm>
          <a:prstGeom prst="rect">
            <a:avLst/>
          </a:prstGeom>
          <a:solidFill>
            <a:schemeClr val="accent6">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B12E030B-A8F4-4CB0-86C6-D1984919618E}"/>
              </a:ext>
            </a:extLst>
          </p:cNvPr>
          <p:cNvSpPr/>
          <p:nvPr/>
        </p:nvSpPr>
        <p:spPr>
          <a:xfrm>
            <a:off x="9385180" y="6122418"/>
            <a:ext cx="408903" cy="334178"/>
          </a:xfrm>
          <a:prstGeom prst="rect">
            <a:avLst/>
          </a:prstGeom>
          <a:solidFill>
            <a:schemeClr val="accent6">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48341C8A-2C5E-45A3-8979-37916D9B48A8}"/>
              </a:ext>
            </a:extLst>
          </p:cNvPr>
          <p:cNvSpPr txBox="1"/>
          <p:nvPr/>
        </p:nvSpPr>
        <p:spPr>
          <a:xfrm>
            <a:off x="9863898" y="6053070"/>
            <a:ext cx="694421" cy="461665"/>
          </a:xfrm>
          <a:prstGeom prst="rect">
            <a:avLst/>
          </a:prstGeom>
          <a:noFill/>
        </p:spPr>
        <p:txBody>
          <a:bodyPr wrap="none" rtlCol="0">
            <a:spAutoFit/>
          </a:bodyPr>
          <a:lstStyle/>
          <a:p>
            <a:r>
              <a:rPr lang="tr-TR" sz="2400" b="1" dirty="0"/>
              <a:t>Dini</a:t>
            </a:r>
          </a:p>
        </p:txBody>
      </p:sp>
      <p:sp>
        <p:nvSpPr>
          <p:cNvPr id="24" name="Dikdörtgen: Köşeleri Yuvarlatılmış 23">
            <a:extLst>
              <a:ext uri="{FF2B5EF4-FFF2-40B4-BE49-F238E27FC236}">
                <a16:creationId xmlns:a16="http://schemas.microsoft.com/office/drawing/2014/main" id="{752A2858-B80A-46DD-8820-CA7914D0D9DF}"/>
              </a:ext>
            </a:extLst>
          </p:cNvPr>
          <p:cNvSpPr/>
          <p:nvPr/>
        </p:nvSpPr>
        <p:spPr>
          <a:xfrm>
            <a:off x="431442" y="5853448"/>
            <a:ext cx="10940603" cy="89508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9895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1500"/>
                                        <p:tgtEl>
                                          <p:spTgt spid="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1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1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1500"/>
                                        <p:tgtEl>
                                          <p:spTgt spid="1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1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1500"/>
                                        <p:tgtEl>
                                          <p:spTgt spid="2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2" grpId="0" animBg="1"/>
      <p:bldP spid="10" grpId="0" animBg="1"/>
      <p:bldP spid="12" grpId="0" animBg="1"/>
      <p:bldP spid="9" grpId="0"/>
      <p:bldP spid="13" grpId="0" animBg="1"/>
      <p:bldP spid="14" grpId="0" animBg="1"/>
      <p:bldP spid="15" grpId="0"/>
      <p:bldP spid="16" grpId="0" animBg="1"/>
      <p:bldP spid="17" grpId="0" animBg="1"/>
      <p:bldP spid="18" grpId="0" animBg="1"/>
      <p:bldP spid="19" grpId="0"/>
      <p:bldP spid="20" grpId="0" animBg="1"/>
      <p:bldP spid="21" grpId="0" animBg="1"/>
      <p:bldP spid="22" grpId="0" animBg="1"/>
      <p:bldP spid="23" grpId="0"/>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6396559-7514-4054-BCB5-A8A22E28578A}"/>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7A4748F1-1A2E-4616-AA6B-E6F56DECB15E}"/>
              </a:ext>
            </a:extLst>
          </p:cNvPr>
          <p:cNvSpPr txBox="1"/>
          <p:nvPr/>
        </p:nvSpPr>
        <p:spPr>
          <a:xfrm>
            <a:off x="230778" y="803578"/>
            <a:ext cx="1704441" cy="523220"/>
          </a:xfrm>
          <a:prstGeom prst="rect">
            <a:avLst/>
          </a:prstGeom>
          <a:noFill/>
        </p:spPr>
        <p:txBody>
          <a:bodyPr wrap="none" rtlCol="0">
            <a:spAutoFit/>
          </a:bodyPr>
          <a:lstStyle/>
          <a:p>
            <a:r>
              <a:rPr lang="tr-TR" sz="2800" b="1" dirty="0">
                <a:solidFill>
                  <a:srgbClr val="FF0000"/>
                </a:solidFill>
              </a:rPr>
              <a:t>Kavramlar</a:t>
            </a:r>
          </a:p>
        </p:txBody>
      </p:sp>
      <p:sp>
        <p:nvSpPr>
          <p:cNvPr id="6" name="Dikdörtgen 5">
            <a:extLst>
              <a:ext uri="{FF2B5EF4-FFF2-40B4-BE49-F238E27FC236}">
                <a16:creationId xmlns:a16="http://schemas.microsoft.com/office/drawing/2014/main" id="{2258EC9C-1E67-45D7-A6E3-37FACC4D3D22}"/>
              </a:ext>
            </a:extLst>
          </p:cNvPr>
          <p:cNvSpPr/>
          <p:nvPr/>
        </p:nvSpPr>
        <p:spPr>
          <a:xfrm>
            <a:off x="476519" y="2407557"/>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FETİH</a:t>
            </a:r>
          </a:p>
        </p:txBody>
      </p:sp>
      <p:sp>
        <p:nvSpPr>
          <p:cNvPr id="8" name="Dikdörtgen 7">
            <a:extLst>
              <a:ext uri="{FF2B5EF4-FFF2-40B4-BE49-F238E27FC236}">
                <a16:creationId xmlns:a16="http://schemas.microsoft.com/office/drawing/2014/main" id="{9AA6CEE7-9065-4DB8-B81C-6038E03694DF}"/>
              </a:ext>
            </a:extLst>
          </p:cNvPr>
          <p:cNvSpPr/>
          <p:nvPr/>
        </p:nvSpPr>
        <p:spPr>
          <a:xfrm>
            <a:off x="6173273" y="2407557"/>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YÜZYIL</a:t>
            </a:r>
          </a:p>
        </p:txBody>
      </p:sp>
      <p:sp>
        <p:nvSpPr>
          <p:cNvPr id="9" name="Dikdörtgen 8">
            <a:extLst>
              <a:ext uri="{FF2B5EF4-FFF2-40B4-BE49-F238E27FC236}">
                <a16:creationId xmlns:a16="http://schemas.microsoft.com/office/drawing/2014/main" id="{17E8CB73-6FA7-41CA-8FAB-62D7D778E53D}"/>
              </a:ext>
            </a:extLst>
          </p:cNvPr>
          <p:cNvSpPr/>
          <p:nvPr/>
        </p:nvSpPr>
        <p:spPr>
          <a:xfrm>
            <a:off x="9019504" y="2407557"/>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RUMELİ</a:t>
            </a:r>
          </a:p>
        </p:txBody>
      </p:sp>
      <p:sp>
        <p:nvSpPr>
          <p:cNvPr id="21" name="Dikdörtgen 20">
            <a:extLst>
              <a:ext uri="{FF2B5EF4-FFF2-40B4-BE49-F238E27FC236}">
                <a16:creationId xmlns:a16="http://schemas.microsoft.com/office/drawing/2014/main" id="{74C0B702-C098-4BCD-8B9A-7EA2F181F606}"/>
              </a:ext>
            </a:extLst>
          </p:cNvPr>
          <p:cNvSpPr/>
          <p:nvPr/>
        </p:nvSpPr>
        <p:spPr>
          <a:xfrm>
            <a:off x="3327042" y="2407557"/>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FATİH</a:t>
            </a:r>
          </a:p>
        </p:txBody>
      </p:sp>
    </p:spTree>
    <p:extLst>
      <p:ext uri="{BB962C8B-B14F-4D97-AF65-F5344CB8AC3E}">
        <p14:creationId xmlns:p14="http://schemas.microsoft.com/office/powerpoint/2010/main" val="51149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animBg="1"/>
      <p:bldP spid="9"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3" name="Metin kutusu 2">
            <a:extLst>
              <a:ext uri="{FF2B5EF4-FFF2-40B4-BE49-F238E27FC236}">
                <a16:creationId xmlns:a16="http://schemas.microsoft.com/office/drawing/2014/main" id="{D35166C2-B4C4-4798-B6CE-D50768947BB8}"/>
              </a:ext>
            </a:extLst>
          </p:cNvPr>
          <p:cNvSpPr txBox="1"/>
          <p:nvPr/>
        </p:nvSpPr>
        <p:spPr>
          <a:xfrm>
            <a:off x="180304" y="804930"/>
            <a:ext cx="3718710" cy="523220"/>
          </a:xfrm>
          <a:prstGeom prst="rect">
            <a:avLst/>
          </a:prstGeom>
          <a:noFill/>
        </p:spPr>
        <p:txBody>
          <a:bodyPr wrap="none" rtlCol="0">
            <a:spAutoFit/>
          </a:bodyPr>
          <a:lstStyle/>
          <a:p>
            <a:r>
              <a:rPr lang="tr-TR" sz="2800" b="1" dirty="0">
                <a:solidFill>
                  <a:srgbClr val="FF0000"/>
                </a:solidFill>
              </a:rPr>
              <a:t>İstanbul’un Fethi (1453)</a:t>
            </a:r>
          </a:p>
        </p:txBody>
      </p:sp>
      <p:sp>
        <p:nvSpPr>
          <p:cNvPr id="4" name="Oval 3">
            <a:extLst>
              <a:ext uri="{FF2B5EF4-FFF2-40B4-BE49-F238E27FC236}">
                <a16:creationId xmlns:a16="http://schemas.microsoft.com/office/drawing/2014/main" id="{0220C748-0EE7-43E7-9E50-12BFF7650996}"/>
              </a:ext>
            </a:extLst>
          </p:cNvPr>
          <p:cNvSpPr/>
          <p:nvPr/>
        </p:nvSpPr>
        <p:spPr>
          <a:xfrm>
            <a:off x="4074017" y="2343955"/>
            <a:ext cx="4043966" cy="251782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rPr>
              <a:t>Fatih</a:t>
            </a:r>
          </a:p>
          <a:p>
            <a:pPr algn="ctr"/>
            <a:r>
              <a:rPr lang="tr-TR" sz="2800" b="1" dirty="0">
                <a:solidFill>
                  <a:schemeClr val="tx1"/>
                </a:solidFill>
              </a:rPr>
              <a:t>Sultan Mehmet’in İstanbul Fethi için yaptırdığı hazırlıklar.</a:t>
            </a:r>
          </a:p>
        </p:txBody>
      </p:sp>
      <p:pic>
        <p:nvPicPr>
          <p:cNvPr id="6" name="Resim 5">
            <a:extLst>
              <a:ext uri="{FF2B5EF4-FFF2-40B4-BE49-F238E27FC236}">
                <a16:creationId xmlns:a16="http://schemas.microsoft.com/office/drawing/2014/main" id="{25CB5782-468B-479B-9DE5-BCBD35E40990}"/>
              </a:ext>
            </a:extLst>
          </p:cNvPr>
          <p:cNvPicPr>
            <a:picLocks noChangeAspect="1"/>
          </p:cNvPicPr>
          <p:nvPr/>
        </p:nvPicPr>
        <p:blipFill rotWithShape="1">
          <a:blip r:embed="rId2"/>
          <a:srcRect l="23707"/>
          <a:stretch/>
        </p:blipFill>
        <p:spPr>
          <a:xfrm>
            <a:off x="8326192" y="1387528"/>
            <a:ext cx="3187521" cy="1639541"/>
          </a:xfrm>
          <a:prstGeom prst="rect">
            <a:avLst/>
          </a:prstGeom>
        </p:spPr>
      </p:pic>
      <p:sp>
        <p:nvSpPr>
          <p:cNvPr id="7" name="Metin kutusu 6">
            <a:extLst>
              <a:ext uri="{FF2B5EF4-FFF2-40B4-BE49-F238E27FC236}">
                <a16:creationId xmlns:a16="http://schemas.microsoft.com/office/drawing/2014/main" id="{CACD6236-8053-4DBF-AD33-2A614D2118FA}"/>
              </a:ext>
            </a:extLst>
          </p:cNvPr>
          <p:cNvSpPr txBox="1"/>
          <p:nvPr/>
        </p:nvSpPr>
        <p:spPr>
          <a:xfrm>
            <a:off x="8326192" y="3027069"/>
            <a:ext cx="3388749" cy="1200329"/>
          </a:xfrm>
          <a:prstGeom prst="rect">
            <a:avLst/>
          </a:prstGeom>
          <a:noFill/>
        </p:spPr>
        <p:txBody>
          <a:bodyPr wrap="none" rtlCol="0">
            <a:spAutoFit/>
          </a:bodyPr>
          <a:lstStyle/>
          <a:p>
            <a:pPr algn="ctr"/>
            <a:r>
              <a:rPr lang="tr-TR" sz="2400" dirty="0"/>
              <a:t>Bizans’a denizden yardım</a:t>
            </a:r>
            <a:br>
              <a:rPr lang="tr-TR" sz="2400" dirty="0"/>
            </a:br>
            <a:r>
              <a:rPr lang="tr-TR" sz="2400" dirty="0"/>
              <a:t>gelmesini engellemek için</a:t>
            </a:r>
          </a:p>
          <a:p>
            <a:pPr algn="ctr"/>
            <a:r>
              <a:rPr lang="tr-TR" sz="2400" dirty="0"/>
              <a:t>Rumeli Hisarı’nı yaptırdı.</a:t>
            </a:r>
          </a:p>
        </p:txBody>
      </p:sp>
      <p:pic>
        <p:nvPicPr>
          <p:cNvPr id="9" name="Resim 8">
            <a:extLst>
              <a:ext uri="{FF2B5EF4-FFF2-40B4-BE49-F238E27FC236}">
                <a16:creationId xmlns:a16="http://schemas.microsoft.com/office/drawing/2014/main" id="{214E783C-3D35-4A40-9955-66CAF1B5B1E8}"/>
              </a:ext>
            </a:extLst>
          </p:cNvPr>
          <p:cNvPicPr>
            <a:picLocks noChangeAspect="1"/>
          </p:cNvPicPr>
          <p:nvPr/>
        </p:nvPicPr>
        <p:blipFill rotWithShape="1">
          <a:blip r:embed="rId3"/>
          <a:srcRect t="9335" b="11542"/>
          <a:stretch/>
        </p:blipFill>
        <p:spPr>
          <a:xfrm>
            <a:off x="315533" y="1387528"/>
            <a:ext cx="3187521" cy="1585759"/>
          </a:xfrm>
          <a:prstGeom prst="rect">
            <a:avLst/>
          </a:prstGeom>
        </p:spPr>
      </p:pic>
      <p:sp>
        <p:nvSpPr>
          <p:cNvPr id="12" name="Metin kutusu 11">
            <a:extLst>
              <a:ext uri="{FF2B5EF4-FFF2-40B4-BE49-F238E27FC236}">
                <a16:creationId xmlns:a16="http://schemas.microsoft.com/office/drawing/2014/main" id="{2D39A24A-A9EE-43DC-B1B6-EF45DEB2296D}"/>
              </a:ext>
            </a:extLst>
          </p:cNvPr>
          <p:cNvSpPr txBox="1"/>
          <p:nvPr/>
        </p:nvSpPr>
        <p:spPr>
          <a:xfrm>
            <a:off x="121918" y="2927035"/>
            <a:ext cx="3574761" cy="1200329"/>
          </a:xfrm>
          <a:prstGeom prst="rect">
            <a:avLst/>
          </a:prstGeom>
          <a:noFill/>
        </p:spPr>
        <p:txBody>
          <a:bodyPr wrap="none" rtlCol="0">
            <a:spAutoFit/>
          </a:bodyPr>
          <a:lstStyle/>
          <a:p>
            <a:pPr algn="ctr"/>
            <a:r>
              <a:rPr lang="tr-TR" sz="2400" dirty="0"/>
              <a:t>İstanbul’un kalın surlarını</a:t>
            </a:r>
            <a:br>
              <a:rPr lang="tr-TR" sz="2400" dirty="0"/>
            </a:br>
            <a:r>
              <a:rPr lang="tr-TR" sz="2400" dirty="0"/>
              <a:t>yıkabilmek için güçlü toplar</a:t>
            </a:r>
            <a:br>
              <a:rPr lang="tr-TR" sz="2400" dirty="0"/>
            </a:br>
            <a:r>
              <a:rPr lang="tr-TR" sz="2400" dirty="0"/>
              <a:t>yaptırdı.</a:t>
            </a:r>
          </a:p>
        </p:txBody>
      </p:sp>
      <p:pic>
        <p:nvPicPr>
          <p:cNvPr id="13" name="Resim 12">
            <a:extLst>
              <a:ext uri="{FF2B5EF4-FFF2-40B4-BE49-F238E27FC236}">
                <a16:creationId xmlns:a16="http://schemas.microsoft.com/office/drawing/2014/main" id="{456D9F4D-878F-41DD-82A8-33CDF8B3595F}"/>
              </a:ext>
            </a:extLst>
          </p:cNvPr>
          <p:cNvPicPr>
            <a:picLocks noChangeAspect="1"/>
          </p:cNvPicPr>
          <p:nvPr/>
        </p:nvPicPr>
        <p:blipFill>
          <a:blip r:embed="rId4"/>
          <a:stretch>
            <a:fillRect/>
          </a:stretch>
        </p:blipFill>
        <p:spPr>
          <a:xfrm>
            <a:off x="315533" y="4362548"/>
            <a:ext cx="3191497" cy="1585759"/>
          </a:xfrm>
          <a:prstGeom prst="rect">
            <a:avLst/>
          </a:prstGeom>
        </p:spPr>
      </p:pic>
      <p:sp>
        <p:nvSpPr>
          <p:cNvPr id="14" name="Metin kutusu 13">
            <a:extLst>
              <a:ext uri="{FF2B5EF4-FFF2-40B4-BE49-F238E27FC236}">
                <a16:creationId xmlns:a16="http://schemas.microsoft.com/office/drawing/2014/main" id="{D16FEB5E-6291-4A73-8E1C-96CB9A628EC3}"/>
              </a:ext>
            </a:extLst>
          </p:cNvPr>
          <p:cNvSpPr txBox="1"/>
          <p:nvPr/>
        </p:nvSpPr>
        <p:spPr>
          <a:xfrm>
            <a:off x="315533" y="5903231"/>
            <a:ext cx="3188693" cy="830997"/>
          </a:xfrm>
          <a:prstGeom prst="rect">
            <a:avLst/>
          </a:prstGeom>
          <a:noFill/>
        </p:spPr>
        <p:txBody>
          <a:bodyPr wrap="none" rtlCol="0">
            <a:spAutoFit/>
          </a:bodyPr>
          <a:lstStyle/>
          <a:p>
            <a:pPr algn="ctr"/>
            <a:r>
              <a:rPr lang="tr-TR" sz="2400" dirty="0"/>
              <a:t>Büyük bir donanma inşa</a:t>
            </a:r>
            <a:br>
              <a:rPr lang="tr-TR" sz="2400" dirty="0"/>
            </a:br>
            <a:r>
              <a:rPr lang="tr-TR" sz="2400" dirty="0"/>
              <a:t>ettirdi.</a:t>
            </a:r>
          </a:p>
        </p:txBody>
      </p:sp>
      <p:pic>
        <p:nvPicPr>
          <p:cNvPr id="17" name="Resim 16">
            <a:extLst>
              <a:ext uri="{FF2B5EF4-FFF2-40B4-BE49-F238E27FC236}">
                <a16:creationId xmlns:a16="http://schemas.microsoft.com/office/drawing/2014/main" id="{E200904E-0FD0-4CBD-97CC-BDC934D21D74}"/>
              </a:ext>
            </a:extLst>
          </p:cNvPr>
          <p:cNvPicPr>
            <a:picLocks noChangeAspect="1"/>
          </p:cNvPicPr>
          <p:nvPr/>
        </p:nvPicPr>
        <p:blipFill rotWithShape="1">
          <a:blip r:embed="rId5">
            <a:extLst>
              <a:ext uri="{28A0092B-C50C-407E-A947-70E740481C1C}">
                <a14:useLocalDpi xmlns:a14="http://schemas.microsoft.com/office/drawing/2010/main" val="0"/>
              </a:ext>
            </a:extLst>
          </a:blip>
          <a:srcRect l="34511" t="10911" b="17552"/>
          <a:stretch/>
        </p:blipFill>
        <p:spPr>
          <a:xfrm>
            <a:off x="8452563" y="4362548"/>
            <a:ext cx="3136005" cy="1719510"/>
          </a:xfrm>
          <a:prstGeom prst="rect">
            <a:avLst/>
          </a:prstGeom>
        </p:spPr>
      </p:pic>
      <p:sp>
        <p:nvSpPr>
          <p:cNvPr id="18" name="Metin kutusu 17">
            <a:extLst>
              <a:ext uri="{FF2B5EF4-FFF2-40B4-BE49-F238E27FC236}">
                <a16:creationId xmlns:a16="http://schemas.microsoft.com/office/drawing/2014/main" id="{3342255A-0956-4802-8889-BAC8728D696B}"/>
              </a:ext>
            </a:extLst>
          </p:cNvPr>
          <p:cNvSpPr txBox="1"/>
          <p:nvPr/>
        </p:nvSpPr>
        <p:spPr>
          <a:xfrm>
            <a:off x="8155253" y="6027003"/>
            <a:ext cx="3730638" cy="830997"/>
          </a:xfrm>
          <a:prstGeom prst="rect">
            <a:avLst/>
          </a:prstGeom>
          <a:noFill/>
        </p:spPr>
        <p:txBody>
          <a:bodyPr wrap="none" rtlCol="0">
            <a:spAutoFit/>
          </a:bodyPr>
          <a:lstStyle/>
          <a:p>
            <a:pPr algn="ctr"/>
            <a:r>
              <a:rPr lang="tr-TR" sz="2400" dirty="0"/>
              <a:t>Doğusundaki Türk beylikleri</a:t>
            </a:r>
            <a:br>
              <a:rPr lang="tr-TR" sz="2400" dirty="0"/>
            </a:br>
            <a:r>
              <a:rPr lang="tr-TR" sz="2400" dirty="0"/>
              <a:t>ile dostluk anlaşmaları yaptı.</a:t>
            </a:r>
          </a:p>
        </p:txBody>
      </p:sp>
      <p:pic>
        <p:nvPicPr>
          <p:cNvPr id="20" name="Grafik 19" descr="Ok: Hafif eğri">
            <a:extLst>
              <a:ext uri="{FF2B5EF4-FFF2-40B4-BE49-F238E27FC236}">
                <a16:creationId xmlns:a16="http://schemas.microsoft.com/office/drawing/2014/main" id="{1A822E52-53D4-445A-8D80-F14B0EAB55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30811">
            <a:off x="6950500" y="4484062"/>
            <a:ext cx="1541333" cy="914400"/>
          </a:xfrm>
          <a:prstGeom prst="rect">
            <a:avLst/>
          </a:prstGeom>
        </p:spPr>
      </p:pic>
      <p:pic>
        <p:nvPicPr>
          <p:cNvPr id="22" name="Grafik 21" descr="Ok: Saat yönünün tersine eğri">
            <a:extLst>
              <a:ext uri="{FF2B5EF4-FFF2-40B4-BE49-F238E27FC236}">
                <a16:creationId xmlns:a16="http://schemas.microsoft.com/office/drawing/2014/main" id="{2F043624-40CD-4A6F-89B4-8362C5CD86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403087">
            <a:off x="4134411" y="1589085"/>
            <a:ext cx="914400" cy="1550904"/>
          </a:xfrm>
          <a:prstGeom prst="rect">
            <a:avLst/>
          </a:prstGeom>
        </p:spPr>
      </p:pic>
      <p:pic>
        <p:nvPicPr>
          <p:cNvPr id="24" name="Grafik 23" descr="Ok: Saat yönünde eğri">
            <a:extLst>
              <a:ext uri="{FF2B5EF4-FFF2-40B4-BE49-F238E27FC236}">
                <a16:creationId xmlns:a16="http://schemas.microsoft.com/office/drawing/2014/main" id="{AF62B58A-3922-41B5-AC5C-26193CFFD2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4588030">
            <a:off x="6999029" y="1551921"/>
            <a:ext cx="914400" cy="1447922"/>
          </a:xfrm>
          <a:prstGeom prst="rect">
            <a:avLst/>
          </a:prstGeom>
        </p:spPr>
      </p:pic>
      <p:pic>
        <p:nvPicPr>
          <p:cNvPr id="25" name="Grafik 24" descr="Ok: Saat yönünde eğri">
            <a:extLst>
              <a:ext uri="{FF2B5EF4-FFF2-40B4-BE49-F238E27FC236}">
                <a16:creationId xmlns:a16="http://schemas.microsoft.com/office/drawing/2014/main" id="{EBC35C31-3C34-4E6C-AE93-F24ADECFAB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912866">
            <a:off x="4156548" y="4151531"/>
            <a:ext cx="914400" cy="1721251"/>
          </a:xfrm>
          <a:prstGeom prst="rect">
            <a:avLst/>
          </a:prstGeom>
        </p:spPr>
      </p:pic>
    </p:spTree>
    <p:extLst>
      <p:ext uri="{BB962C8B-B14F-4D97-AF65-F5344CB8AC3E}">
        <p14:creationId xmlns:p14="http://schemas.microsoft.com/office/powerpoint/2010/main" val="9361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1500"/>
                                        <p:tgtEl>
                                          <p:spTgt spid="22"/>
                                        </p:tgtEl>
                                      </p:cBhvr>
                                    </p:animEffect>
                                  </p:childTnLst>
                                </p:cTn>
                              </p:par>
                              <p:par>
                                <p:cTn id="13" presetID="16" presetClass="entr" presetSubtype="37"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1500"/>
                                        <p:tgtEl>
                                          <p:spTgt spid="24"/>
                                        </p:tgtEl>
                                      </p:cBhvr>
                                    </p:animEffect>
                                  </p:childTnLst>
                                </p:cTn>
                              </p:par>
                              <p:par>
                                <p:cTn id="16" presetID="16" presetClass="entr" presetSubtype="37"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1500"/>
                                        <p:tgtEl>
                                          <p:spTgt spid="20"/>
                                        </p:tgtEl>
                                      </p:cBhvr>
                                    </p:animEffect>
                                  </p:childTnLst>
                                </p:cTn>
                              </p:par>
                              <p:par>
                                <p:cTn id="19" presetID="16" presetClass="entr" presetSubtype="37"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1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2" name="İSTANBULUN FETHİ  ( 1453 ) Fatih Sultan Mehmet ( Tüyleri diken diken eden kısa animasyon Filmi ) 🙀">
            <a:hlinkClick r:id="" action="ppaction://media"/>
            <a:extLst>
              <a:ext uri="{FF2B5EF4-FFF2-40B4-BE49-F238E27FC236}">
                <a16:creationId xmlns:a16="http://schemas.microsoft.com/office/drawing/2014/main" id="{3034F0C2-9A89-447F-B025-6244B71158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24625"/>
            <a:ext cx="12192001" cy="6233295"/>
          </a:xfrm>
          <a:prstGeom prst="rect">
            <a:avLst/>
          </a:prstGeom>
        </p:spPr>
      </p:pic>
      <p:sp>
        <p:nvSpPr>
          <p:cNvPr id="4" name="Metin kutusu 3">
            <a:extLst>
              <a:ext uri="{FF2B5EF4-FFF2-40B4-BE49-F238E27FC236}">
                <a16:creationId xmlns:a16="http://schemas.microsoft.com/office/drawing/2014/main" id="{71177576-843C-4AA5-8F46-8C08B410B8D3}"/>
              </a:ext>
            </a:extLst>
          </p:cNvPr>
          <p:cNvSpPr txBox="1"/>
          <p:nvPr/>
        </p:nvSpPr>
        <p:spPr>
          <a:xfrm>
            <a:off x="0" y="624625"/>
            <a:ext cx="3718710" cy="523220"/>
          </a:xfrm>
          <a:prstGeom prst="rect">
            <a:avLst/>
          </a:prstGeom>
          <a:noFill/>
        </p:spPr>
        <p:txBody>
          <a:bodyPr wrap="none" rtlCol="0">
            <a:spAutoFit/>
          </a:bodyPr>
          <a:lstStyle/>
          <a:p>
            <a:r>
              <a:rPr lang="tr-TR" sz="2800" b="1" dirty="0">
                <a:solidFill>
                  <a:srgbClr val="FF0000"/>
                </a:solidFill>
              </a:rPr>
              <a:t>İstanbul’un Fethi (1453)</a:t>
            </a:r>
          </a:p>
        </p:txBody>
      </p:sp>
    </p:spTree>
    <p:extLst>
      <p:ext uri="{BB962C8B-B14F-4D97-AF65-F5344CB8AC3E}">
        <p14:creationId xmlns:p14="http://schemas.microsoft.com/office/powerpoint/2010/main" val="37148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3" name="Metin kutusu 2">
            <a:extLst>
              <a:ext uri="{FF2B5EF4-FFF2-40B4-BE49-F238E27FC236}">
                <a16:creationId xmlns:a16="http://schemas.microsoft.com/office/drawing/2014/main" id="{998928C5-02DA-41E2-ACC0-4A8DB7963085}"/>
              </a:ext>
            </a:extLst>
          </p:cNvPr>
          <p:cNvSpPr txBox="1"/>
          <p:nvPr/>
        </p:nvSpPr>
        <p:spPr>
          <a:xfrm>
            <a:off x="180304" y="804930"/>
            <a:ext cx="3718710" cy="523220"/>
          </a:xfrm>
          <a:prstGeom prst="rect">
            <a:avLst/>
          </a:prstGeom>
          <a:noFill/>
        </p:spPr>
        <p:txBody>
          <a:bodyPr wrap="none" rtlCol="0">
            <a:spAutoFit/>
          </a:bodyPr>
          <a:lstStyle/>
          <a:p>
            <a:r>
              <a:rPr lang="tr-TR" sz="2800" b="1" dirty="0">
                <a:solidFill>
                  <a:srgbClr val="FF0000"/>
                </a:solidFill>
              </a:rPr>
              <a:t>İstanbul’un Fethi (1453)</a:t>
            </a:r>
          </a:p>
        </p:txBody>
      </p:sp>
      <p:sp>
        <p:nvSpPr>
          <p:cNvPr id="4" name="Dikdörtgen 3">
            <a:extLst>
              <a:ext uri="{FF2B5EF4-FFF2-40B4-BE49-F238E27FC236}">
                <a16:creationId xmlns:a16="http://schemas.microsoft.com/office/drawing/2014/main" id="{FE7798AC-A6CC-4BA7-9FFC-59CC47A67F77}"/>
              </a:ext>
            </a:extLst>
          </p:cNvPr>
          <p:cNvSpPr/>
          <p:nvPr/>
        </p:nvSpPr>
        <p:spPr>
          <a:xfrm>
            <a:off x="3118086" y="1508455"/>
            <a:ext cx="5293217" cy="5215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İSTANBUL’UN FETHİNİN SONUÇLARI</a:t>
            </a:r>
          </a:p>
        </p:txBody>
      </p:sp>
      <p:sp>
        <p:nvSpPr>
          <p:cNvPr id="6" name="Dikdörtgen 5">
            <a:extLst>
              <a:ext uri="{FF2B5EF4-FFF2-40B4-BE49-F238E27FC236}">
                <a16:creationId xmlns:a16="http://schemas.microsoft.com/office/drawing/2014/main" id="{F6CE1243-F162-423A-838D-6D618172D144}"/>
              </a:ext>
            </a:extLst>
          </p:cNvPr>
          <p:cNvSpPr/>
          <p:nvPr/>
        </p:nvSpPr>
        <p:spPr>
          <a:xfrm>
            <a:off x="237512" y="2427668"/>
            <a:ext cx="3636135" cy="5215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TÜRK TARİHİ AÇISINDAN</a:t>
            </a:r>
          </a:p>
        </p:txBody>
      </p:sp>
      <p:sp>
        <p:nvSpPr>
          <p:cNvPr id="7" name="Dikdörtgen 6">
            <a:extLst>
              <a:ext uri="{FF2B5EF4-FFF2-40B4-BE49-F238E27FC236}">
                <a16:creationId xmlns:a16="http://schemas.microsoft.com/office/drawing/2014/main" id="{2BE53860-DB69-4298-8F35-6B8DFBBCE94B}"/>
              </a:ext>
            </a:extLst>
          </p:cNvPr>
          <p:cNvSpPr/>
          <p:nvPr/>
        </p:nvSpPr>
        <p:spPr>
          <a:xfrm>
            <a:off x="7655745" y="2427668"/>
            <a:ext cx="3636135" cy="5215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DÜNYA TARİHİ AÇISINDAN</a:t>
            </a:r>
          </a:p>
        </p:txBody>
      </p:sp>
      <p:sp>
        <p:nvSpPr>
          <p:cNvPr id="8" name="Serbest Form: Şekil 7">
            <a:extLst>
              <a:ext uri="{FF2B5EF4-FFF2-40B4-BE49-F238E27FC236}">
                <a16:creationId xmlns:a16="http://schemas.microsoft.com/office/drawing/2014/main" id="{96E2ED3B-F978-4156-B43B-6BB016CF576F}"/>
              </a:ext>
            </a:extLst>
          </p:cNvPr>
          <p:cNvSpPr/>
          <p:nvPr/>
        </p:nvSpPr>
        <p:spPr>
          <a:xfrm>
            <a:off x="1815204" y="1694144"/>
            <a:ext cx="1298590" cy="727084"/>
          </a:xfrm>
          <a:custGeom>
            <a:avLst/>
            <a:gdLst>
              <a:gd name="connsiteX0" fmla="*/ 1298590 w 1298590"/>
              <a:gd name="connsiteY0" fmla="*/ 63822 h 727084"/>
              <a:gd name="connsiteX1" fmla="*/ 62218 w 1298590"/>
              <a:gd name="connsiteY1" fmla="*/ 63822 h 727084"/>
              <a:gd name="connsiteX2" fmla="*/ 171688 w 1298590"/>
              <a:gd name="connsiteY2" fmla="*/ 727084 h 727084"/>
              <a:gd name="connsiteX3" fmla="*/ 171688 w 1298590"/>
              <a:gd name="connsiteY3" fmla="*/ 727084 h 727084"/>
            </a:gdLst>
            <a:ahLst/>
            <a:cxnLst>
              <a:cxn ang="0">
                <a:pos x="connsiteX0" y="connsiteY0"/>
              </a:cxn>
              <a:cxn ang="0">
                <a:pos x="connsiteX1" y="connsiteY1"/>
              </a:cxn>
              <a:cxn ang="0">
                <a:pos x="connsiteX2" y="connsiteY2"/>
              </a:cxn>
              <a:cxn ang="0">
                <a:pos x="connsiteX3" y="connsiteY3"/>
              </a:cxn>
            </a:cxnLst>
            <a:rect l="l" t="t" r="r" b="b"/>
            <a:pathLst>
              <a:path w="1298590" h="727084">
                <a:moveTo>
                  <a:pt x="1298590" y="63822"/>
                </a:moveTo>
                <a:cubicBezTo>
                  <a:pt x="774312" y="8550"/>
                  <a:pt x="250035" y="-46722"/>
                  <a:pt x="62218" y="63822"/>
                </a:cubicBezTo>
                <a:cubicBezTo>
                  <a:pt x="-125599" y="174366"/>
                  <a:pt x="171688" y="727084"/>
                  <a:pt x="171688" y="727084"/>
                </a:cubicBezTo>
                <a:lnTo>
                  <a:pt x="171688" y="727084"/>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C000"/>
              </a:solidFill>
            </a:endParaRPr>
          </a:p>
        </p:txBody>
      </p:sp>
      <p:sp>
        <p:nvSpPr>
          <p:cNvPr id="9" name="Serbest Form: Şekil 8">
            <a:extLst>
              <a:ext uri="{FF2B5EF4-FFF2-40B4-BE49-F238E27FC236}">
                <a16:creationId xmlns:a16="http://schemas.microsoft.com/office/drawing/2014/main" id="{90651961-AA38-4342-807E-A5EB72106528}"/>
              </a:ext>
            </a:extLst>
          </p:cNvPr>
          <p:cNvSpPr/>
          <p:nvPr/>
        </p:nvSpPr>
        <p:spPr>
          <a:xfrm>
            <a:off x="8413450" y="1692387"/>
            <a:ext cx="1366180" cy="715962"/>
          </a:xfrm>
          <a:custGeom>
            <a:avLst/>
            <a:gdLst>
              <a:gd name="connsiteX0" fmla="*/ 0 w 1366180"/>
              <a:gd name="connsiteY0" fmla="*/ 72019 h 715962"/>
              <a:gd name="connsiteX1" fmla="*/ 1281448 w 1366180"/>
              <a:gd name="connsiteY1" fmla="*/ 59140 h 715962"/>
              <a:gd name="connsiteX2" fmla="*/ 1139780 w 1366180"/>
              <a:gd name="connsiteY2" fmla="*/ 715962 h 715962"/>
            </a:gdLst>
            <a:ahLst/>
            <a:cxnLst>
              <a:cxn ang="0">
                <a:pos x="connsiteX0" y="connsiteY0"/>
              </a:cxn>
              <a:cxn ang="0">
                <a:pos x="connsiteX1" y="connsiteY1"/>
              </a:cxn>
              <a:cxn ang="0">
                <a:pos x="connsiteX2" y="connsiteY2"/>
              </a:cxn>
            </a:cxnLst>
            <a:rect l="l" t="t" r="r" b="b"/>
            <a:pathLst>
              <a:path w="1366180" h="715962">
                <a:moveTo>
                  <a:pt x="0" y="72019"/>
                </a:moveTo>
                <a:cubicBezTo>
                  <a:pt x="545742" y="11917"/>
                  <a:pt x="1091485" y="-48184"/>
                  <a:pt x="1281448" y="59140"/>
                </a:cubicBezTo>
                <a:cubicBezTo>
                  <a:pt x="1471411" y="166464"/>
                  <a:pt x="1305595" y="441213"/>
                  <a:pt x="1139780" y="715962"/>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C000"/>
              </a:solidFill>
            </a:endParaRPr>
          </a:p>
        </p:txBody>
      </p:sp>
      <p:sp>
        <p:nvSpPr>
          <p:cNvPr id="12" name="Metin kutusu 11">
            <a:extLst>
              <a:ext uri="{FF2B5EF4-FFF2-40B4-BE49-F238E27FC236}">
                <a16:creationId xmlns:a16="http://schemas.microsoft.com/office/drawing/2014/main" id="{FDA2059E-F185-4997-B3BF-F928480D9735}"/>
              </a:ext>
            </a:extLst>
          </p:cNvPr>
          <p:cNvSpPr txBox="1"/>
          <p:nvPr/>
        </p:nvSpPr>
        <p:spPr>
          <a:xfrm>
            <a:off x="237512" y="3044279"/>
            <a:ext cx="5954332" cy="400110"/>
          </a:xfrm>
          <a:prstGeom prst="rect">
            <a:avLst/>
          </a:prstGeom>
          <a:noFill/>
        </p:spPr>
        <p:txBody>
          <a:bodyPr wrap="square">
            <a:spAutoFit/>
          </a:bodyPr>
          <a:lstStyle/>
          <a:p>
            <a:r>
              <a:rPr lang="tr-TR" sz="2000" b="0" i="0" dirty="0">
                <a:solidFill>
                  <a:srgbClr val="000000"/>
                </a:solidFill>
                <a:effectLst/>
              </a:rPr>
              <a:t>Osmanlının iki kıta arasındaki bütünlüğü sağlanmıştır.</a:t>
            </a:r>
            <a:endParaRPr lang="tr-TR" sz="2000" dirty="0"/>
          </a:p>
        </p:txBody>
      </p:sp>
      <p:sp>
        <p:nvSpPr>
          <p:cNvPr id="14" name="Metin kutusu 13">
            <a:extLst>
              <a:ext uri="{FF2B5EF4-FFF2-40B4-BE49-F238E27FC236}">
                <a16:creationId xmlns:a16="http://schemas.microsoft.com/office/drawing/2014/main" id="{BC587B9B-7031-4955-9B74-30689C1790ED}"/>
              </a:ext>
            </a:extLst>
          </p:cNvPr>
          <p:cNvSpPr txBox="1"/>
          <p:nvPr/>
        </p:nvSpPr>
        <p:spPr>
          <a:xfrm>
            <a:off x="237512" y="3539405"/>
            <a:ext cx="6098146" cy="400110"/>
          </a:xfrm>
          <a:prstGeom prst="rect">
            <a:avLst/>
          </a:prstGeom>
          <a:noFill/>
        </p:spPr>
        <p:txBody>
          <a:bodyPr wrap="square">
            <a:spAutoFit/>
          </a:bodyPr>
          <a:lstStyle/>
          <a:p>
            <a:r>
              <a:rPr lang="tr-TR" sz="2000" b="0" i="0" dirty="0">
                <a:solidFill>
                  <a:srgbClr val="000000"/>
                </a:solidFill>
                <a:effectLst/>
              </a:rPr>
              <a:t>Boğazların egemenliği Osmanlı’ya geçmiştir.</a:t>
            </a:r>
            <a:endParaRPr lang="tr-TR" sz="2000" dirty="0"/>
          </a:p>
        </p:txBody>
      </p:sp>
      <p:sp>
        <p:nvSpPr>
          <p:cNvPr id="16" name="Metin kutusu 15">
            <a:extLst>
              <a:ext uri="{FF2B5EF4-FFF2-40B4-BE49-F238E27FC236}">
                <a16:creationId xmlns:a16="http://schemas.microsoft.com/office/drawing/2014/main" id="{8C73A400-60AC-4AC9-98F1-7448E99171D4}"/>
              </a:ext>
            </a:extLst>
          </p:cNvPr>
          <p:cNvSpPr txBox="1"/>
          <p:nvPr/>
        </p:nvSpPr>
        <p:spPr>
          <a:xfrm>
            <a:off x="237512" y="3999556"/>
            <a:ext cx="6098146" cy="707886"/>
          </a:xfrm>
          <a:prstGeom prst="rect">
            <a:avLst/>
          </a:prstGeom>
          <a:noFill/>
        </p:spPr>
        <p:txBody>
          <a:bodyPr wrap="square">
            <a:spAutoFit/>
          </a:bodyPr>
          <a:lstStyle/>
          <a:p>
            <a:r>
              <a:rPr lang="tr-TR" sz="2000" b="0" i="0" dirty="0">
                <a:solidFill>
                  <a:srgbClr val="000000"/>
                </a:solidFill>
                <a:effectLst/>
              </a:rPr>
              <a:t>Başkent İstanbul’a taşınmıştır. (Yıkılışa kadar İstanbul başkent olacaktır.</a:t>
            </a:r>
            <a:endParaRPr lang="tr-TR" sz="2000" dirty="0"/>
          </a:p>
        </p:txBody>
      </p:sp>
      <p:sp>
        <p:nvSpPr>
          <p:cNvPr id="18" name="Metin kutusu 17">
            <a:extLst>
              <a:ext uri="{FF2B5EF4-FFF2-40B4-BE49-F238E27FC236}">
                <a16:creationId xmlns:a16="http://schemas.microsoft.com/office/drawing/2014/main" id="{14E47CB9-065D-4EE2-99AF-78BF9CE38C0A}"/>
              </a:ext>
            </a:extLst>
          </p:cNvPr>
          <p:cNvSpPr txBox="1"/>
          <p:nvPr/>
        </p:nvSpPr>
        <p:spPr>
          <a:xfrm>
            <a:off x="237512" y="4767483"/>
            <a:ext cx="6098146" cy="400110"/>
          </a:xfrm>
          <a:prstGeom prst="rect">
            <a:avLst/>
          </a:prstGeom>
          <a:noFill/>
        </p:spPr>
        <p:txBody>
          <a:bodyPr wrap="square">
            <a:spAutoFit/>
          </a:bodyPr>
          <a:lstStyle/>
          <a:p>
            <a:r>
              <a:rPr lang="tr-TR" sz="2000" b="0" i="0" dirty="0">
                <a:solidFill>
                  <a:srgbClr val="000000"/>
                </a:solidFill>
                <a:effectLst/>
              </a:rPr>
              <a:t>Osmanlıların İslâm dünyasındaki saygınlığı artmıştır</a:t>
            </a:r>
            <a:endParaRPr lang="tr-TR" sz="2000" dirty="0"/>
          </a:p>
        </p:txBody>
      </p:sp>
      <p:sp>
        <p:nvSpPr>
          <p:cNvPr id="20" name="Metin kutusu 19">
            <a:extLst>
              <a:ext uri="{FF2B5EF4-FFF2-40B4-BE49-F238E27FC236}">
                <a16:creationId xmlns:a16="http://schemas.microsoft.com/office/drawing/2014/main" id="{DEA0E057-21CD-463D-8776-55788A5E7335}"/>
              </a:ext>
            </a:extLst>
          </p:cNvPr>
          <p:cNvSpPr txBox="1"/>
          <p:nvPr/>
        </p:nvSpPr>
        <p:spPr>
          <a:xfrm>
            <a:off x="237512" y="5223588"/>
            <a:ext cx="6098146" cy="400110"/>
          </a:xfrm>
          <a:prstGeom prst="rect">
            <a:avLst/>
          </a:prstGeom>
          <a:noFill/>
        </p:spPr>
        <p:txBody>
          <a:bodyPr wrap="square">
            <a:spAutoFit/>
          </a:bodyPr>
          <a:lstStyle/>
          <a:p>
            <a:r>
              <a:rPr lang="tr-TR" sz="2000" b="0" i="0" dirty="0">
                <a:solidFill>
                  <a:srgbClr val="000000"/>
                </a:solidFill>
                <a:effectLst/>
              </a:rPr>
              <a:t>Devlet İmparatorluk haline gelmiştir.</a:t>
            </a:r>
            <a:endParaRPr lang="tr-TR" sz="2000" dirty="0"/>
          </a:p>
        </p:txBody>
      </p:sp>
      <p:sp>
        <p:nvSpPr>
          <p:cNvPr id="22" name="Metin kutusu 21">
            <a:extLst>
              <a:ext uri="{FF2B5EF4-FFF2-40B4-BE49-F238E27FC236}">
                <a16:creationId xmlns:a16="http://schemas.microsoft.com/office/drawing/2014/main" id="{389D356F-7E01-49D0-83E8-6252B45AC73B}"/>
              </a:ext>
            </a:extLst>
          </p:cNvPr>
          <p:cNvSpPr txBox="1"/>
          <p:nvPr/>
        </p:nvSpPr>
        <p:spPr>
          <a:xfrm>
            <a:off x="237512" y="5729905"/>
            <a:ext cx="6098146" cy="400110"/>
          </a:xfrm>
          <a:prstGeom prst="rect">
            <a:avLst/>
          </a:prstGeom>
          <a:noFill/>
        </p:spPr>
        <p:txBody>
          <a:bodyPr wrap="square">
            <a:spAutoFit/>
          </a:bodyPr>
          <a:lstStyle/>
          <a:p>
            <a:r>
              <a:rPr lang="tr-TR" sz="2000" b="0" i="0" dirty="0">
                <a:solidFill>
                  <a:srgbClr val="000000"/>
                </a:solidFill>
                <a:effectLst/>
              </a:rPr>
              <a:t>II. Mehmet “Fatih” (Fetheden) unvanını almıştır.</a:t>
            </a:r>
            <a:endParaRPr lang="tr-TR" sz="2000" dirty="0"/>
          </a:p>
        </p:txBody>
      </p:sp>
      <p:sp>
        <p:nvSpPr>
          <p:cNvPr id="24" name="Metin kutusu 23">
            <a:extLst>
              <a:ext uri="{FF2B5EF4-FFF2-40B4-BE49-F238E27FC236}">
                <a16:creationId xmlns:a16="http://schemas.microsoft.com/office/drawing/2014/main" id="{E29AF76D-A7E5-4E77-8741-AE7F1134C845}"/>
              </a:ext>
            </a:extLst>
          </p:cNvPr>
          <p:cNvSpPr txBox="1"/>
          <p:nvPr/>
        </p:nvSpPr>
        <p:spPr>
          <a:xfrm>
            <a:off x="237512" y="6211669"/>
            <a:ext cx="6098146" cy="400110"/>
          </a:xfrm>
          <a:prstGeom prst="rect">
            <a:avLst/>
          </a:prstGeom>
          <a:noFill/>
        </p:spPr>
        <p:txBody>
          <a:bodyPr wrap="square">
            <a:spAutoFit/>
          </a:bodyPr>
          <a:lstStyle/>
          <a:p>
            <a:r>
              <a:rPr lang="tr-TR" sz="2000" b="0" i="0" dirty="0">
                <a:solidFill>
                  <a:srgbClr val="000000"/>
                </a:solidFill>
                <a:effectLst/>
              </a:rPr>
              <a:t>Türklerin Avrupa’da ilerleyişi hızlanmıştır.</a:t>
            </a:r>
            <a:endParaRPr lang="tr-TR" sz="2000" dirty="0"/>
          </a:p>
        </p:txBody>
      </p:sp>
      <p:sp>
        <p:nvSpPr>
          <p:cNvPr id="26" name="Metin kutusu 25">
            <a:extLst>
              <a:ext uri="{FF2B5EF4-FFF2-40B4-BE49-F238E27FC236}">
                <a16:creationId xmlns:a16="http://schemas.microsoft.com/office/drawing/2014/main" id="{1A8FC400-940A-4735-90CC-6286DFAB1881}"/>
              </a:ext>
            </a:extLst>
          </p:cNvPr>
          <p:cNvSpPr txBox="1"/>
          <p:nvPr/>
        </p:nvSpPr>
        <p:spPr>
          <a:xfrm>
            <a:off x="7560784" y="3044279"/>
            <a:ext cx="4558329" cy="707886"/>
          </a:xfrm>
          <a:prstGeom prst="rect">
            <a:avLst/>
          </a:prstGeom>
          <a:noFill/>
        </p:spPr>
        <p:txBody>
          <a:bodyPr wrap="square">
            <a:spAutoFit/>
          </a:bodyPr>
          <a:lstStyle/>
          <a:p>
            <a:r>
              <a:rPr lang="tr-TR" sz="2000" b="0" i="0" dirty="0">
                <a:solidFill>
                  <a:srgbClr val="000000"/>
                </a:solidFill>
                <a:effectLst/>
              </a:rPr>
              <a:t>Türkler dünya siyasetinin ve Avrupa tarihinin önemli unsuru olmuştur.</a:t>
            </a:r>
            <a:endParaRPr lang="tr-TR" sz="2000" dirty="0"/>
          </a:p>
        </p:txBody>
      </p:sp>
      <p:sp>
        <p:nvSpPr>
          <p:cNvPr id="28" name="Metin kutusu 27">
            <a:extLst>
              <a:ext uri="{FF2B5EF4-FFF2-40B4-BE49-F238E27FC236}">
                <a16:creationId xmlns:a16="http://schemas.microsoft.com/office/drawing/2014/main" id="{567C3DE9-C375-4AFB-A774-93A7DA0A2527}"/>
              </a:ext>
            </a:extLst>
          </p:cNvPr>
          <p:cNvSpPr txBox="1"/>
          <p:nvPr/>
        </p:nvSpPr>
        <p:spPr>
          <a:xfrm>
            <a:off x="7560784" y="3811282"/>
            <a:ext cx="4472190" cy="400110"/>
          </a:xfrm>
          <a:prstGeom prst="rect">
            <a:avLst/>
          </a:prstGeom>
          <a:noFill/>
        </p:spPr>
        <p:txBody>
          <a:bodyPr wrap="square">
            <a:spAutoFit/>
          </a:bodyPr>
          <a:lstStyle/>
          <a:p>
            <a:r>
              <a:rPr lang="tr-TR" sz="2000" b="0" i="0" dirty="0">
                <a:solidFill>
                  <a:srgbClr val="000000"/>
                </a:solidFill>
                <a:effectLst/>
              </a:rPr>
              <a:t>Bizans İmparatorluğu sona ermiştir.</a:t>
            </a:r>
            <a:endParaRPr lang="tr-TR" sz="2000" dirty="0"/>
          </a:p>
        </p:txBody>
      </p:sp>
      <p:sp>
        <p:nvSpPr>
          <p:cNvPr id="30" name="Metin kutusu 29">
            <a:extLst>
              <a:ext uri="{FF2B5EF4-FFF2-40B4-BE49-F238E27FC236}">
                <a16:creationId xmlns:a16="http://schemas.microsoft.com/office/drawing/2014/main" id="{D94BF99B-334B-4A32-9F3F-DF9771643BB7}"/>
              </a:ext>
            </a:extLst>
          </p:cNvPr>
          <p:cNvSpPr txBox="1"/>
          <p:nvPr/>
        </p:nvSpPr>
        <p:spPr>
          <a:xfrm>
            <a:off x="7560784" y="4270509"/>
            <a:ext cx="4246903" cy="707886"/>
          </a:xfrm>
          <a:prstGeom prst="rect">
            <a:avLst/>
          </a:prstGeom>
          <a:noFill/>
        </p:spPr>
        <p:txBody>
          <a:bodyPr wrap="square">
            <a:spAutoFit/>
          </a:bodyPr>
          <a:lstStyle/>
          <a:p>
            <a:r>
              <a:rPr lang="tr-TR" sz="2000" b="0" i="0" dirty="0">
                <a:solidFill>
                  <a:srgbClr val="000000"/>
                </a:solidFill>
                <a:effectLst/>
              </a:rPr>
              <a:t>Fetih sırasında kullanılan topların güçlü surları yıkabileceği görülmüştür.</a:t>
            </a:r>
            <a:endParaRPr lang="tr-TR" sz="2000" dirty="0"/>
          </a:p>
        </p:txBody>
      </p:sp>
      <p:sp>
        <p:nvSpPr>
          <p:cNvPr id="32" name="Metin kutusu 31">
            <a:extLst>
              <a:ext uri="{FF2B5EF4-FFF2-40B4-BE49-F238E27FC236}">
                <a16:creationId xmlns:a16="http://schemas.microsoft.com/office/drawing/2014/main" id="{D8EF93BD-F4FD-4047-915C-40D5930D4D91}"/>
              </a:ext>
            </a:extLst>
          </p:cNvPr>
          <p:cNvSpPr txBox="1"/>
          <p:nvPr/>
        </p:nvSpPr>
        <p:spPr>
          <a:xfrm>
            <a:off x="7560784" y="5039811"/>
            <a:ext cx="4558329" cy="400110"/>
          </a:xfrm>
          <a:prstGeom prst="rect">
            <a:avLst/>
          </a:prstGeom>
          <a:noFill/>
        </p:spPr>
        <p:txBody>
          <a:bodyPr wrap="square">
            <a:spAutoFit/>
          </a:bodyPr>
          <a:lstStyle/>
          <a:p>
            <a:r>
              <a:rPr lang="tr-TR" sz="2000" b="0" i="0" dirty="0">
                <a:solidFill>
                  <a:srgbClr val="000000"/>
                </a:solidFill>
                <a:effectLst/>
              </a:rPr>
              <a:t>Ortaçağ sona ermiş, Yeniçağ başlamıştır.</a:t>
            </a:r>
            <a:endParaRPr lang="tr-TR" sz="2000" dirty="0"/>
          </a:p>
        </p:txBody>
      </p:sp>
    </p:spTree>
    <p:extLst>
      <p:ext uri="{BB962C8B-B14F-4D97-AF65-F5344CB8AC3E}">
        <p14:creationId xmlns:p14="http://schemas.microsoft.com/office/powerpoint/2010/main" val="31083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2" grpId="0"/>
      <p:bldP spid="14" grpId="0"/>
      <p:bldP spid="16" grpId="0"/>
      <p:bldP spid="18" grpId="0"/>
      <p:bldP spid="20" grpId="0"/>
      <p:bldP spid="22" grpId="0"/>
      <p:bldP spid="24" grpId="0"/>
      <p:bldP spid="26" grpId="0"/>
      <p:bldP spid="28" grpId="0"/>
      <p:bldP spid="30"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19A97D5-9FF9-4178-87E2-386C9736285D}"/>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603B87BE-9BE8-4B24-906C-3AB20238D659}"/>
              </a:ext>
            </a:extLst>
          </p:cNvPr>
          <p:cNvSpPr txBox="1"/>
          <p:nvPr/>
        </p:nvSpPr>
        <p:spPr>
          <a:xfrm>
            <a:off x="173678" y="844687"/>
            <a:ext cx="3189591" cy="523220"/>
          </a:xfrm>
          <a:prstGeom prst="rect">
            <a:avLst/>
          </a:prstGeom>
          <a:noFill/>
        </p:spPr>
        <p:txBody>
          <a:bodyPr wrap="none" rtlCol="0">
            <a:spAutoFit/>
          </a:bodyPr>
          <a:lstStyle/>
          <a:p>
            <a:r>
              <a:rPr lang="tr-TR" sz="2800" b="1" dirty="0">
                <a:solidFill>
                  <a:srgbClr val="FF0000"/>
                </a:solidFill>
              </a:rPr>
              <a:t>Mısır’ın Fethi (1517)</a:t>
            </a:r>
          </a:p>
        </p:txBody>
      </p:sp>
      <p:sp>
        <p:nvSpPr>
          <p:cNvPr id="7" name="Metin kutusu 6">
            <a:extLst>
              <a:ext uri="{FF2B5EF4-FFF2-40B4-BE49-F238E27FC236}">
                <a16:creationId xmlns:a16="http://schemas.microsoft.com/office/drawing/2014/main" id="{2B5B35FE-07B7-42B9-B1AC-4B940039744A}"/>
              </a:ext>
            </a:extLst>
          </p:cNvPr>
          <p:cNvSpPr txBox="1"/>
          <p:nvPr/>
        </p:nvSpPr>
        <p:spPr>
          <a:xfrm>
            <a:off x="270270" y="1512381"/>
            <a:ext cx="7321826"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Mısır’a yine bi</a:t>
            </a:r>
            <a:r>
              <a:rPr lang="tr-TR" sz="2400" dirty="0">
                <a:solidFill>
                  <a:srgbClr val="1D2129"/>
                </a:solidFill>
              </a:rPr>
              <a:t>r Türk-İslam devleti olan </a:t>
            </a:r>
            <a:r>
              <a:rPr lang="tr-TR" sz="2400" b="1" dirty="0" err="1">
                <a:solidFill>
                  <a:srgbClr val="1D2129"/>
                </a:solidFill>
              </a:rPr>
              <a:t>Memlükler</a:t>
            </a:r>
            <a:r>
              <a:rPr lang="tr-TR" sz="2400" dirty="0">
                <a:solidFill>
                  <a:srgbClr val="1D2129"/>
                </a:solidFill>
              </a:rPr>
              <a:t> hükmediyordu.</a:t>
            </a:r>
            <a:endParaRPr lang="tr-TR" sz="2400" dirty="0"/>
          </a:p>
        </p:txBody>
      </p:sp>
      <p:sp>
        <p:nvSpPr>
          <p:cNvPr id="8" name="Metin kutusu 7">
            <a:extLst>
              <a:ext uri="{FF2B5EF4-FFF2-40B4-BE49-F238E27FC236}">
                <a16:creationId xmlns:a16="http://schemas.microsoft.com/office/drawing/2014/main" id="{83B425C5-B2C3-4E4C-934D-70F478BEE2FF}"/>
              </a:ext>
            </a:extLst>
          </p:cNvPr>
          <p:cNvSpPr txBox="1"/>
          <p:nvPr/>
        </p:nvSpPr>
        <p:spPr>
          <a:xfrm>
            <a:off x="281002" y="2400533"/>
            <a:ext cx="7246700" cy="1200329"/>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Yavuz Sultan Selim </a:t>
            </a:r>
            <a:r>
              <a:rPr lang="tr-TR" sz="2400" b="0" i="0" dirty="0" err="1">
                <a:solidFill>
                  <a:srgbClr val="1D2129"/>
                </a:solidFill>
                <a:effectLst/>
              </a:rPr>
              <a:t>Memlükler’e</a:t>
            </a:r>
            <a:r>
              <a:rPr lang="tr-TR" sz="2400" b="0" i="0" dirty="0">
                <a:solidFill>
                  <a:srgbClr val="1D2129"/>
                </a:solidFill>
                <a:effectLst/>
              </a:rPr>
              <a:t> yakın duran</a:t>
            </a:r>
            <a:br>
              <a:rPr lang="tr-TR" sz="2400" b="0" i="0" dirty="0">
                <a:solidFill>
                  <a:srgbClr val="1D2129"/>
                </a:solidFill>
                <a:effectLst/>
              </a:rPr>
            </a:br>
            <a:r>
              <a:rPr lang="tr-TR" sz="2400" b="1" i="0" dirty="0" err="1">
                <a:solidFill>
                  <a:srgbClr val="1D2129"/>
                </a:solidFill>
                <a:effectLst/>
              </a:rPr>
              <a:t>Dulkadiroğulları</a:t>
            </a:r>
            <a:r>
              <a:rPr lang="tr-TR" sz="2400" b="1" i="0" dirty="0">
                <a:solidFill>
                  <a:srgbClr val="1D2129"/>
                </a:solidFill>
                <a:effectLst/>
              </a:rPr>
              <a:t> Beyliği</a:t>
            </a:r>
            <a:r>
              <a:rPr lang="tr-TR" sz="2400" b="0" i="0" dirty="0">
                <a:solidFill>
                  <a:srgbClr val="1D2129"/>
                </a:solidFill>
                <a:effectLst/>
              </a:rPr>
              <a:t>’ni topraklarına katınca</a:t>
            </a:r>
            <a:br>
              <a:rPr lang="tr-TR" sz="2400" b="0" i="0" dirty="0">
                <a:solidFill>
                  <a:srgbClr val="1D2129"/>
                </a:solidFill>
                <a:effectLst/>
              </a:rPr>
            </a:br>
            <a:r>
              <a:rPr lang="tr-TR" sz="2400" b="0" i="0" dirty="0" err="1">
                <a:solidFill>
                  <a:srgbClr val="1D2129"/>
                </a:solidFill>
                <a:effectLst/>
              </a:rPr>
              <a:t>Memlük</a:t>
            </a:r>
            <a:r>
              <a:rPr lang="tr-TR" sz="2400" b="0" i="0" dirty="0">
                <a:solidFill>
                  <a:srgbClr val="1D2129"/>
                </a:solidFill>
                <a:effectLst/>
              </a:rPr>
              <a:t> ile Osmanlı’nın arası bozuldu.</a:t>
            </a:r>
            <a:endParaRPr lang="tr-TR" sz="2400" dirty="0"/>
          </a:p>
        </p:txBody>
      </p:sp>
      <p:sp>
        <p:nvSpPr>
          <p:cNvPr id="9" name="Metin kutusu 8">
            <a:extLst>
              <a:ext uri="{FF2B5EF4-FFF2-40B4-BE49-F238E27FC236}">
                <a16:creationId xmlns:a16="http://schemas.microsoft.com/office/drawing/2014/main" id="{BCF7DDC0-94E4-4094-A8EF-7D536FE6E8D6}"/>
              </a:ext>
            </a:extLst>
          </p:cNvPr>
          <p:cNvSpPr txBox="1"/>
          <p:nvPr/>
        </p:nvSpPr>
        <p:spPr>
          <a:xfrm>
            <a:off x="281002" y="5002839"/>
            <a:ext cx="7246700"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Osmanlı Devleti çeşitli sınır sorunları da yaşamaya</a:t>
            </a:r>
            <a:br>
              <a:rPr lang="tr-TR" sz="2400" b="0" i="0" dirty="0">
                <a:solidFill>
                  <a:srgbClr val="1D2129"/>
                </a:solidFill>
                <a:effectLst/>
              </a:rPr>
            </a:br>
            <a:r>
              <a:rPr lang="tr-TR" sz="2400" b="0" i="0" dirty="0">
                <a:solidFill>
                  <a:srgbClr val="1D2129"/>
                </a:solidFill>
                <a:effectLst/>
              </a:rPr>
              <a:t>başladığı Mısır üzerine iki adet sefer düzenledi.</a:t>
            </a:r>
            <a:endParaRPr lang="tr-TR" sz="2400" dirty="0"/>
          </a:p>
        </p:txBody>
      </p:sp>
      <p:sp>
        <p:nvSpPr>
          <p:cNvPr id="10" name="Metin kutusu 9">
            <a:extLst>
              <a:ext uri="{FF2B5EF4-FFF2-40B4-BE49-F238E27FC236}">
                <a16:creationId xmlns:a16="http://schemas.microsoft.com/office/drawing/2014/main" id="{231247BF-3B1C-40A1-B777-052665EAFA4F}"/>
              </a:ext>
            </a:extLst>
          </p:cNvPr>
          <p:cNvSpPr txBox="1"/>
          <p:nvPr/>
        </p:nvSpPr>
        <p:spPr>
          <a:xfrm>
            <a:off x="281002" y="3705936"/>
            <a:ext cx="7246700" cy="1200329"/>
          </a:xfrm>
          <a:prstGeom prst="rect">
            <a:avLst/>
          </a:prstGeom>
          <a:noFill/>
        </p:spPr>
        <p:txBody>
          <a:bodyPr wrap="square">
            <a:spAutoFit/>
          </a:bodyPr>
          <a:lstStyle/>
          <a:p>
            <a:pPr marL="342900" indent="-342900">
              <a:buFont typeface="Wingdings" panose="05000000000000000000" pitchFamily="2" charset="2"/>
              <a:buChar char="Ø"/>
            </a:pPr>
            <a:r>
              <a:rPr lang="tr-TR" sz="2400" b="1" i="0" dirty="0">
                <a:solidFill>
                  <a:srgbClr val="1D2129"/>
                </a:solidFill>
                <a:effectLst/>
              </a:rPr>
              <a:t>İslam dünyasının liderliği </a:t>
            </a:r>
            <a:r>
              <a:rPr lang="tr-TR" sz="2400" b="0" i="0" dirty="0">
                <a:solidFill>
                  <a:srgbClr val="1D2129"/>
                </a:solidFill>
                <a:effectLst/>
              </a:rPr>
              <a:t>olan halifelik </a:t>
            </a:r>
            <a:br>
              <a:rPr lang="tr-TR" sz="2400" b="0" i="0" dirty="0">
                <a:solidFill>
                  <a:srgbClr val="1D2129"/>
                </a:solidFill>
                <a:effectLst/>
              </a:rPr>
            </a:br>
            <a:r>
              <a:rPr lang="tr-TR" sz="2400" b="0" i="0" dirty="0" err="1">
                <a:solidFill>
                  <a:srgbClr val="1D2129"/>
                </a:solidFill>
                <a:effectLst/>
              </a:rPr>
              <a:t>Memlükler’in</a:t>
            </a:r>
            <a:r>
              <a:rPr lang="tr-TR" sz="2400" b="0" i="0" dirty="0">
                <a:solidFill>
                  <a:srgbClr val="1D2129"/>
                </a:solidFill>
                <a:effectLst/>
              </a:rPr>
              <a:t> elindeydi ve Yavuz Sultan Selim</a:t>
            </a:r>
            <a:br>
              <a:rPr lang="tr-TR" sz="2400" b="0" i="0" dirty="0">
                <a:solidFill>
                  <a:srgbClr val="1D2129"/>
                </a:solidFill>
                <a:effectLst/>
              </a:rPr>
            </a:br>
            <a:r>
              <a:rPr lang="tr-TR" sz="2400" b="0" i="0" dirty="0">
                <a:solidFill>
                  <a:srgbClr val="1D2129"/>
                </a:solidFill>
                <a:effectLst/>
              </a:rPr>
              <a:t>halifeliğin Osmanlı’ya ait olmasını istiyordu.</a:t>
            </a:r>
            <a:endParaRPr lang="tr-TR" sz="2400" dirty="0"/>
          </a:p>
        </p:txBody>
      </p:sp>
      <p:sp>
        <p:nvSpPr>
          <p:cNvPr id="11" name="Metin kutusu 10">
            <a:extLst>
              <a:ext uri="{FF2B5EF4-FFF2-40B4-BE49-F238E27FC236}">
                <a16:creationId xmlns:a16="http://schemas.microsoft.com/office/drawing/2014/main" id="{EAF1168A-2A6B-4B63-BE14-A70A2E7F3ED4}"/>
              </a:ext>
            </a:extLst>
          </p:cNvPr>
          <p:cNvSpPr txBox="1"/>
          <p:nvPr/>
        </p:nvSpPr>
        <p:spPr>
          <a:xfrm>
            <a:off x="277690" y="5916721"/>
            <a:ext cx="7246700" cy="830997"/>
          </a:xfrm>
          <a:prstGeom prst="rect">
            <a:avLst/>
          </a:prstGeom>
          <a:noFill/>
        </p:spPr>
        <p:txBody>
          <a:bodyPr wrap="square">
            <a:spAutoFit/>
          </a:bodyPr>
          <a:lstStyle/>
          <a:p>
            <a:pPr marL="342900" indent="-342900">
              <a:buFont typeface="Wingdings" panose="05000000000000000000" pitchFamily="2" charset="2"/>
              <a:buChar char="Ø"/>
            </a:pPr>
            <a:r>
              <a:rPr lang="tr-TR" sz="2400" b="1" i="0" dirty="0">
                <a:solidFill>
                  <a:srgbClr val="1D2129"/>
                </a:solidFill>
                <a:effectLst/>
              </a:rPr>
              <a:t>1517</a:t>
            </a:r>
            <a:r>
              <a:rPr lang="tr-TR" sz="2400" b="0" i="0" dirty="0">
                <a:solidFill>
                  <a:srgbClr val="1D2129"/>
                </a:solidFill>
                <a:effectLst/>
              </a:rPr>
              <a:t> yılında Mısır Osmanlı topraklarına dahil oldu</a:t>
            </a:r>
            <a:br>
              <a:rPr lang="tr-TR" sz="2400" b="0" i="0" dirty="0">
                <a:solidFill>
                  <a:srgbClr val="1D2129"/>
                </a:solidFill>
                <a:effectLst/>
              </a:rPr>
            </a:br>
            <a:r>
              <a:rPr lang="tr-TR" sz="2400" b="0" i="0" dirty="0">
                <a:solidFill>
                  <a:srgbClr val="1D2129"/>
                </a:solidFill>
                <a:effectLst/>
              </a:rPr>
              <a:t>ve </a:t>
            </a:r>
            <a:r>
              <a:rPr lang="tr-TR" sz="2400" b="0" i="0" dirty="0" err="1">
                <a:solidFill>
                  <a:srgbClr val="1D2129"/>
                </a:solidFill>
                <a:effectLst/>
              </a:rPr>
              <a:t>Memlük</a:t>
            </a:r>
            <a:r>
              <a:rPr lang="tr-TR" sz="2400" b="0" i="0" dirty="0">
                <a:solidFill>
                  <a:srgbClr val="1D2129"/>
                </a:solidFill>
                <a:effectLst/>
              </a:rPr>
              <a:t> Devleti yıkıldı.</a:t>
            </a:r>
            <a:endParaRPr lang="tr-TR" sz="2400" dirty="0"/>
          </a:p>
        </p:txBody>
      </p:sp>
      <p:pic>
        <p:nvPicPr>
          <p:cNvPr id="12" name="Resim 11">
            <a:extLst>
              <a:ext uri="{FF2B5EF4-FFF2-40B4-BE49-F238E27FC236}">
                <a16:creationId xmlns:a16="http://schemas.microsoft.com/office/drawing/2014/main" id="{55CC22E3-981F-4EC7-8FDB-CD3D1A334717}"/>
              </a:ext>
            </a:extLst>
          </p:cNvPr>
          <p:cNvPicPr>
            <a:picLocks noChangeAspect="1"/>
          </p:cNvPicPr>
          <p:nvPr/>
        </p:nvPicPr>
        <p:blipFill>
          <a:blip r:embed="rId2"/>
          <a:stretch>
            <a:fillRect/>
          </a:stretch>
        </p:blipFill>
        <p:spPr>
          <a:xfrm>
            <a:off x="8538205" y="1543192"/>
            <a:ext cx="3341114" cy="4440166"/>
          </a:xfrm>
          <a:prstGeom prst="rect">
            <a:avLst/>
          </a:prstGeom>
        </p:spPr>
      </p:pic>
      <p:sp>
        <p:nvSpPr>
          <p:cNvPr id="13" name="Dikdörtgen 12">
            <a:extLst>
              <a:ext uri="{FF2B5EF4-FFF2-40B4-BE49-F238E27FC236}">
                <a16:creationId xmlns:a16="http://schemas.microsoft.com/office/drawing/2014/main" id="{A573BC5C-8DA9-4317-B65B-4DA80CDFF6D1}"/>
              </a:ext>
            </a:extLst>
          </p:cNvPr>
          <p:cNvSpPr/>
          <p:nvPr/>
        </p:nvSpPr>
        <p:spPr>
          <a:xfrm>
            <a:off x="8538205" y="5983358"/>
            <a:ext cx="3341114" cy="761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none" strike="noStrike" baseline="0" dirty="0">
                <a:solidFill>
                  <a:schemeClr val="tx1"/>
                </a:solidFill>
              </a:rPr>
              <a:t>Yavuz Sultan Selim Mısır Seferi’nde</a:t>
            </a:r>
            <a:endParaRPr lang="tr-TR" sz="2400" b="1" dirty="0">
              <a:solidFill>
                <a:schemeClr val="tx1"/>
              </a:solidFill>
            </a:endParaRPr>
          </a:p>
        </p:txBody>
      </p:sp>
    </p:spTree>
    <p:extLst>
      <p:ext uri="{BB962C8B-B14F-4D97-AF65-F5344CB8AC3E}">
        <p14:creationId xmlns:p14="http://schemas.microsoft.com/office/powerpoint/2010/main" val="10023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922D6951-6959-4657-BF53-EE0EC82AEE2A}"/>
              </a:ext>
            </a:extLst>
          </p:cNvPr>
          <p:cNvSpPr txBox="1"/>
          <p:nvPr/>
        </p:nvSpPr>
        <p:spPr>
          <a:xfrm>
            <a:off x="173678" y="844687"/>
            <a:ext cx="3189591" cy="523220"/>
          </a:xfrm>
          <a:prstGeom prst="rect">
            <a:avLst/>
          </a:prstGeom>
          <a:noFill/>
        </p:spPr>
        <p:txBody>
          <a:bodyPr wrap="none" rtlCol="0">
            <a:spAutoFit/>
          </a:bodyPr>
          <a:lstStyle/>
          <a:p>
            <a:r>
              <a:rPr lang="tr-TR" sz="2800" b="1" dirty="0">
                <a:solidFill>
                  <a:srgbClr val="FF0000"/>
                </a:solidFill>
              </a:rPr>
              <a:t>Mısır’ın Fethi (1517)</a:t>
            </a:r>
          </a:p>
        </p:txBody>
      </p:sp>
      <p:pic>
        <p:nvPicPr>
          <p:cNvPr id="12" name="Resim 11">
            <a:extLst>
              <a:ext uri="{FF2B5EF4-FFF2-40B4-BE49-F238E27FC236}">
                <a16:creationId xmlns:a16="http://schemas.microsoft.com/office/drawing/2014/main" id="{DFCD9198-2652-4D42-80B7-FC64F49CCC5C}"/>
              </a:ext>
            </a:extLst>
          </p:cNvPr>
          <p:cNvPicPr>
            <a:picLocks noChangeAspect="1"/>
          </p:cNvPicPr>
          <p:nvPr/>
        </p:nvPicPr>
        <p:blipFill>
          <a:blip r:embed="rId2"/>
          <a:stretch>
            <a:fillRect/>
          </a:stretch>
        </p:blipFill>
        <p:spPr>
          <a:xfrm>
            <a:off x="269075" y="1587969"/>
            <a:ext cx="2435487" cy="4328618"/>
          </a:xfrm>
          <a:prstGeom prst="rect">
            <a:avLst/>
          </a:prstGeom>
        </p:spPr>
      </p:pic>
      <p:sp>
        <p:nvSpPr>
          <p:cNvPr id="13" name="Dikdörtgen 12">
            <a:extLst>
              <a:ext uri="{FF2B5EF4-FFF2-40B4-BE49-F238E27FC236}">
                <a16:creationId xmlns:a16="http://schemas.microsoft.com/office/drawing/2014/main" id="{8FBE4E20-CDAF-4515-9DA0-1BE5836F52E5}"/>
              </a:ext>
            </a:extLst>
          </p:cNvPr>
          <p:cNvSpPr/>
          <p:nvPr/>
        </p:nvSpPr>
        <p:spPr>
          <a:xfrm>
            <a:off x="269075" y="5916587"/>
            <a:ext cx="2435487" cy="761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none" strike="noStrike" baseline="0" dirty="0">
                <a:solidFill>
                  <a:schemeClr val="tx1"/>
                </a:solidFill>
              </a:rPr>
              <a:t>Yavuz Sultan Selim</a:t>
            </a:r>
            <a:endParaRPr lang="tr-TR" sz="2400" b="1" dirty="0">
              <a:solidFill>
                <a:schemeClr val="tx1"/>
              </a:solidFill>
            </a:endParaRPr>
          </a:p>
        </p:txBody>
      </p:sp>
      <p:sp>
        <p:nvSpPr>
          <p:cNvPr id="16" name="Metin kutusu 15">
            <a:extLst>
              <a:ext uri="{FF2B5EF4-FFF2-40B4-BE49-F238E27FC236}">
                <a16:creationId xmlns:a16="http://schemas.microsoft.com/office/drawing/2014/main" id="{A9A2664A-0403-4C5A-BBF3-CA7F348ADE5E}"/>
              </a:ext>
            </a:extLst>
          </p:cNvPr>
          <p:cNvSpPr txBox="1"/>
          <p:nvPr/>
        </p:nvSpPr>
        <p:spPr>
          <a:xfrm>
            <a:off x="3003903" y="1587969"/>
            <a:ext cx="9095797"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Ben Yavuz Sultan Selim, babam II. Bayezid’in yönetimini beğenmeyerek kendi kararımla Osmanlı yönetimine geçtim.</a:t>
            </a:r>
            <a:endParaRPr lang="tr-TR" sz="2400" dirty="0"/>
          </a:p>
        </p:txBody>
      </p:sp>
      <p:sp>
        <p:nvSpPr>
          <p:cNvPr id="17" name="Metin kutusu 16">
            <a:extLst>
              <a:ext uri="{FF2B5EF4-FFF2-40B4-BE49-F238E27FC236}">
                <a16:creationId xmlns:a16="http://schemas.microsoft.com/office/drawing/2014/main" id="{A946935C-82D1-4EDC-BB86-3D9438873C3A}"/>
              </a:ext>
            </a:extLst>
          </p:cNvPr>
          <p:cNvSpPr txBox="1"/>
          <p:nvPr/>
        </p:nvSpPr>
        <p:spPr>
          <a:xfrm>
            <a:off x="3003904" y="2441917"/>
            <a:ext cx="8992766"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rgbClr val="1D2129"/>
                </a:solidFill>
              </a:rPr>
              <a:t>Benden önceki Osmanlı padişahları genelde Batı’da fetihler yapmış olsalar da ben doğuda ve güneyde halledilmesi gereken sorunların</a:t>
            </a:r>
            <a:br>
              <a:rPr lang="tr-TR" sz="2400" dirty="0">
                <a:solidFill>
                  <a:srgbClr val="1D2129"/>
                </a:solidFill>
              </a:rPr>
            </a:br>
            <a:r>
              <a:rPr lang="tr-TR" sz="2400" dirty="0">
                <a:solidFill>
                  <a:srgbClr val="1D2129"/>
                </a:solidFill>
              </a:rPr>
              <a:t>olduğunu düşünüyordu.</a:t>
            </a:r>
            <a:endParaRPr lang="tr-TR" sz="2400" dirty="0"/>
          </a:p>
        </p:txBody>
      </p:sp>
      <p:sp>
        <p:nvSpPr>
          <p:cNvPr id="18" name="Metin kutusu 17">
            <a:extLst>
              <a:ext uri="{FF2B5EF4-FFF2-40B4-BE49-F238E27FC236}">
                <a16:creationId xmlns:a16="http://schemas.microsoft.com/office/drawing/2014/main" id="{87EE4A23-5E1F-43A1-B84C-01F0FB742372}"/>
              </a:ext>
            </a:extLst>
          </p:cNvPr>
          <p:cNvSpPr txBox="1"/>
          <p:nvPr/>
        </p:nvSpPr>
        <p:spPr>
          <a:xfrm>
            <a:off x="3003904" y="3750823"/>
            <a:ext cx="8992766" cy="830997"/>
          </a:xfrm>
          <a:prstGeom prst="rect">
            <a:avLst/>
          </a:prstGeom>
          <a:noFill/>
        </p:spPr>
        <p:txBody>
          <a:bodyPr wrap="square">
            <a:spAutoFit/>
          </a:bodyPr>
          <a:lstStyle/>
          <a:p>
            <a:pPr marL="342900" indent="-342900">
              <a:buFont typeface="Wingdings" panose="05000000000000000000" pitchFamily="2" charset="2"/>
              <a:buChar char="Ø"/>
            </a:pPr>
            <a:r>
              <a:rPr lang="tr-TR" sz="2400" dirty="0" err="1">
                <a:solidFill>
                  <a:srgbClr val="1D2129"/>
                </a:solidFill>
              </a:rPr>
              <a:t>Memlükler</a:t>
            </a:r>
            <a:r>
              <a:rPr lang="tr-TR" sz="2400" dirty="0">
                <a:solidFill>
                  <a:srgbClr val="1D2129"/>
                </a:solidFill>
              </a:rPr>
              <a:t> kutsal topraklara, Mekke ve Medine’ye hükmediyor ve</a:t>
            </a:r>
            <a:br>
              <a:rPr lang="tr-TR" sz="2400" dirty="0">
                <a:solidFill>
                  <a:srgbClr val="1D2129"/>
                </a:solidFill>
              </a:rPr>
            </a:br>
            <a:r>
              <a:rPr lang="tr-TR" sz="2400" dirty="0">
                <a:solidFill>
                  <a:srgbClr val="1D2129"/>
                </a:solidFill>
              </a:rPr>
              <a:t>bizim oraya yapmak istediğimiz yardımları engelliyordu.</a:t>
            </a:r>
            <a:endParaRPr lang="tr-TR" sz="2400" dirty="0"/>
          </a:p>
        </p:txBody>
      </p:sp>
      <p:sp>
        <p:nvSpPr>
          <p:cNvPr id="19" name="Metin kutusu 18">
            <a:extLst>
              <a:ext uri="{FF2B5EF4-FFF2-40B4-BE49-F238E27FC236}">
                <a16:creationId xmlns:a16="http://schemas.microsoft.com/office/drawing/2014/main" id="{14AF65B3-FF0E-4C23-84F9-3D21241D5DCD}"/>
              </a:ext>
            </a:extLst>
          </p:cNvPr>
          <p:cNvSpPr txBox="1"/>
          <p:nvPr/>
        </p:nvSpPr>
        <p:spPr>
          <a:xfrm>
            <a:off x="3003904" y="4690397"/>
            <a:ext cx="8992766" cy="830997"/>
          </a:xfrm>
          <a:prstGeom prst="rect">
            <a:avLst/>
          </a:prstGeom>
          <a:noFill/>
        </p:spPr>
        <p:txBody>
          <a:bodyPr wrap="square">
            <a:spAutoFit/>
          </a:bodyPr>
          <a:lstStyle/>
          <a:p>
            <a:pPr marL="342900" indent="-342900">
              <a:buFont typeface="Wingdings" panose="05000000000000000000" pitchFamily="2" charset="2"/>
              <a:buChar char="Ø"/>
            </a:pPr>
            <a:r>
              <a:rPr lang="tr-TR" sz="2400" dirty="0" err="1">
                <a:solidFill>
                  <a:srgbClr val="1D2129"/>
                </a:solidFill>
              </a:rPr>
              <a:t>Memlük</a:t>
            </a:r>
            <a:r>
              <a:rPr lang="tr-TR" sz="2400" dirty="0">
                <a:solidFill>
                  <a:srgbClr val="1D2129"/>
                </a:solidFill>
              </a:rPr>
              <a:t> sultanı benim tüm dostluk girişimlerime rağmen sorun </a:t>
            </a:r>
            <a:br>
              <a:rPr lang="tr-TR" sz="2400" dirty="0">
                <a:solidFill>
                  <a:srgbClr val="1D2129"/>
                </a:solidFill>
              </a:rPr>
            </a:br>
            <a:r>
              <a:rPr lang="tr-TR" sz="2400" dirty="0">
                <a:solidFill>
                  <a:srgbClr val="1D2129"/>
                </a:solidFill>
              </a:rPr>
              <a:t>yaşadığım devletlerle iyi ilişkiler geliştiriyordu.</a:t>
            </a:r>
            <a:endParaRPr lang="tr-TR" sz="2400" dirty="0"/>
          </a:p>
        </p:txBody>
      </p:sp>
      <p:sp>
        <p:nvSpPr>
          <p:cNvPr id="20" name="Metin kutusu 19">
            <a:extLst>
              <a:ext uri="{FF2B5EF4-FFF2-40B4-BE49-F238E27FC236}">
                <a16:creationId xmlns:a16="http://schemas.microsoft.com/office/drawing/2014/main" id="{C4C4CFD3-41BA-4671-9438-A97BEFF1855D}"/>
              </a:ext>
            </a:extLst>
          </p:cNvPr>
          <p:cNvSpPr txBox="1"/>
          <p:nvPr/>
        </p:nvSpPr>
        <p:spPr>
          <a:xfrm>
            <a:off x="3003904" y="5629971"/>
            <a:ext cx="8992766"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rgbClr val="1D2129"/>
                </a:solidFill>
              </a:rPr>
              <a:t>Osmanlı’yı doğudan gelebilecek tehlikelere karşı güvenli kılmak için Mısır’ı alarak doğunun en güçlüsü olan </a:t>
            </a:r>
            <a:r>
              <a:rPr lang="tr-TR" sz="2400" dirty="0" err="1">
                <a:solidFill>
                  <a:srgbClr val="1D2129"/>
                </a:solidFill>
              </a:rPr>
              <a:t>Memlükler’e</a:t>
            </a:r>
            <a:r>
              <a:rPr lang="tr-TR" sz="2400" dirty="0">
                <a:solidFill>
                  <a:srgbClr val="1D2129"/>
                </a:solidFill>
              </a:rPr>
              <a:t> son vermem</a:t>
            </a:r>
            <a:br>
              <a:rPr lang="tr-TR" sz="2400" dirty="0">
                <a:solidFill>
                  <a:srgbClr val="1D2129"/>
                </a:solidFill>
              </a:rPr>
            </a:br>
            <a:r>
              <a:rPr lang="tr-TR" sz="2400" dirty="0">
                <a:solidFill>
                  <a:srgbClr val="1D2129"/>
                </a:solidFill>
              </a:rPr>
              <a:t>gerektiğini düşündüm.</a:t>
            </a:r>
            <a:endParaRPr lang="tr-TR" sz="2400" dirty="0"/>
          </a:p>
        </p:txBody>
      </p:sp>
    </p:spTree>
    <p:extLst>
      <p:ext uri="{BB962C8B-B14F-4D97-AF65-F5344CB8AC3E}">
        <p14:creationId xmlns:p14="http://schemas.microsoft.com/office/powerpoint/2010/main" val="257325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922D6951-6959-4657-BF53-EE0EC82AEE2A}"/>
              </a:ext>
            </a:extLst>
          </p:cNvPr>
          <p:cNvSpPr txBox="1"/>
          <p:nvPr/>
        </p:nvSpPr>
        <p:spPr>
          <a:xfrm>
            <a:off x="173678" y="844687"/>
            <a:ext cx="3189591" cy="523220"/>
          </a:xfrm>
          <a:prstGeom prst="rect">
            <a:avLst/>
          </a:prstGeom>
          <a:noFill/>
        </p:spPr>
        <p:txBody>
          <a:bodyPr wrap="none" rtlCol="0">
            <a:spAutoFit/>
          </a:bodyPr>
          <a:lstStyle/>
          <a:p>
            <a:r>
              <a:rPr lang="tr-TR" sz="2800" b="1" dirty="0">
                <a:solidFill>
                  <a:srgbClr val="FF0000"/>
                </a:solidFill>
              </a:rPr>
              <a:t>Mısır’ın Fethi (1517)</a:t>
            </a:r>
          </a:p>
        </p:txBody>
      </p:sp>
      <p:pic>
        <p:nvPicPr>
          <p:cNvPr id="12" name="Resim 11">
            <a:extLst>
              <a:ext uri="{FF2B5EF4-FFF2-40B4-BE49-F238E27FC236}">
                <a16:creationId xmlns:a16="http://schemas.microsoft.com/office/drawing/2014/main" id="{DFCD9198-2652-4D42-80B7-FC64F49CCC5C}"/>
              </a:ext>
            </a:extLst>
          </p:cNvPr>
          <p:cNvPicPr>
            <a:picLocks noChangeAspect="1"/>
          </p:cNvPicPr>
          <p:nvPr/>
        </p:nvPicPr>
        <p:blipFill>
          <a:blip r:embed="rId2"/>
          <a:stretch>
            <a:fillRect/>
          </a:stretch>
        </p:blipFill>
        <p:spPr>
          <a:xfrm>
            <a:off x="269075" y="1587969"/>
            <a:ext cx="2435487" cy="4328618"/>
          </a:xfrm>
          <a:prstGeom prst="rect">
            <a:avLst/>
          </a:prstGeom>
        </p:spPr>
      </p:pic>
      <p:sp>
        <p:nvSpPr>
          <p:cNvPr id="13" name="Dikdörtgen 12">
            <a:extLst>
              <a:ext uri="{FF2B5EF4-FFF2-40B4-BE49-F238E27FC236}">
                <a16:creationId xmlns:a16="http://schemas.microsoft.com/office/drawing/2014/main" id="{8FBE4E20-CDAF-4515-9DA0-1BE5836F52E5}"/>
              </a:ext>
            </a:extLst>
          </p:cNvPr>
          <p:cNvSpPr/>
          <p:nvPr/>
        </p:nvSpPr>
        <p:spPr>
          <a:xfrm>
            <a:off x="269075" y="5916587"/>
            <a:ext cx="2435487" cy="761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none" strike="noStrike" baseline="0" dirty="0">
                <a:solidFill>
                  <a:schemeClr val="tx1"/>
                </a:solidFill>
              </a:rPr>
              <a:t>Yavuz Sultan Selim</a:t>
            </a:r>
            <a:endParaRPr lang="tr-TR" sz="2400" b="1" dirty="0">
              <a:solidFill>
                <a:schemeClr val="tx1"/>
              </a:solidFill>
            </a:endParaRPr>
          </a:p>
        </p:txBody>
      </p:sp>
      <p:sp>
        <p:nvSpPr>
          <p:cNvPr id="16" name="Metin kutusu 15">
            <a:extLst>
              <a:ext uri="{FF2B5EF4-FFF2-40B4-BE49-F238E27FC236}">
                <a16:creationId xmlns:a16="http://schemas.microsoft.com/office/drawing/2014/main" id="{A9A2664A-0403-4C5A-BBF3-CA7F348ADE5E}"/>
              </a:ext>
            </a:extLst>
          </p:cNvPr>
          <p:cNvSpPr txBox="1"/>
          <p:nvPr/>
        </p:nvSpPr>
        <p:spPr>
          <a:xfrm>
            <a:off x="3003904" y="1587969"/>
            <a:ext cx="8632158" cy="461665"/>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Önce 1516 yılında </a:t>
            </a:r>
            <a:r>
              <a:rPr lang="tr-TR" sz="2400" b="0" i="0" dirty="0" err="1">
                <a:solidFill>
                  <a:srgbClr val="1D2129"/>
                </a:solidFill>
                <a:effectLst/>
              </a:rPr>
              <a:t>Memlükler’e</a:t>
            </a:r>
            <a:r>
              <a:rPr lang="tr-TR" sz="2400" b="0" i="0" dirty="0">
                <a:solidFill>
                  <a:srgbClr val="1D2129"/>
                </a:solidFill>
                <a:effectLst/>
              </a:rPr>
              <a:t> ait Suriye topraklarını fethettim.</a:t>
            </a:r>
            <a:endParaRPr lang="tr-TR" sz="2400" dirty="0"/>
          </a:p>
        </p:txBody>
      </p:sp>
      <p:sp>
        <p:nvSpPr>
          <p:cNvPr id="17" name="Metin kutusu 16">
            <a:extLst>
              <a:ext uri="{FF2B5EF4-FFF2-40B4-BE49-F238E27FC236}">
                <a16:creationId xmlns:a16="http://schemas.microsoft.com/office/drawing/2014/main" id="{A946935C-82D1-4EDC-BB86-3D9438873C3A}"/>
              </a:ext>
            </a:extLst>
          </p:cNvPr>
          <p:cNvSpPr txBox="1"/>
          <p:nvPr/>
        </p:nvSpPr>
        <p:spPr>
          <a:xfrm>
            <a:off x="3003904" y="2155492"/>
            <a:ext cx="8992766"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rgbClr val="1D2129"/>
                </a:solidFill>
              </a:rPr>
              <a:t>Gücümü gösterdikten sonra </a:t>
            </a:r>
            <a:r>
              <a:rPr lang="tr-TR" sz="2400" dirty="0" err="1">
                <a:solidFill>
                  <a:srgbClr val="1D2129"/>
                </a:solidFill>
              </a:rPr>
              <a:t>Memlüklerle</a:t>
            </a:r>
            <a:r>
              <a:rPr lang="tr-TR" sz="2400" dirty="0">
                <a:solidFill>
                  <a:srgbClr val="1D2129"/>
                </a:solidFill>
              </a:rPr>
              <a:t> barış yapmayı teklif ettim</a:t>
            </a:r>
            <a:br>
              <a:rPr lang="tr-TR" sz="2400" dirty="0">
                <a:solidFill>
                  <a:srgbClr val="1D2129"/>
                </a:solidFill>
              </a:rPr>
            </a:br>
            <a:r>
              <a:rPr lang="tr-TR" sz="2400" dirty="0">
                <a:solidFill>
                  <a:srgbClr val="1D2129"/>
                </a:solidFill>
              </a:rPr>
              <a:t>ancak reddettiler. Bunun üzerine Mısır’ı da fethederek </a:t>
            </a:r>
            <a:r>
              <a:rPr lang="tr-TR" sz="2400" dirty="0" err="1">
                <a:solidFill>
                  <a:srgbClr val="1D2129"/>
                </a:solidFill>
              </a:rPr>
              <a:t>Memlükler’e</a:t>
            </a:r>
            <a:br>
              <a:rPr lang="tr-TR" sz="2400" dirty="0">
                <a:solidFill>
                  <a:srgbClr val="1D2129"/>
                </a:solidFill>
              </a:rPr>
            </a:br>
            <a:r>
              <a:rPr lang="tr-TR" sz="2400" dirty="0">
                <a:solidFill>
                  <a:srgbClr val="1D2129"/>
                </a:solidFill>
              </a:rPr>
              <a:t>tamamen son vermem gerektiğine karar verdim. </a:t>
            </a:r>
            <a:endParaRPr lang="tr-TR" sz="2400" dirty="0"/>
          </a:p>
        </p:txBody>
      </p:sp>
      <p:sp>
        <p:nvSpPr>
          <p:cNvPr id="18" name="Metin kutusu 17">
            <a:extLst>
              <a:ext uri="{FF2B5EF4-FFF2-40B4-BE49-F238E27FC236}">
                <a16:creationId xmlns:a16="http://schemas.microsoft.com/office/drawing/2014/main" id="{87EE4A23-5E1F-43A1-B84C-01F0FB742372}"/>
              </a:ext>
            </a:extLst>
          </p:cNvPr>
          <p:cNvSpPr txBox="1"/>
          <p:nvPr/>
        </p:nvSpPr>
        <p:spPr>
          <a:xfrm>
            <a:off x="3003904" y="3502180"/>
            <a:ext cx="8992766" cy="830997"/>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rgbClr val="1D2129"/>
                </a:solidFill>
              </a:rPr>
              <a:t>Geçilmesi imkansız denilen Sahra Çölü’nü ordum ile kısa bir sürede</a:t>
            </a:r>
            <a:br>
              <a:rPr lang="tr-TR" sz="2400" dirty="0">
                <a:solidFill>
                  <a:srgbClr val="1D2129"/>
                </a:solidFill>
              </a:rPr>
            </a:br>
            <a:r>
              <a:rPr lang="tr-TR" sz="2400" dirty="0">
                <a:solidFill>
                  <a:srgbClr val="1D2129"/>
                </a:solidFill>
              </a:rPr>
              <a:t>geçtim.</a:t>
            </a:r>
            <a:endParaRPr lang="tr-TR" sz="2400" dirty="0"/>
          </a:p>
        </p:txBody>
      </p:sp>
      <p:sp>
        <p:nvSpPr>
          <p:cNvPr id="19" name="Metin kutusu 18">
            <a:extLst>
              <a:ext uri="{FF2B5EF4-FFF2-40B4-BE49-F238E27FC236}">
                <a16:creationId xmlns:a16="http://schemas.microsoft.com/office/drawing/2014/main" id="{14AF65B3-FF0E-4C23-84F9-3D21241D5DCD}"/>
              </a:ext>
            </a:extLst>
          </p:cNvPr>
          <p:cNvSpPr txBox="1"/>
          <p:nvPr/>
        </p:nvSpPr>
        <p:spPr>
          <a:xfrm>
            <a:off x="3003904" y="4471189"/>
            <a:ext cx="8992766" cy="461665"/>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rgbClr val="1D2129"/>
                </a:solidFill>
              </a:rPr>
              <a:t>1517 yılında yaptığımız </a:t>
            </a:r>
            <a:r>
              <a:rPr lang="tr-TR" sz="2400" dirty="0" err="1">
                <a:solidFill>
                  <a:srgbClr val="1D2129"/>
                </a:solidFill>
              </a:rPr>
              <a:t>Ridaniye</a:t>
            </a:r>
            <a:r>
              <a:rPr lang="tr-TR" sz="2400" dirty="0">
                <a:solidFill>
                  <a:srgbClr val="1D2129"/>
                </a:solidFill>
              </a:rPr>
              <a:t> Savaşı zaferimizle sonuçlandı.</a:t>
            </a:r>
            <a:endParaRPr lang="tr-TR" sz="2400" dirty="0"/>
          </a:p>
        </p:txBody>
      </p:sp>
      <p:sp>
        <p:nvSpPr>
          <p:cNvPr id="14" name="Metin kutusu 13">
            <a:extLst>
              <a:ext uri="{FF2B5EF4-FFF2-40B4-BE49-F238E27FC236}">
                <a16:creationId xmlns:a16="http://schemas.microsoft.com/office/drawing/2014/main" id="{CFB1D311-2D63-4FEE-8CA5-F645B26DBD5D}"/>
              </a:ext>
            </a:extLst>
          </p:cNvPr>
          <p:cNvSpPr txBox="1"/>
          <p:nvPr/>
        </p:nvSpPr>
        <p:spPr>
          <a:xfrm>
            <a:off x="3003904" y="5070866"/>
            <a:ext cx="8992766"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t>Mısır fethedildi ve Osmanlı toprakları iki katına çıktı. Ayrıca Osmanlı</a:t>
            </a:r>
            <a:br>
              <a:rPr lang="tr-TR" sz="2400" dirty="0"/>
            </a:br>
            <a:r>
              <a:rPr lang="tr-TR" sz="2400" dirty="0"/>
              <a:t>Devleti İslam dünyasının tek lideri konumuna geldi. Osmanlı sultanları da artık ‘’halife’’ unvanını taşımaya başladı.</a:t>
            </a:r>
          </a:p>
        </p:txBody>
      </p:sp>
    </p:spTree>
    <p:extLst>
      <p:ext uri="{BB962C8B-B14F-4D97-AF65-F5344CB8AC3E}">
        <p14:creationId xmlns:p14="http://schemas.microsoft.com/office/powerpoint/2010/main" val="39589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19A97D5-9FF9-4178-87E2-386C9736285D}"/>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603B87BE-9BE8-4B24-906C-3AB20238D659}"/>
              </a:ext>
            </a:extLst>
          </p:cNvPr>
          <p:cNvSpPr txBox="1"/>
          <p:nvPr/>
        </p:nvSpPr>
        <p:spPr>
          <a:xfrm>
            <a:off x="173678" y="844687"/>
            <a:ext cx="3189591" cy="523220"/>
          </a:xfrm>
          <a:prstGeom prst="rect">
            <a:avLst/>
          </a:prstGeom>
          <a:noFill/>
        </p:spPr>
        <p:txBody>
          <a:bodyPr wrap="none" rtlCol="0">
            <a:spAutoFit/>
          </a:bodyPr>
          <a:lstStyle/>
          <a:p>
            <a:r>
              <a:rPr lang="tr-TR" sz="2800" b="1" dirty="0">
                <a:solidFill>
                  <a:srgbClr val="FF0000"/>
                </a:solidFill>
              </a:rPr>
              <a:t>Mısır’ın Fethi (1517)</a:t>
            </a:r>
          </a:p>
        </p:txBody>
      </p:sp>
      <p:pic>
        <p:nvPicPr>
          <p:cNvPr id="3" name="Resim 2">
            <a:extLst>
              <a:ext uri="{FF2B5EF4-FFF2-40B4-BE49-F238E27FC236}">
                <a16:creationId xmlns:a16="http://schemas.microsoft.com/office/drawing/2014/main" id="{8FFBE177-642C-4257-B641-C9FC41E4BB45}"/>
              </a:ext>
            </a:extLst>
          </p:cNvPr>
          <p:cNvPicPr>
            <a:picLocks noChangeAspect="1"/>
          </p:cNvPicPr>
          <p:nvPr/>
        </p:nvPicPr>
        <p:blipFill rotWithShape="1">
          <a:blip r:embed="rId2">
            <a:extLst>
              <a:ext uri="{28A0092B-C50C-407E-A947-70E740481C1C}">
                <a14:useLocalDpi xmlns:a14="http://schemas.microsoft.com/office/drawing/2010/main" val="0"/>
              </a:ext>
            </a:extLst>
          </a:blip>
          <a:srcRect t="5888" b="6534"/>
          <a:stretch/>
        </p:blipFill>
        <p:spPr>
          <a:xfrm>
            <a:off x="3091706" y="2247362"/>
            <a:ext cx="8686024" cy="4431223"/>
          </a:xfrm>
          <a:prstGeom prst="rect">
            <a:avLst/>
          </a:prstGeom>
        </p:spPr>
      </p:pic>
      <p:pic>
        <p:nvPicPr>
          <p:cNvPr id="6" name="Resim 5">
            <a:extLst>
              <a:ext uri="{FF2B5EF4-FFF2-40B4-BE49-F238E27FC236}">
                <a16:creationId xmlns:a16="http://schemas.microsoft.com/office/drawing/2014/main" id="{DEE80134-1074-41D9-971E-31C2E03EAEC9}"/>
              </a:ext>
            </a:extLst>
          </p:cNvPr>
          <p:cNvPicPr>
            <a:picLocks noChangeAspect="1"/>
          </p:cNvPicPr>
          <p:nvPr/>
        </p:nvPicPr>
        <p:blipFill>
          <a:blip r:embed="rId3"/>
          <a:stretch>
            <a:fillRect/>
          </a:stretch>
        </p:blipFill>
        <p:spPr>
          <a:xfrm>
            <a:off x="269075" y="1587969"/>
            <a:ext cx="2435487" cy="4328618"/>
          </a:xfrm>
          <a:prstGeom prst="rect">
            <a:avLst/>
          </a:prstGeom>
        </p:spPr>
      </p:pic>
      <p:sp>
        <p:nvSpPr>
          <p:cNvPr id="7" name="Dikdörtgen 6">
            <a:extLst>
              <a:ext uri="{FF2B5EF4-FFF2-40B4-BE49-F238E27FC236}">
                <a16:creationId xmlns:a16="http://schemas.microsoft.com/office/drawing/2014/main" id="{420CA92D-8561-4390-9618-057FC4504440}"/>
              </a:ext>
            </a:extLst>
          </p:cNvPr>
          <p:cNvSpPr/>
          <p:nvPr/>
        </p:nvSpPr>
        <p:spPr>
          <a:xfrm>
            <a:off x="269075" y="5916587"/>
            <a:ext cx="2435487" cy="761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none" strike="noStrike" baseline="0" dirty="0">
                <a:solidFill>
                  <a:schemeClr val="tx1"/>
                </a:solidFill>
              </a:rPr>
              <a:t>Yavuz Sultan Selim</a:t>
            </a:r>
            <a:endParaRPr lang="tr-TR" sz="2400" b="1" dirty="0">
              <a:solidFill>
                <a:schemeClr val="tx1"/>
              </a:solidFill>
            </a:endParaRPr>
          </a:p>
        </p:txBody>
      </p:sp>
      <p:sp>
        <p:nvSpPr>
          <p:cNvPr id="8" name="Dikdörtgen 7">
            <a:extLst>
              <a:ext uri="{FF2B5EF4-FFF2-40B4-BE49-F238E27FC236}">
                <a16:creationId xmlns:a16="http://schemas.microsoft.com/office/drawing/2014/main" id="{B915F4BA-C730-4A12-90B5-157B63E0E8D5}"/>
              </a:ext>
            </a:extLst>
          </p:cNvPr>
          <p:cNvSpPr/>
          <p:nvPr/>
        </p:nvSpPr>
        <p:spPr>
          <a:xfrm>
            <a:off x="3091706" y="1590067"/>
            <a:ext cx="8686024" cy="44432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YAVUZ SULTAN SELİM ÖNCESİ OSMANLI SINIRLARI</a:t>
            </a:r>
          </a:p>
        </p:txBody>
      </p:sp>
      <p:sp>
        <p:nvSpPr>
          <p:cNvPr id="9" name="Dikdörtgen 8">
            <a:extLst>
              <a:ext uri="{FF2B5EF4-FFF2-40B4-BE49-F238E27FC236}">
                <a16:creationId xmlns:a16="http://schemas.microsoft.com/office/drawing/2014/main" id="{0F7B33F9-9D52-444D-8EB3-2B58427B6408}"/>
              </a:ext>
            </a:extLst>
          </p:cNvPr>
          <p:cNvSpPr/>
          <p:nvPr/>
        </p:nvSpPr>
        <p:spPr>
          <a:xfrm>
            <a:off x="3091706" y="1597451"/>
            <a:ext cx="8686024" cy="44432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YAVUZ SULTAN SELİM SONRASI OSMANLI SINIRLARI</a:t>
            </a:r>
          </a:p>
        </p:txBody>
      </p:sp>
      <p:pic>
        <p:nvPicPr>
          <p:cNvPr id="11" name="Resim 10">
            <a:extLst>
              <a:ext uri="{FF2B5EF4-FFF2-40B4-BE49-F238E27FC236}">
                <a16:creationId xmlns:a16="http://schemas.microsoft.com/office/drawing/2014/main" id="{DEF5B66A-26FE-4A0C-A789-B5CB516E05BC}"/>
              </a:ext>
            </a:extLst>
          </p:cNvPr>
          <p:cNvPicPr>
            <a:picLocks noChangeAspect="1"/>
          </p:cNvPicPr>
          <p:nvPr/>
        </p:nvPicPr>
        <p:blipFill rotWithShape="1">
          <a:blip r:embed="rId4">
            <a:extLst>
              <a:ext uri="{28A0092B-C50C-407E-A947-70E740481C1C}">
                <a14:useLocalDpi xmlns:a14="http://schemas.microsoft.com/office/drawing/2010/main" val="0"/>
              </a:ext>
            </a:extLst>
          </a:blip>
          <a:srcRect t="6136" b="5496"/>
          <a:stretch/>
        </p:blipFill>
        <p:spPr>
          <a:xfrm>
            <a:off x="3091706" y="2239978"/>
            <a:ext cx="8621629" cy="4394805"/>
          </a:xfrm>
          <a:prstGeom prst="rect">
            <a:avLst/>
          </a:prstGeom>
        </p:spPr>
      </p:pic>
    </p:spTree>
    <p:extLst>
      <p:ext uri="{BB962C8B-B14F-4D97-AF65-F5344CB8AC3E}">
        <p14:creationId xmlns:p14="http://schemas.microsoft.com/office/powerpoint/2010/main" val="412089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19A97D5-9FF9-4178-87E2-386C9736285D}"/>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603B87BE-9BE8-4B24-906C-3AB20238D659}"/>
              </a:ext>
            </a:extLst>
          </p:cNvPr>
          <p:cNvSpPr txBox="1"/>
          <p:nvPr/>
        </p:nvSpPr>
        <p:spPr>
          <a:xfrm>
            <a:off x="173678" y="844687"/>
            <a:ext cx="3434658" cy="523220"/>
          </a:xfrm>
          <a:prstGeom prst="rect">
            <a:avLst/>
          </a:prstGeom>
          <a:noFill/>
        </p:spPr>
        <p:txBody>
          <a:bodyPr wrap="none" rtlCol="0">
            <a:spAutoFit/>
          </a:bodyPr>
          <a:lstStyle/>
          <a:p>
            <a:r>
              <a:rPr lang="tr-TR" sz="2800" b="1" dirty="0">
                <a:solidFill>
                  <a:srgbClr val="FF0000"/>
                </a:solidFill>
              </a:rPr>
              <a:t>Rodos’un Fethi (1522)</a:t>
            </a:r>
          </a:p>
        </p:txBody>
      </p:sp>
      <p:pic>
        <p:nvPicPr>
          <p:cNvPr id="3" name="Resim 2">
            <a:extLst>
              <a:ext uri="{FF2B5EF4-FFF2-40B4-BE49-F238E27FC236}">
                <a16:creationId xmlns:a16="http://schemas.microsoft.com/office/drawing/2014/main" id="{41DA2887-910E-4687-8323-5C2D5C3AFC0F}"/>
              </a:ext>
            </a:extLst>
          </p:cNvPr>
          <p:cNvPicPr>
            <a:picLocks noChangeAspect="1"/>
          </p:cNvPicPr>
          <p:nvPr/>
        </p:nvPicPr>
        <p:blipFill>
          <a:blip r:embed="rId2"/>
          <a:stretch>
            <a:fillRect/>
          </a:stretch>
        </p:blipFill>
        <p:spPr>
          <a:xfrm>
            <a:off x="281954" y="1587969"/>
            <a:ext cx="2435487" cy="4343969"/>
          </a:xfrm>
          <a:prstGeom prst="rect">
            <a:avLst/>
          </a:prstGeom>
        </p:spPr>
      </p:pic>
      <p:sp>
        <p:nvSpPr>
          <p:cNvPr id="6" name="Dikdörtgen 5">
            <a:extLst>
              <a:ext uri="{FF2B5EF4-FFF2-40B4-BE49-F238E27FC236}">
                <a16:creationId xmlns:a16="http://schemas.microsoft.com/office/drawing/2014/main" id="{1E3045BE-08C3-4717-816B-5C558733F6F4}"/>
              </a:ext>
            </a:extLst>
          </p:cNvPr>
          <p:cNvSpPr/>
          <p:nvPr/>
        </p:nvSpPr>
        <p:spPr>
          <a:xfrm>
            <a:off x="269075" y="5916587"/>
            <a:ext cx="2435487" cy="761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none" strike="noStrike" baseline="0" dirty="0">
                <a:solidFill>
                  <a:schemeClr val="tx1"/>
                </a:solidFill>
              </a:rPr>
              <a:t>Kanuni Sultan Süleyman</a:t>
            </a:r>
            <a:endParaRPr lang="tr-TR" sz="2400" b="1" dirty="0">
              <a:solidFill>
                <a:schemeClr val="tx1"/>
              </a:solidFill>
            </a:endParaRPr>
          </a:p>
        </p:txBody>
      </p:sp>
      <p:sp>
        <p:nvSpPr>
          <p:cNvPr id="7" name="Metin kutusu 6">
            <a:extLst>
              <a:ext uri="{FF2B5EF4-FFF2-40B4-BE49-F238E27FC236}">
                <a16:creationId xmlns:a16="http://schemas.microsoft.com/office/drawing/2014/main" id="{82A64655-96EA-41C7-A0D1-0DD53F457704}"/>
              </a:ext>
            </a:extLst>
          </p:cNvPr>
          <p:cNvSpPr txBox="1"/>
          <p:nvPr/>
        </p:nvSpPr>
        <p:spPr>
          <a:xfrm>
            <a:off x="3003904" y="1587969"/>
            <a:ext cx="8632158"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Ben Kanuni Sultan Süleyman, babam Yavuz’dan sonra Osmanlı</a:t>
            </a:r>
            <a:br>
              <a:rPr lang="tr-TR" sz="2400" b="0" i="0" dirty="0">
                <a:solidFill>
                  <a:srgbClr val="1D2129"/>
                </a:solidFill>
                <a:effectLst/>
              </a:rPr>
            </a:br>
            <a:r>
              <a:rPr lang="tr-TR" sz="2400" b="0" i="0" dirty="0">
                <a:solidFill>
                  <a:srgbClr val="1D2129"/>
                </a:solidFill>
                <a:effectLst/>
              </a:rPr>
              <a:t>tahtına ben geçtim.</a:t>
            </a:r>
            <a:endParaRPr lang="tr-TR" sz="2400" dirty="0"/>
          </a:p>
        </p:txBody>
      </p:sp>
      <p:sp>
        <p:nvSpPr>
          <p:cNvPr id="10" name="Metin kutusu 9">
            <a:extLst>
              <a:ext uri="{FF2B5EF4-FFF2-40B4-BE49-F238E27FC236}">
                <a16:creationId xmlns:a16="http://schemas.microsoft.com/office/drawing/2014/main" id="{75C331FB-C99F-4E7E-ADAB-7B2EE7B7003E}"/>
              </a:ext>
            </a:extLst>
          </p:cNvPr>
          <p:cNvSpPr txBox="1"/>
          <p:nvPr/>
        </p:nvSpPr>
        <p:spPr>
          <a:xfrm>
            <a:off x="3003904" y="2483466"/>
            <a:ext cx="8632158"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Akdeniz’de fetihler yapabilmek için Rodos Adası’nın fethedilmesi</a:t>
            </a:r>
            <a:br>
              <a:rPr lang="tr-TR" sz="2400" b="0" i="0" dirty="0">
                <a:solidFill>
                  <a:srgbClr val="1D2129"/>
                </a:solidFill>
                <a:effectLst/>
              </a:rPr>
            </a:br>
            <a:r>
              <a:rPr lang="tr-TR" sz="2400" b="0" i="0" dirty="0">
                <a:solidFill>
                  <a:srgbClr val="1D2129"/>
                </a:solidFill>
                <a:effectLst/>
              </a:rPr>
              <a:t>gerekiyordu.</a:t>
            </a:r>
            <a:endParaRPr lang="tr-TR" sz="2400" dirty="0"/>
          </a:p>
        </p:txBody>
      </p:sp>
      <p:sp>
        <p:nvSpPr>
          <p:cNvPr id="11" name="Metin kutusu 10">
            <a:extLst>
              <a:ext uri="{FF2B5EF4-FFF2-40B4-BE49-F238E27FC236}">
                <a16:creationId xmlns:a16="http://schemas.microsoft.com/office/drawing/2014/main" id="{0E7EDBBF-E7C3-4196-A466-79E32909FC1B}"/>
              </a:ext>
            </a:extLst>
          </p:cNvPr>
          <p:cNvSpPr txBox="1"/>
          <p:nvPr/>
        </p:nvSpPr>
        <p:spPr>
          <a:xfrm>
            <a:off x="3003904" y="3378963"/>
            <a:ext cx="8906142"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Ancak sadece bir ada olmasına karşın bu adada Rodos Şövalyeleri</a:t>
            </a:r>
            <a:br>
              <a:rPr lang="tr-TR" sz="2400" b="0" i="0" dirty="0">
                <a:solidFill>
                  <a:srgbClr val="1D2129"/>
                </a:solidFill>
                <a:effectLst/>
              </a:rPr>
            </a:br>
            <a:r>
              <a:rPr lang="tr-TR" sz="2400" b="0" i="0" dirty="0">
                <a:solidFill>
                  <a:srgbClr val="1D2129"/>
                </a:solidFill>
                <a:effectLst/>
              </a:rPr>
              <a:t>bulunuyordu ve adanın coğrafi yapısı sebebiyle fethi oldukça zordu.</a:t>
            </a:r>
            <a:endParaRPr lang="tr-TR" sz="2400" dirty="0"/>
          </a:p>
        </p:txBody>
      </p:sp>
      <p:sp>
        <p:nvSpPr>
          <p:cNvPr id="12" name="Metin kutusu 11">
            <a:extLst>
              <a:ext uri="{FF2B5EF4-FFF2-40B4-BE49-F238E27FC236}">
                <a16:creationId xmlns:a16="http://schemas.microsoft.com/office/drawing/2014/main" id="{7E5ECF24-84E3-4CC9-8749-7B15DAB80E9E}"/>
              </a:ext>
            </a:extLst>
          </p:cNvPr>
          <p:cNvSpPr txBox="1"/>
          <p:nvPr/>
        </p:nvSpPr>
        <p:spPr>
          <a:xfrm>
            <a:off x="3003904" y="4274460"/>
            <a:ext cx="8906142" cy="830997"/>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rgbClr val="1D2129"/>
                </a:solidFill>
              </a:rPr>
              <a:t>Bu ada alınması güçlü olan devlet için dahi oldukça imkansız görülüyordu. </a:t>
            </a:r>
            <a:endParaRPr lang="tr-TR" sz="2400" dirty="0"/>
          </a:p>
        </p:txBody>
      </p:sp>
      <p:sp>
        <p:nvSpPr>
          <p:cNvPr id="13" name="Metin kutusu 12">
            <a:extLst>
              <a:ext uri="{FF2B5EF4-FFF2-40B4-BE49-F238E27FC236}">
                <a16:creationId xmlns:a16="http://schemas.microsoft.com/office/drawing/2014/main" id="{E9DD31DB-D233-4B7E-89F7-C296742CFAB4}"/>
              </a:ext>
            </a:extLst>
          </p:cNvPr>
          <p:cNvSpPr txBox="1"/>
          <p:nvPr/>
        </p:nvSpPr>
        <p:spPr>
          <a:xfrm>
            <a:off x="3003904" y="5184888"/>
            <a:ext cx="8906142" cy="1200329"/>
          </a:xfrm>
          <a:prstGeom prst="rect">
            <a:avLst/>
          </a:prstGeom>
          <a:noFill/>
        </p:spPr>
        <p:txBody>
          <a:bodyPr wrap="square">
            <a:spAutoFit/>
          </a:bodyPr>
          <a:lstStyle/>
          <a:p>
            <a:pPr marL="342900" indent="-342900">
              <a:buFont typeface="Wingdings" panose="05000000000000000000" pitchFamily="2" charset="2"/>
              <a:buChar char="Ø"/>
            </a:pPr>
            <a:r>
              <a:rPr lang="tr-TR" sz="2400" dirty="0">
                <a:solidFill>
                  <a:srgbClr val="1D2129"/>
                </a:solidFill>
              </a:rPr>
              <a:t>Adada bulunan şövalyeler Akdeniz’deki ticaret gemilerimize saldırıyor ve bizi ekonomik zararlara uğratıyor, aynı zamanda itibarımızı da zedeliyorlardı.</a:t>
            </a:r>
            <a:endParaRPr lang="tr-TR" sz="2400" dirty="0"/>
          </a:p>
        </p:txBody>
      </p:sp>
    </p:spTree>
    <p:extLst>
      <p:ext uri="{BB962C8B-B14F-4D97-AF65-F5344CB8AC3E}">
        <p14:creationId xmlns:p14="http://schemas.microsoft.com/office/powerpoint/2010/main" val="271862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19A97D5-9FF9-4178-87E2-386C9736285D}"/>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603B87BE-9BE8-4B24-906C-3AB20238D659}"/>
              </a:ext>
            </a:extLst>
          </p:cNvPr>
          <p:cNvSpPr txBox="1"/>
          <p:nvPr/>
        </p:nvSpPr>
        <p:spPr>
          <a:xfrm>
            <a:off x="173678" y="844687"/>
            <a:ext cx="3434658" cy="523220"/>
          </a:xfrm>
          <a:prstGeom prst="rect">
            <a:avLst/>
          </a:prstGeom>
          <a:noFill/>
        </p:spPr>
        <p:txBody>
          <a:bodyPr wrap="none" rtlCol="0">
            <a:spAutoFit/>
          </a:bodyPr>
          <a:lstStyle/>
          <a:p>
            <a:r>
              <a:rPr lang="tr-TR" sz="2800" b="1" dirty="0">
                <a:solidFill>
                  <a:srgbClr val="FF0000"/>
                </a:solidFill>
              </a:rPr>
              <a:t>Rodos’un Fethi (1522)</a:t>
            </a:r>
          </a:p>
        </p:txBody>
      </p:sp>
      <p:pic>
        <p:nvPicPr>
          <p:cNvPr id="3" name="Resim 2">
            <a:extLst>
              <a:ext uri="{FF2B5EF4-FFF2-40B4-BE49-F238E27FC236}">
                <a16:creationId xmlns:a16="http://schemas.microsoft.com/office/drawing/2014/main" id="{41DA2887-910E-4687-8323-5C2D5C3AFC0F}"/>
              </a:ext>
            </a:extLst>
          </p:cNvPr>
          <p:cNvPicPr>
            <a:picLocks noChangeAspect="1"/>
          </p:cNvPicPr>
          <p:nvPr/>
        </p:nvPicPr>
        <p:blipFill>
          <a:blip r:embed="rId2"/>
          <a:stretch>
            <a:fillRect/>
          </a:stretch>
        </p:blipFill>
        <p:spPr>
          <a:xfrm>
            <a:off x="281954" y="1587969"/>
            <a:ext cx="2435487" cy="4343969"/>
          </a:xfrm>
          <a:prstGeom prst="rect">
            <a:avLst/>
          </a:prstGeom>
        </p:spPr>
      </p:pic>
      <p:sp>
        <p:nvSpPr>
          <p:cNvPr id="6" name="Dikdörtgen 5">
            <a:extLst>
              <a:ext uri="{FF2B5EF4-FFF2-40B4-BE49-F238E27FC236}">
                <a16:creationId xmlns:a16="http://schemas.microsoft.com/office/drawing/2014/main" id="{1E3045BE-08C3-4717-816B-5C558733F6F4}"/>
              </a:ext>
            </a:extLst>
          </p:cNvPr>
          <p:cNvSpPr/>
          <p:nvPr/>
        </p:nvSpPr>
        <p:spPr>
          <a:xfrm>
            <a:off x="269075" y="5916587"/>
            <a:ext cx="2435487" cy="761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none" strike="noStrike" baseline="0" dirty="0">
                <a:solidFill>
                  <a:schemeClr val="tx1"/>
                </a:solidFill>
              </a:rPr>
              <a:t>Kanuni Sultan Süleyman</a:t>
            </a:r>
            <a:endParaRPr lang="tr-TR" sz="2400" b="1" dirty="0">
              <a:solidFill>
                <a:schemeClr val="tx1"/>
              </a:solidFill>
            </a:endParaRPr>
          </a:p>
        </p:txBody>
      </p:sp>
      <p:sp>
        <p:nvSpPr>
          <p:cNvPr id="7" name="Metin kutusu 6">
            <a:extLst>
              <a:ext uri="{FF2B5EF4-FFF2-40B4-BE49-F238E27FC236}">
                <a16:creationId xmlns:a16="http://schemas.microsoft.com/office/drawing/2014/main" id="{82A64655-96EA-41C7-A0D1-0DD53F457704}"/>
              </a:ext>
            </a:extLst>
          </p:cNvPr>
          <p:cNvSpPr txBox="1"/>
          <p:nvPr/>
        </p:nvSpPr>
        <p:spPr>
          <a:xfrm>
            <a:off x="3003904" y="1587969"/>
            <a:ext cx="8632158" cy="1200329"/>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400 gemiden oluşan donanma ve 100.000 kişiden oluşan kara askerleri ile 6 ay süren mücadelenin ardından Rodos Adası’nı</a:t>
            </a:r>
            <a:br>
              <a:rPr lang="tr-TR" sz="2400" b="0" i="0" dirty="0">
                <a:solidFill>
                  <a:srgbClr val="1D2129"/>
                </a:solidFill>
                <a:effectLst/>
              </a:rPr>
            </a:br>
            <a:r>
              <a:rPr lang="tr-TR" sz="2400" b="0" i="0" dirty="0">
                <a:solidFill>
                  <a:srgbClr val="1D2129"/>
                </a:solidFill>
                <a:effectLst/>
              </a:rPr>
              <a:t>1522 yılında Osmanlı topraklarına dahil ettik.</a:t>
            </a:r>
            <a:endParaRPr lang="tr-TR" sz="2400" dirty="0"/>
          </a:p>
        </p:txBody>
      </p:sp>
      <p:sp>
        <p:nvSpPr>
          <p:cNvPr id="11" name="Metin kutusu 10">
            <a:extLst>
              <a:ext uri="{FF2B5EF4-FFF2-40B4-BE49-F238E27FC236}">
                <a16:creationId xmlns:a16="http://schemas.microsoft.com/office/drawing/2014/main" id="{0E7EDBBF-E7C3-4196-A466-79E32909FC1B}"/>
              </a:ext>
            </a:extLst>
          </p:cNvPr>
          <p:cNvSpPr txBox="1"/>
          <p:nvPr/>
        </p:nvSpPr>
        <p:spPr>
          <a:xfrm>
            <a:off x="3003904" y="2867729"/>
            <a:ext cx="8906142" cy="461665"/>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Rodos Adası’nın fethi ile Akdeniz’de güçlü bir konuma geldik.</a:t>
            </a:r>
            <a:endParaRPr lang="tr-TR" sz="2400" dirty="0"/>
          </a:p>
        </p:txBody>
      </p:sp>
    </p:spTree>
    <p:extLst>
      <p:ext uri="{BB962C8B-B14F-4D97-AF65-F5344CB8AC3E}">
        <p14:creationId xmlns:p14="http://schemas.microsoft.com/office/powerpoint/2010/main" val="201421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19A97D5-9FF9-4178-87E2-386C9736285D}"/>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603B87BE-9BE8-4B24-906C-3AB20238D659}"/>
              </a:ext>
            </a:extLst>
          </p:cNvPr>
          <p:cNvSpPr txBox="1"/>
          <p:nvPr/>
        </p:nvSpPr>
        <p:spPr>
          <a:xfrm>
            <a:off x="173678" y="844687"/>
            <a:ext cx="3434658" cy="523220"/>
          </a:xfrm>
          <a:prstGeom prst="rect">
            <a:avLst/>
          </a:prstGeom>
          <a:noFill/>
        </p:spPr>
        <p:txBody>
          <a:bodyPr wrap="none" rtlCol="0">
            <a:spAutoFit/>
          </a:bodyPr>
          <a:lstStyle/>
          <a:p>
            <a:r>
              <a:rPr lang="tr-TR" sz="2800" b="1" dirty="0">
                <a:solidFill>
                  <a:srgbClr val="FF0000"/>
                </a:solidFill>
              </a:rPr>
              <a:t>Rodos’un Fethi (1522)</a:t>
            </a:r>
          </a:p>
        </p:txBody>
      </p:sp>
      <p:pic>
        <p:nvPicPr>
          <p:cNvPr id="6" name="Resim 5">
            <a:extLst>
              <a:ext uri="{FF2B5EF4-FFF2-40B4-BE49-F238E27FC236}">
                <a16:creationId xmlns:a16="http://schemas.microsoft.com/office/drawing/2014/main" id="{5C30F47A-3AA1-481E-9080-9977D977244E}"/>
              </a:ext>
            </a:extLst>
          </p:cNvPr>
          <p:cNvPicPr>
            <a:picLocks noChangeAspect="1"/>
          </p:cNvPicPr>
          <p:nvPr/>
        </p:nvPicPr>
        <p:blipFill>
          <a:blip r:embed="rId2"/>
          <a:stretch>
            <a:fillRect/>
          </a:stretch>
        </p:blipFill>
        <p:spPr>
          <a:xfrm>
            <a:off x="281954" y="1587969"/>
            <a:ext cx="2435487" cy="4343969"/>
          </a:xfrm>
          <a:prstGeom prst="rect">
            <a:avLst/>
          </a:prstGeom>
        </p:spPr>
      </p:pic>
      <p:sp>
        <p:nvSpPr>
          <p:cNvPr id="7" name="Dikdörtgen 6">
            <a:extLst>
              <a:ext uri="{FF2B5EF4-FFF2-40B4-BE49-F238E27FC236}">
                <a16:creationId xmlns:a16="http://schemas.microsoft.com/office/drawing/2014/main" id="{A713D3F1-C0A6-44DC-9F1F-54FA2F29516C}"/>
              </a:ext>
            </a:extLst>
          </p:cNvPr>
          <p:cNvSpPr/>
          <p:nvPr/>
        </p:nvSpPr>
        <p:spPr>
          <a:xfrm>
            <a:off x="269075" y="5916587"/>
            <a:ext cx="2435487" cy="761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none" strike="noStrike" baseline="0" dirty="0">
                <a:solidFill>
                  <a:schemeClr val="tx1"/>
                </a:solidFill>
              </a:rPr>
              <a:t>Kanuni Sultan Süleyman</a:t>
            </a:r>
            <a:endParaRPr lang="tr-TR" sz="2400" b="1" dirty="0">
              <a:solidFill>
                <a:schemeClr val="tx1"/>
              </a:solidFill>
            </a:endParaRPr>
          </a:p>
        </p:txBody>
      </p:sp>
      <p:pic>
        <p:nvPicPr>
          <p:cNvPr id="8" name="Resim 7">
            <a:extLst>
              <a:ext uri="{FF2B5EF4-FFF2-40B4-BE49-F238E27FC236}">
                <a16:creationId xmlns:a16="http://schemas.microsoft.com/office/drawing/2014/main" id="{27AE1A46-FB80-48FA-8AE9-483CE4AD0624}"/>
              </a:ext>
            </a:extLst>
          </p:cNvPr>
          <p:cNvPicPr>
            <a:picLocks noChangeAspect="1"/>
          </p:cNvPicPr>
          <p:nvPr/>
        </p:nvPicPr>
        <p:blipFill rotWithShape="1">
          <a:blip r:embed="rId3">
            <a:extLst>
              <a:ext uri="{28A0092B-C50C-407E-A947-70E740481C1C}">
                <a14:useLocalDpi xmlns:a14="http://schemas.microsoft.com/office/drawing/2010/main" val="0"/>
              </a:ext>
            </a:extLst>
          </a:blip>
          <a:srcRect b="11271"/>
          <a:stretch/>
        </p:blipFill>
        <p:spPr>
          <a:xfrm>
            <a:off x="3085143" y="1640357"/>
            <a:ext cx="8647512" cy="5038229"/>
          </a:xfrm>
          <a:prstGeom prst="rect">
            <a:avLst/>
          </a:prstGeom>
        </p:spPr>
      </p:pic>
      <p:sp>
        <p:nvSpPr>
          <p:cNvPr id="2" name="Ok: Sağ 1">
            <a:extLst>
              <a:ext uri="{FF2B5EF4-FFF2-40B4-BE49-F238E27FC236}">
                <a16:creationId xmlns:a16="http://schemas.microsoft.com/office/drawing/2014/main" id="{7719DE1E-6F0D-4417-ADD2-CC7AA3DE052D}"/>
              </a:ext>
            </a:extLst>
          </p:cNvPr>
          <p:cNvSpPr/>
          <p:nvPr/>
        </p:nvSpPr>
        <p:spPr>
          <a:xfrm rot="1100815">
            <a:off x="5779722" y="3625401"/>
            <a:ext cx="1751526" cy="540507"/>
          </a:xfrm>
          <a:prstGeom prst="rightArrow">
            <a:avLst>
              <a:gd name="adj1" fmla="val 15289"/>
              <a:gd name="adj2" fmla="val 50000"/>
            </a:avLst>
          </a:prstGeom>
          <a:solidFill>
            <a:schemeClr val="tx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36987881-37E8-4B88-B505-DF91E0771E3A}"/>
              </a:ext>
            </a:extLst>
          </p:cNvPr>
          <p:cNvSpPr/>
          <p:nvPr/>
        </p:nvSpPr>
        <p:spPr>
          <a:xfrm>
            <a:off x="3251916" y="3310709"/>
            <a:ext cx="2487256" cy="5849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RODOS ADASI</a:t>
            </a:r>
          </a:p>
        </p:txBody>
      </p:sp>
      <p:pic>
        <p:nvPicPr>
          <p:cNvPr id="9" name="Resim 8">
            <a:extLst>
              <a:ext uri="{FF2B5EF4-FFF2-40B4-BE49-F238E27FC236}">
                <a16:creationId xmlns:a16="http://schemas.microsoft.com/office/drawing/2014/main" id="{94CBD7DA-0761-41EE-8930-B3B7561BF351}"/>
              </a:ext>
            </a:extLst>
          </p:cNvPr>
          <p:cNvPicPr>
            <a:picLocks noChangeAspect="1"/>
          </p:cNvPicPr>
          <p:nvPr/>
        </p:nvPicPr>
        <p:blipFill rotWithShape="1">
          <a:blip r:embed="rId3">
            <a:extLst>
              <a:ext uri="{28A0092B-C50C-407E-A947-70E740481C1C}">
                <a14:useLocalDpi xmlns:a14="http://schemas.microsoft.com/office/drawing/2010/main" val="0"/>
              </a:ext>
            </a:extLst>
          </a:blip>
          <a:srcRect l="33652" t="20217" r="25133" b="44060"/>
          <a:stretch/>
        </p:blipFill>
        <p:spPr>
          <a:xfrm>
            <a:off x="2962140" y="1587969"/>
            <a:ext cx="8892863" cy="5061215"/>
          </a:xfrm>
          <a:prstGeom prst="rect">
            <a:avLst/>
          </a:prstGeom>
        </p:spPr>
      </p:pic>
      <p:sp>
        <p:nvSpPr>
          <p:cNvPr id="10" name="Ok: Sağ 9">
            <a:extLst>
              <a:ext uri="{FF2B5EF4-FFF2-40B4-BE49-F238E27FC236}">
                <a16:creationId xmlns:a16="http://schemas.microsoft.com/office/drawing/2014/main" id="{A0FCD60D-9C3D-43B4-9809-9C93E6CDB36A}"/>
              </a:ext>
            </a:extLst>
          </p:cNvPr>
          <p:cNvSpPr/>
          <p:nvPr/>
        </p:nvSpPr>
        <p:spPr>
          <a:xfrm rot="1100815">
            <a:off x="5097141" y="4526922"/>
            <a:ext cx="1751526" cy="540507"/>
          </a:xfrm>
          <a:prstGeom prst="rightArrow">
            <a:avLst>
              <a:gd name="adj1" fmla="val 15289"/>
              <a:gd name="adj2" fmla="val 50000"/>
            </a:avLst>
          </a:prstGeom>
          <a:solidFill>
            <a:schemeClr val="tx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0B95F55D-518F-4A70-BC39-A65B792CF39C}"/>
              </a:ext>
            </a:extLst>
          </p:cNvPr>
          <p:cNvSpPr/>
          <p:nvPr/>
        </p:nvSpPr>
        <p:spPr>
          <a:xfrm>
            <a:off x="3387144" y="3826103"/>
            <a:ext cx="2487256" cy="5849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RODOS ADASI</a:t>
            </a:r>
          </a:p>
        </p:txBody>
      </p:sp>
    </p:spTree>
    <p:extLst>
      <p:ext uri="{BB962C8B-B14F-4D97-AF65-F5344CB8AC3E}">
        <p14:creationId xmlns:p14="http://schemas.microsoft.com/office/powerpoint/2010/main" val="1281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7EC55B21-1BAD-421A-8552-7B11C062252A}"/>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6" name="Metin kutusu 5">
            <a:extLst>
              <a:ext uri="{FF2B5EF4-FFF2-40B4-BE49-F238E27FC236}">
                <a16:creationId xmlns:a16="http://schemas.microsoft.com/office/drawing/2014/main" id="{221D28A5-C6A3-49E1-A086-9046BADF61FD}"/>
              </a:ext>
            </a:extLst>
          </p:cNvPr>
          <p:cNvSpPr txBox="1"/>
          <p:nvPr/>
        </p:nvSpPr>
        <p:spPr>
          <a:xfrm>
            <a:off x="230778" y="803578"/>
            <a:ext cx="1704441" cy="523220"/>
          </a:xfrm>
          <a:prstGeom prst="rect">
            <a:avLst/>
          </a:prstGeom>
          <a:noFill/>
        </p:spPr>
        <p:txBody>
          <a:bodyPr wrap="none" rtlCol="0">
            <a:spAutoFit/>
          </a:bodyPr>
          <a:lstStyle/>
          <a:p>
            <a:r>
              <a:rPr lang="tr-TR" sz="2800" b="1" dirty="0">
                <a:solidFill>
                  <a:srgbClr val="FF0000"/>
                </a:solidFill>
              </a:rPr>
              <a:t>Kavramlar</a:t>
            </a:r>
          </a:p>
        </p:txBody>
      </p:sp>
      <p:sp>
        <p:nvSpPr>
          <p:cNvPr id="8" name="Metin kutusu 7">
            <a:extLst>
              <a:ext uri="{FF2B5EF4-FFF2-40B4-BE49-F238E27FC236}">
                <a16:creationId xmlns:a16="http://schemas.microsoft.com/office/drawing/2014/main" id="{9261E8C0-12C3-4B61-AA4A-60C2A32E6816}"/>
              </a:ext>
            </a:extLst>
          </p:cNvPr>
          <p:cNvSpPr txBox="1"/>
          <p:nvPr/>
        </p:nvSpPr>
        <p:spPr>
          <a:xfrm>
            <a:off x="174763" y="1609860"/>
            <a:ext cx="11842473" cy="3913059"/>
          </a:xfrm>
          <a:prstGeom prst="rect">
            <a:avLst/>
          </a:prstGeom>
          <a:noFill/>
        </p:spPr>
        <p:txBody>
          <a:bodyPr wrap="none" rtlCol="0">
            <a:spAutoFit/>
          </a:bodyPr>
          <a:lstStyle/>
          <a:p>
            <a:pPr>
              <a:lnSpc>
                <a:spcPct val="150000"/>
              </a:lnSpc>
            </a:pPr>
            <a:r>
              <a:rPr lang="tr-TR" sz="2400" b="1" dirty="0">
                <a:solidFill>
                  <a:srgbClr val="C00000"/>
                </a:solidFill>
              </a:rPr>
              <a:t>Fetih: </a:t>
            </a:r>
            <a:r>
              <a:rPr lang="tr-TR" sz="2400" b="0" i="0" dirty="0">
                <a:solidFill>
                  <a:srgbClr val="202124"/>
                </a:solidFill>
                <a:effectLst/>
              </a:rPr>
              <a:t>Bir ülkeyi ya da bir kenti savaşarak ele geçirme, savaşarak alma.</a:t>
            </a:r>
            <a:br>
              <a:rPr lang="tr-TR" sz="2400" b="0" i="0" dirty="0">
                <a:solidFill>
                  <a:srgbClr val="202124"/>
                </a:solidFill>
                <a:effectLst/>
              </a:rPr>
            </a:br>
            <a:r>
              <a:rPr lang="tr-TR" sz="2400" b="1" i="0" dirty="0">
                <a:solidFill>
                  <a:srgbClr val="C00000"/>
                </a:solidFill>
                <a:effectLst/>
              </a:rPr>
              <a:t>Fatih: </a:t>
            </a:r>
            <a:r>
              <a:rPr lang="tr-TR" sz="2400" b="0" i="0" dirty="0">
                <a:effectLst/>
              </a:rPr>
              <a:t>İslam devletlerinde, bir ülkeyi ya da bir kenti savaşarak ele geçiren </a:t>
            </a:r>
            <a:br>
              <a:rPr lang="tr-TR" sz="2400" b="0" i="0" dirty="0">
                <a:effectLst/>
              </a:rPr>
            </a:br>
            <a:r>
              <a:rPr lang="tr-TR" sz="2400" b="0" i="0" dirty="0">
                <a:effectLst/>
              </a:rPr>
              <a:t>           hükümdar ve komutanlara verilen san.</a:t>
            </a:r>
            <a:br>
              <a:rPr lang="tr-TR" sz="2400" b="0" i="0" dirty="0">
                <a:effectLst/>
              </a:rPr>
            </a:br>
            <a:r>
              <a:rPr lang="tr-TR" sz="2400" b="1" i="0" dirty="0">
                <a:solidFill>
                  <a:srgbClr val="C00000"/>
                </a:solidFill>
                <a:effectLst/>
              </a:rPr>
              <a:t>Yüzyıl: </a:t>
            </a:r>
            <a:r>
              <a:rPr lang="tr-TR" sz="2400" b="0" i="0" dirty="0">
                <a:effectLst/>
              </a:rPr>
              <a:t>Miladi Takvime göre 0’dan 99’a veya örneğin 1300’den 1399’a kadar süren her yüz yıllık</a:t>
            </a:r>
            <a:br>
              <a:rPr lang="tr-TR" sz="2400" b="0" i="0" dirty="0">
                <a:effectLst/>
              </a:rPr>
            </a:br>
            <a:r>
              <a:rPr lang="tr-TR" sz="2400" b="0" i="0" dirty="0">
                <a:effectLst/>
              </a:rPr>
              <a:t>            zaman dilimini ifade eden kavram. Örneğin: 17. yüzyıl yani: (1600-1699)…</a:t>
            </a:r>
            <a:br>
              <a:rPr lang="tr-TR" sz="2400" b="0" i="0" dirty="0">
                <a:effectLst/>
              </a:rPr>
            </a:br>
            <a:r>
              <a:rPr lang="tr-TR" sz="2400" b="1" i="0" dirty="0">
                <a:solidFill>
                  <a:srgbClr val="C00000"/>
                </a:solidFill>
                <a:effectLst/>
              </a:rPr>
              <a:t>Rumeli: </a:t>
            </a:r>
            <a:r>
              <a:rPr lang="tr-TR" sz="2400" b="0" i="0" dirty="0">
                <a:effectLst/>
              </a:rPr>
              <a:t>Edirne, Tekirdağ ve Kırklareli ile Yunanistan ve Bulgaristan’ın bir kısmının bulunduğu</a:t>
            </a:r>
            <a:br>
              <a:rPr lang="tr-TR" sz="2400" b="0" i="0" dirty="0">
                <a:effectLst/>
              </a:rPr>
            </a:br>
            <a:r>
              <a:rPr lang="tr-TR" sz="2400" b="0" i="0" dirty="0">
                <a:effectLst/>
              </a:rPr>
              <a:t>               coğrafyaya Osmanlı Devleti’nin verdiği isim.</a:t>
            </a:r>
          </a:p>
        </p:txBody>
      </p:sp>
    </p:spTree>
    <p:extLst>
      <p:ext uri="{BB962C8B-B14F-4D97-AF65-F5344CB8AC3E}">
        <p14:creationId xmlns:p14="http://schemas.microsoft.com/office/powerpoint/2010/main" val="6984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E9537F1-6CF8-4D1F-B091-ECD6C26B0EA3}"/>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5" name="Metin kutusu 4">
            <a:extLst>
              <a:ext uri="{FF2B5EF4-FFF2-40B4-BE49-F238E27FC236}">
                <a16:creationId xmlns:a16="http://schemas.microsoft.com/office/drawing/2014/main" id="{A36E29FC-D48E-435A-A234-C01AF19767A5}"/>
              </a:ext>
            </a:extLst>
          </p:cNvPr>
          <p:cNvSpPr txBox="1"/>
          <p:nvPr/>
        </p:nvSpPr>
        <p:spPr>
          <a:xfrm>
            <a:off x="173678" y="844687"/>
            <a:ext cx="2756909" cy="523220"/>
          </a:xfrm>
          <a:prstGeom prst="rect">
            <a:avLst/>
          </a:prstGeom>
          <a:noFill/>
        </p:spPr>
        <p:txBody>
          <a:bodyPr wrap="none" rtlCol="0">
            <a:spAutoFit/>
          </a:bodyPr>
          <a:lstStyle/>
          <a:p>
            <a:r>
              <a:rPr lang="tr-TR" sz="2800" b="1" dirty="0">
                <a:solidFill>
                  <a:srgbClr val="FF0000"/>
                </a:solidFill>
              </a:rPr>
              <a:t>Genel Konu Özeti</a:t>
            </a:r>
          </a:p>
        </p:txBody>
      </p:sp>
      <p:sp>
        <p:nvSpPr>
          <p:cNvPr id="6" name="Metin kutusu 5">
            <a:extLst>
              <a:ext uri="{FF2B5EF4-FFF2-40B4-BE49-F238E27FC236}">
                <a16:creationId xmlns:a16="http://schemas.microsoft.com/office/drawing/2014/main" id="{0DD8E35C-47CB-4BB9-8630-2CFA63FA1318}"/>
              </a:ext>
            </a:extLst>
          </p:cNvPr>
          <p:cNvSpPr txBox="1"/>
          <p:nvPr/>
        </p:nvSpPr>
        <p:spPr>
          <a:xfrm>
            <a:off x="173677" y="1491377"/>
            <a:ext cx="11430187" cy="1200329"/>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Osmanlı Devleti iskan politikası ile fethettiği topraklara Müslümanları yerleştirmiştir. </a:t>
            </a:r>
            <a:r>
              <a:rPr lang="tr-TR" sz="2400" b="0" i="0" dirty="0" err="1">
                <a:solidFill>
                  <a:srgbClr val="1D2129"/>
                </a:solidFill>
                <a:effectLst/>
              </a:rPr>
              <a:t>İstimalet</a:t>
            </a:r>
            <a:r>
              <a:rPr lang="tr-TR" sz="2400" b="0" i="0" dirty="0">
                <a:solidFill>
                  <a:srgbClr val="1D2129"/>
                </a:solidFill>
                <a:effectLst/>
              </a:rPr>
              <a:t> politikası ile fethettiği topraklarda adaletli ve hoşgörülü davranmış ve o topraklarda kalıcı olmuştur.</a:t>
            </a:r>
            <a:endParaRPr lang="tr-TR" sz="2400" dirty="0"/>
          </a:p>
        </p:txBody>
      </p:sp>
      <p:sp>
        <p:nvSpPr>
          <p:cNvPr id="7" name="Metin kutusu 6">
            <a:extLst>
              <a:ext uri="{FF2B5EF4-FFF2-40B4-BE49-F238E27FC236}">
                <a16:creationId xmlns:a16="http://schemas.microsoft.com/office/drawing/2014/main" id="{28521A18-DC70-4D09-AB42-93E20B5043EB}"/>
              </a:ext>
            </a:extLst>
          </p:cNvPr>
          <p:cNvSpPr txBox="1"/>
          <p:nvPr/>
        </p:nvSpPr>
        <p:spPr>
          <a:xfrm>
            <a:off x="173676" y="2815176"/>
            <a:ext cx="11430187" cy="461665"/>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Osmanlı iki milletten oluşmuştur. Bunlar: Müslümanlar ve </a:t>
            </a:r>
            <a:r>
              <a:rPr lang="tr-TR" sz="2400" b="0" i="0" dirty="0" err="1">
                <a:solidFill>
                  <a:srgbClr val="1D2129"/>
                </a:solidFill>
                <a:effectLst/>
              </a:rPr>
              <a:t>gayrımüslimlerdir</a:t>
            </a:r>
            <a:r>
              <a:rPr lang="tr-TR" sz="2400" b="0" i="0" dirty="0">
                <a:solidFill>
                  <a:srgbClr val="1D2129"/>
                </a:solidFill>
                <a:effectLst/>
              </a:rPr>
              <a:t>.</a:t>
            </a:r>
            <a:endParaRPr lang="tr-TR" sz="2400" dirty="0"/>
          </a:p>
        </p:txBody>
      </p:sp>
      <p:sp>
        <p:nvSpPr>
          <p:cNvPr id="8" name="Metin kutusu 7">
            <a:extLst>
              <a:ext uri="{FF2B5EF4-FFF2-40B4-BE49-F238E27FC236}">
                <a16:creationId xmlns:a16="http://schemas.microsoft.com/office/drawing/2014/main" id="{1C2D2E4D-97EC-4B5A-9B5D-420CF5D2CF76}"/>
              </a:ext>
            </a:extLst>
          </p:cNvPr>
          <p:cNvSpPr txBox="1"/>
          <p:nvPr/>
        </p:nvSpPr>
        <p:spPr>
          <a:xfrm>
            <a:off x="173676" y="3429000"/>
            <a:ext cx="11430187"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Osmanlı Devleti en çok Fatih Sultan Mehmet, Yavuz Sultan Selim, Kanuni Sultan Süleyman döneminde güçlenmiştir.</a:t>
            </a:r>
            <a:endParaRPr lang="tr-TR" sz="2400" dirty="0"/>
          </a:p>
        </p:txBody>
      </p:sp>
      <p:sp>
        <p:nvSpPr>
          <p:cNvPr id="9" name="Metin kutusu 8">
            <a:extLst>
              <a:ext uri="{FF2B5EF4-FFF2-40B4-BE49-F238E27FC236}">
                <a16:creationId xmlns:a16="http://schemas.microsoft.com/office/drawing/2014/main" id="{179E67A7-DD10-417C-8FE1-BDC4CA8308D5}"/>
              </a:ext>
            </a:extLst>
          </p:cNvPr>
          <p:cNvSpPr txBox="1"/>
          <p:nvPr/>
        </p:nvSpPr>
        <p:spPr>
          <a:xfrm>
            <a:off x="173675" y="4412156"/>
            <a:ext cx="11430187" cy="461665"/>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İstanbul 1453 yılında Fatih Sultan Mehmet tarafından fethedilmiştir.</a:t>
            </a:r>
            <a:endParaRPr lang="tr-TR" sz="2400" dirty="0"/>
          </a:p>
        </p:txBody>
      </p:sp>
      <p:sp>
        <p:nvSpPr>
          <p:cNvPr id="10" name="Metin kutusu 9">
            <a:extLst>
              <a:ext uri="{FF2B5EF4-FFF2-40B4-BE49-F238E27FC236}">
                <a16:creationId xmlns:a16="http://schemas.microsoft.com/office/drawing/2014/main" id="{27BF5BD3-3556-4CA0-B320-E137D1AC114D}"/>
              </a:ext>
            </a:extLst>
          </p:cNvPr>
          <p:cNvSpPr txBox="1"/>
          <p:nvPr/>
        </p:nvSpPr>
        <p:spPr>
          <a:xfrm>
            <a:off x="173675" y="5025980"/>
            <a:ext cx="11430187" cy="830997"/>
          </a:xfrm>
          <a:prstGeom prst="rect">
            <a:avLst/>
          </a:prstGeom>
          <a:noFill/>
        </p:spPr>
        <p:txBody>
          <a:bodyPr wrap="square">
            <a:spAutoFit/>
          </a:bodyPr>
          <a:lstStyle/>
          <a:p>
            <a:pPr marL="342900" indent="-342900">
              <a:buFont typeface="Wingdings" panose="05000000000000000000" pitchFamily="2" charset="2"/>
              <a:buChar char="Ø"/>
            </a:pPr>
            <a:r>
              <a:rPr lang="tr-TR" sz="2400" b="0" i="0" dirty="0">
                <a:solidFill>
                  <a:srgbClr val="1D2129"/>
                </a:solidFill>
                <a:effectLst/>
              </a:rPr>
              <a:t>Mısır 1517 yılında Yavuz Sultan Selim; Rodos Adası 1522 yılında Kanuni Sultan Süleyman</a:t>
            </a:r>
            <a:br>
              <a:rPr lang="tr-TR" sz="2400" b="0" i="0" dirty="0">
                <a:solidFill>
                  <a:srgbClr val="1D2129"/>
                </a:solidFill>
                <a:effectLst/>
              </a:rPr>
            </a:br>
            <a:r>
              <a:rPr lang="tr-TR" sz="2400" b="0" i="0" dirty="0">
                <a:solidFill>
                  <a:srgbClr val="1D2129"/>
                </a:solidFill>
                <a:effectLst/>
              </a:rPr>
              <a:t>tarafından fethedilmiştir.</a:t>
            </a:r>
            <a:endParaRPr lang="tr-TR" sz="2400" dirty="0"/>
          </a:p>
        </p:txBody>
      </p:sp>
    </p:spTree>
    <p:extLst>
      <p:ext uri="{BB962C8B-B14F-4D97-AF65-F5344CB8AC3E}">
        <p14:creationId xmlns:p14="http://schemas.microsoft.com/office/powerpoint/2010/main" val="202565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a:extLst>
              <a:ext uri="{FF2B5EF4-FFF2-40B4-BE49-F238E27FC236}">
                <a16:creationId xmlns:a16="http://schemas.microsoft.com/office/drawing/2014/main" id="{D7AF6599-E056-4650-9E20-1A92D8AB54C4}"/>
              </a:ext>
            </a:extLst>
          </p:cNvPr>
          <p:cNvSpPr/>
          <p:nvPr/>
        </p:nvSpPr>
        <p:spPr>
          <a:xfrm>
            <a:off x="1694474" y="2505670"/>
            <a:ext cx="8803051" cy="923330"/>
          </a:xfrm>
          <a:prstGeom prst="rect">
            <a:avLst/>
          </a:prstGeom>
          <a:noFill/>
          <a:effectLst>
            <a:outerShdw blurRad="152400" dist="317500" dir="5400000" sx="90000" sy="-19000" rotWithShape="0">
              <a:prstClr val="black">
                <a:alpha val="15000"/>
              </a:prstClr>
            </a:outerShdw>
          </a:effectLst>
          <a:scene3d>
            <a:camera prst="orthographicFront"/>
            <a:lightRig rig="threePt" dir="t"/>
          </a:scene3d>
          <a:sp3d>
            <a:bevelT w="139700" prst="cross"/>
          </a:sp3d>
        </p:spPr>
        <p:txBody>
          <a:bodyPr wrap="none" lIns="91440" tIns="45720" rIns="91440" bIns="45720">
            <a:spAutoFit/>
          </a:bodyPr>
          <a:lstStyle/>
          <a:p>
            <a:r>
              <a:rPr lang="tr-TR" sz="5400" b="1" dirty="0">
                <a:latin typeface="Cambria" panose="02040503050406030204" pitchFamily="18" charset="0"/>
                <a:ea typeface="Cambria" panose="02040503050406030204" pitchFamily="18" charset="0"/>
              </a:rPr>
              <a:t>Konumuz tamamlanmıştır. </a:t>
            </a:r>
          </a:p>
        </p:txBody>
      </p:sp>
    </p:spTree>
    <p:extLst>
      <p:ext uri="{BB962C8B-B14F-4D97-AF65-F5344CB8AC3E}">
        <p14:creationId xmlns:p14="http://schemas.microsoft.com/office/powerpoint/2010/main" val="26618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72D5FC85-5A19-4BC0-907B-A888D2611CB8}"/>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628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714791F-1F55-4B92-B964-BA0BBA2F3A0B}"/>
              </a:ext>
            </a:extLst>
          </p:cNvPr>
          <p:cNvSpPr/>
          <p:nvPr/>
        </p:nvSpPr>
        <p:spPr>
          <a:xfrm>
            <a:off x="6235520" y="3902339"/>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GAZİ</a:t>
            </a:r>
          </a:p>
        </p:txBody>
      </p:sp>
      <p:sp>
        <p:nvSpPr>
          <p:cNvPr id="5" name="Dikdörtgen 4">
            <a:extLst>
              <a:ext uri="{FF2B5EF4-FFF2-40B4-BE49-F238E27FC236}">
                <a16:creationId xmlns:a16="http://schemas.microsoft.com/office/drawing/2014/main" id="{F099B14B-8B1E-4F76-9AB4-E3FA8BAD3272}"/>
              </a:ext>
            </a:extLst>
          </p:cNvPr>
          <p:cNvSpPr/>
          <p:nvPr/>
        </p:nvSpPr>
        <p:spPr>
          <a:xfrm>
            <a:off x="534474" y="2881928"/>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GAZA</a:t>
            </a:r>
          </a:p>
        </p:txBody>
      </p:sp>
      <p:sp>
        <p:nvSpPr>
          <p:cNvPr id="6" name="Dikdörtgen 5">
            <a:extLst>
              <a:ext uri="{FF2B5EF4-FFF2-40B4-BE49-F238E27FC236}">
                <a16:creationId xmlns:a16="http://schemas.microsoft.com/office/drawing/2014/main" id="{769B0513-BEA4-4BC5-A5C0-BF9C6F7AA057}"/>
              </a:ext>
            </a:extLst>
          </p:cNvPr>
          <p:cNvSpPr/>
          <p:nvPr/>
        </p:nvSpPr>
        <p:spPr>
          <a:xfrm>
            <a:off x="3384997" y="2881928"/>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TEKFUR</a:t>
            </a:r>
          </a:p>
        </p:txBody>
      </p:sp>
      <p:sp>
        <p:nvSpPr>
          <p:cNvPr id="7" name="Dikdörtgen 6">
            <a:extLst>
              <a:ext uri="{FF2B5EF4-FFF2-40B4-BE49-F238E27FC236}">
                <a16:creationId xmlns:a16="http://schemas.microsoft.com/office/drawing/2014/main" id="{75522A6A-C3D5-4F0F-9CAD-A02CEE6B0BC6}"/>
              </a:ext>
            </a:extLst>
          </p:cNvPr>
          <p:cNvSpPr/>
          <p:nvPr/>
        </p:nvSpPr>
        <p:spPr>
          <a:xfrm>
            <a:off x="6231228" y="2881928"/>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TÜCCAR</a:t>
            </a:r>
          </a:p>
        </p:txBody>
      </p:sp>
      <p:sp>
        <p:nvSpPr>
          <p:cNvPr id="8" name="Dikdörtgen 7">
            <a:extLst>
              <a:ext uri="{FF2B5EF4-FFF2-40B4-BE49-F238E27FC236}">
                <a16:creationId xmlns:a16="http://schemas.microsoft.com/office/drawing/2014/main" id="{39566884-ED5B-45DF-B926-4A85FFC3E8F0}"/>
              </a:ext>
            </a:extLst>
          </p:cNvPr>
          <p:cNvSpPr/>
          <p:nvPr/>
        </p:nvSpPr>
        <p:spPr>
          <a:xfrm>
            <a:off x="9077459" y="2881928"/>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BALKANLAR</a:t>
            </a:r>
          </a:p>
        </p:txBody>
      </p:sp>
      <p:sp>
        <p:nvSpPr>
          <p:cNvPr id="9" name="Dikdörtgen 8">
            <a:extLst>
              <a:ext uri="{FF2B5EF4-FFF2-40B4-BE49-F238E27FC236}">
                <a16:creationId xmlns:a16="http://schemas.microsoft.com/office/drawing/2014/main" id="{152EE41B-4220-4844-A682-B5DA3FA3E384}"/>
              </a:ext>
            </a:extLst>
          </p:cNvPr>
          <p:cNvSpPr/>
          <p:nvPr/>
        </p:nvSpPr>
        <p:spPr>
          <a:xfrm>
            <a:off x="534474" y="3902339"/>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BOĞAZ</a:t>
            </a:r>
          </a:p>
        </p:txBody>
      </p:sp>
      <p:sp>
        <p:nvSpPr>
          <p:cNvPr id="10" name="Dikdörtgen 9">
            <a:extLst>
              <a:ext uri="{FF2B5EF4-FFF2-40B4-BE49-F238E27FC236}">
                <a16:creationId xmlns:a16="http://schemas.microsoft.com/office/drawing/2014/main" id="{5578F56E-F2D3-42CA-B1C3-9A1D98C2522A}"/>
              </a:ext>
            </a:extLst>
          </p:cNvPr>
          <p:cNvSpPr/>
          <p:nvPr/>
        </p:nvSpPr>
        <p:spPr>
          <a:xfrm>
            <a:off x="3384997" y="3902339"/>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MİNYATÜR</a:t>
            </a:r>
          </a:p>
        </p:txBody>
      </p:sp>
      <p:sp>
        <p:nvSpPr>
          <p:cNvPr id="11" name="Dikdörtgen 10">
            <a:extLst>
              <a:ext uri="{FF2B5EF4-FFF2-40B4-BE49-F238E27FC236}">
                <a16:creationId xmlns:a16="http://schemas.microsoft.com/office/drawing/2014/main" id="{8C5E4524-9565-492E-822B-D2E2DF1CE073}"/>
              </a:ext>
            </a:extLst>
          </p:cNvPr>
          <p:cNvSpPr/>
          <p:nvPr/>
        </p:nvSpPr>
        <p:spPr>
          <a:xfrm>
            <a:off x="9077459" y="3902339"/>
            <a:ext cx="2331076" cy="5232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ŞÖVALYE</a:t>
            </a:r>
          </a:p>
        </p:txBody>
      </p:sp>
      <p:sp>
        <p:nvSpPr>
          <p:cNvPr id="12" name="Dikdörtgen 11">
            <a:extLst>
              <a:ext uri="{FF2B5EF4-FFF2-40B4-BE49-F238E27FC236}">
                <a16:creationId xmlns:a16="http://schemas.microsoft.com/office/drawing/2014/main" id="{C50FA854-5E30-4E72-B638-F552F028189B}"/>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sp>
        <p:nvSpPr>
          <p:cNvPr id="13" name="Metin kutusu 12">
            <a:extLst>
              <a:ext uri="{FF2B5EF4-FFF2-40B4-BE49-F238E27FC236}">
                <a16:creationId xmlns:a16="http://schemas.microsoft.com/office/drawing/2014/main" id="{28090A2C-7087-48E1-83D8-D1B9461C50EB}"/>
              </a:ext>
            </a:extLst>
          </p:cNvPr>
          <p:cNvSpPr txBox="1"/>
          <p:nvPr/>
        </p:nvSpPr>
        <p:spPr>
          <a:xfrm>
            <a:off x="230778" y="803578"/>
            <a:ext cx="2794355" cy="523220"/>
          </a:xfrm>
          <a:prstGeom prst="rect">
            <a:avLst/>
          </a:prstGeom>
          <a:noFill/>
        </p:spPr>
        <p:txBody>
          <a:bodyPr wrap="none" rtlCol="0">
            <a:spAutoFit/>
          </a:bodyPr>
          <a:lstStyle/>
          <a:p>
            <a:r>
              <a:rPr lang="tr-TR" sz="2800" b="1" dirty="0">
                <a:solidFill>
                  <a:srgbClr val="FF0000"/>
                </a:solidFill>
              </a:rPr>
              <a:t>Kavramlar (Ödev)</a:t>
            </a:r>
          </a:p>
        </p:txBody>
      </p:sp>
    </p:spTree>
    <p:extLst>
      <p:ext uri="{BB962C8B-B14F-4D97-AF65-F5344CB8AC3E}">
        <p14:creationId xmlns:p14="http://schemas.microsoft.com/office/powerpoint/2010/main" val="36316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94E813C-5CBF-4F6D-BABC-E58E9318E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93334"/>
          </a:xfrm>
          <a:prstGeom prst="rect">
            <a:avLst/>
          </a:prstGeom>
        </p:spPr>
      </p:pic>
      <p:sp>
        <p:nvSpPr>
          <p:cNvPr id="5" name="Serbest Form: Şekil 4">
            <a:extLst>
              <a:ext uri="{FF2B5EF4-FFF2-40B4-BE49-F238E27FC236}">
                <a16:creationId xmlns:a16="http://schemas.microsoft.com/office/drawing/2014/main" id="{03E52672-5878-4AC0-A59B-FA3983661A62}"/>
              </a:ext>
            </a:extLst>
          </p:cNvPr>
          <p:cNvSpPr/>
          <p:nvPr/>
        </p:nvSpPr>
        <p:spPr>
          <a:xfrm>
            <a:off x="1732208" y="1867437"/>
            <a:ext cx="7592096" cy="1204174"/>
          </a:xfrm>
          <a:custGeom>
            <a:avLst/>
            <a:gdLst>
              <a:gd name="connsiteX0" fmla="*/ 0 w 7592096"/>
              <a:gd name="connsiteY0" fmla="*/ 0 h 1204174"/>
              <a:gd name="connsiteX1" fmla="*/ 38637 w 7592096"/>
              <a:gd name="connsiteY1" fmla="*/ 12878 h 1204174"/>
              <a:gd name="connsiteX2" fmla="*/ 57955 w 7592096"/>
              <a:gd name="connsiteY2" fmla="*/ 32197 h 1204174"/>
              <a:gd name="connsiteX3" fmla="*/ 83713 w 7592096"/>
              <a:gd name="connsiteY3" fmla="*/ 38636 h 1204174"/>
              <a:gd name="connsiteX4" fmla="*/ 128789 w 7592096"/>
              <a:gd name="connsiteY4" fmla="*/ 51515 h 1204174"/>
              <a:gd name="connsiteX5" fmla="*/ 148107 w 7592096"/>
              <a:gd name="connsiteY5" fmla="*/ 64394 h 1204174"/>
              <a:gd name="connsiteX6" fmla="*/ 199623 w 7592096"/>
              <a:gd name="connsiteY6" fmla="*/ 77273 h 1204174"/>
              <a:gd name="connsiteX7" fmla="*/ 225381 w 7592096"/>
              <a:gd name="connsiteY7" fmla="*/ 83712 h 1204174"/>
              <a:gd name="connsiteX8" fmla="*/ 244699 w 7592096"/>
              <a:gd name="connsiteY8" fmla="*/ 96591 h 1204174"/>
              <a:gd name="connsiteX9" fmla="*/ 289775 w 7592096"/>
              <a:gd name="connsiteY9" fmla="*/ 109470 h 1204174"/>
              <a:gd name="connsiteX10" fmla="*/ 360609 w 7592096"/>
              <a:gd name="connsiteY10" fmla="*/ 141667 h 1204174"/>
              <a:gd name="connsiteX11" fmla="*/ 392806 w 7592096"/>
              <a:gd name="connsiteY11" fmla="*/ 154546 h 1204174"/>
              <a:gd name="connsiteX12" fmla="*/ 431443 w 7592096"/>
              <a:gd name="connsiteY12" fmla="*/ 160986 h 1204174"/>
              <a:gd name="connsiteX13" fmla="*/ 489398 w 7592096"/>
              <a:gd name="connsiteY13" fmla="*/ 173864 h 1204174"/>
              <a:gd name="connsiteX14" fmla="*/ 508716 w 7592096"/>
              <a:gd name="connsiteY14" fmla="*/ 186743 h 1204174"/>
              <a:gd name="connsiteX15" fmla="*/ 534474 w 7592096"/>
              <a:gd name="connsiteY15" fmla="*/ 193183 h 1204174"/>
              <a:gd name="connsiteX16" fmla="*/ 585989 w 7592096"/>
              <a:gd name="connsiteY16" fmla="*/ 206062 h 1204174"/>
              <a:gd name="connsiteX17" fmla="*/ 669702 w 7592096"/>
              <a:gd name="connsiteY17" fmla="*/ 225380 h 1204174"/>
              <a:gd name="connsiteX18" fmla="*/ 785612 w 7592096"/>
              <a:gd name="connsiteY18" fmla="*/ 244698 h 1204174"/>
              <a:gd name="connsiteX19" fmla="*/ 850006 w 7592096"/>
              <a:gd name="connsiteY19" fmla="*/ 257577 h 1204174"/>
              <a:gd name="connsiteX20" fmla="*/ 895082 w 7592096"/>
              <a:gd name="connsiteY20" fmla="*/ 276895 h 1204174"/>
              <a:gd name="connsiteX21" fmla="*/ 933719 w 7592096"/>
              <a:gd name="connsiteY21" fmla="*/ 289774 h 1204174"/>
              <a:gd name="connsiteX22" fmla="*/ 953037 w 7592096"/>
              <a:gd name="connsiteY22" fmla="*/ 302653 h 1204174"/>
              <a:gd name="connsiteX23" fmla="*/ 978795 w 7592096"/>
              <a:gd name="connsiteY23" fmla="*/ 321971 h 1204174"/>
              <a:gd name="connsiteX24" fmla="*/ 1030310 w 7592096"/>
              <a:gd name="connsiteY24" fmla="*/ 334850 h 1204174"/>
              <a:gd name="connsiteX25" fmla="*/ 1049629 w 7592096"/>
              <a:gd name="connsiteY25" fmla="*/ 347729 h 1204174"/>
              <a:gd name="connsiteX26" fmla="*/ 1068947 w 7592096"/>
              <a:gd name="connsiteY26" fmla="*/ 354169 h 1204174"/>
              <a:gd name="connsiteX27" fmla="*/ 1107584 w 7592096"/>
              <a:gd name="connsiteY27" fmla="*/ 379926 h 1204174"/>
              <a:gd name="connsiteX28" fmla="*/ 1146220 w 7592096"/>
              <a:gd name="connsiteY28" fmla="*/ 399245 h 1204174"/>
              <a:gd name="connsiteX29" fmla="*/ 1165538 w 7592096"/>
              <a:gd name="connsiteY29" fmla="*/ 405684 h 1204174"/>
              <a:gd name="connsiteX30" fmla="*/ 1229933 w 7592096"/>
              <a:gd name="connsiteY30" fmla="*/ 431442 h 1204174"/>
              <a:gd name="connsiteX31" fmla="*/ 1249251 w 7592096"/>
              <a:gd name="connsiteY31" fmla="*/ 437881 h 1204174"/>
              <a:gd name="connsiteX32" fmla="*/ 1268569 w 7592096"/>
              <a:gd name="connsiteY32" fmla="*/ 450760 h 1204174"/>
              <a:gd name="connsiteX33" fmla="*/ 1287888 w 7592096"/>
              <a:gd name="connsiteY33" fmla="*/ 457200 h 1204174"/>
              <a:gd name="connsiteX34" fmla="*/ 1307206 w 7592096"/>
              <a:gd name="connsiteY34" fmla="*/ 476518 h 1204174"/>
              <a:gd name="connsiteX35" fmla="*/ 1345843 w 7592096"/>
              <a:gd name="connsiteY35" fmla="*/ 489397 h 1204174"/>
              <a:gd name="connsiteX36" fmla="*/ 1390919 w 7592096"/>
              <a:gd name="connsiteY36" fmla="*/ 521594 h 1204174"/>
              <a:gd name="connsiteX37" fmla="*/ 1410237 w 7592096"/>
              <a:gd name="connsiteY37" fmla="*/ 534473 h 1204174"/>
              <a:gd name="connsiteX38" fmla="*/ 1429555 w 7592096"/>
              <a:gd name="connsiteY38" fmla="*/ 540912 h 1204174"/>
              <a:gd name="connsiteX39" fmla="*/ 1468192 w 7592096"/>
              <a:gd name="connsiteY39" fmla="*/ 566670 h 1204174"/>
              <a:gd name="connsiteX40" fmla="*/ 1481071 w 7592096"/>
              <a:gd name="connsiteY40" fmla="*/ 585988 h 1204174"/>
              <a:gd name="connsiteX41" fmla="*/ 1519707 w 7592096"/>
              <a:gd name="connsiteY41" fmla="*/ 598867 h 1204174"/>
              <a:gd name="connsiteX42" fmla="*/ 1558344 w 7592096"/>
              <a:gd name="connsiteY42" fmla="*/ 631064 h 1204174"/>
              <a:gd name="connsiteX43" fmla="*/ 1603420 w 7592096"/>
              <a:gd name="connsiteY43" fmla="*/ 656822 h 1204174"/>
              <a:gd name="connsiteX44" fmla="*/ 1642057 w 7592096"/>
              <a:gd name="connsiteY44" fmla="*/ 682580 h 1204174"/>
              <a:gd name="connsiteX45" fmla="*/ 1661375 w 7592096"/>
              <a:gd name="connsiteY45" fmla="*/ 695459 h 1204174"/>
              <a:gd name="connsiteX46" fmla="*/ 1693572 w 7592096"/>
              <a:gd name="connsiteY46" fmla="*/ 734095 h 1204174"/>
              <a:gd name="connsiteX47" fmla="*/ 1712891 w 7592096"/>
              <a:gd name="connsiteY47" fmla="*/ 740535 h 1204174"/>
              <a:gd name="connsiteX48" fmla="*/ 1751527 w 7592096"/>
              <a:gd name="connsiteY48" fmla="*/ 766293 h 1204174"/>
              <a:gd name="connsiteX49" fmla="*/ 1777285 w 7592096"/>
              <a:gd name="connsiteY49" fmla="*/ 785611 h 1204174"/>
              <a:gd name="connsiteX50" fmla="*/ 1803043 w 7592096"/>
              <a:gd name="connsiteY50" fmla="*/ 792050 h 1204174"/>
              <a:gd name="connsiteX51" fmla="*/ 1822361 w 7592096"/>
              <a:gd name="connsiteY51" fmla="*/ 804929 h 1204174"/>
              <a:gd name="connsiteX52" fmla="*/ 1841679 w 7592096"/>
              <a:gd name="connsiteY52" fmla="*/ 811369 h 1204174"/>
              <a:gd name="connsiteX53" fmla="*/ 1880316 w 7592096"/>
              <a:gd name="connsiteY53" fmla="*/ 843566 h 1204174"/>
              <a:gd name="connsiteX54" fmla="*/ 1906074 w 7592096"/>
              <a:gd name="connsiteY54" fmla="*/ 850005 h 1204174"/>
              <a:gd name="connsiteX55" fmla="*/ 1951150 w 7592096"/>
              <a:gd name="connsiteY55" fmla="*/ 869324 h 1204174"/>
              <a:gd name="connsiteX56" fmla="*/ 1989786 w 7592096"/>
              <a:gd name="connsiteY56" fmla="*/ 895081 h 1204174"/>
              <a:gd name="connsiteX57" fmla="*/ 2009105 w 7592096"/>
              <a:gd name="connsiteY57" fmla="*/ 907960 h 1204174"/>
              <a:gd name="connsiteX58" fmla="*/ 2047741 w 7592096"/>
              <a:gd name="connsiteY58" fmla="*/ 920839 h 1204174"/>
              <a:gd name="connsiteX59" fmla="*/ 2092817 w 7592096"/>
              <a:gd name="connsiteY59" fmla="*/ 940157 h 1204174"/>
              <a:gd name="connsiteX60" fmla="*/ 2118575 w 7592096"/>
              <a:gd name="connsiteY60" fmla="*/ 953036 h 1204174"/>
              <a:gd name="connsiteX61" fmla="*/ 2144333 w 7592096"/>
              <a:gd name="connsiteY61" fmla="*/ 959476 h 1204174"/>
              <a:gd name="connsiteX62" fmla="*/ 2163651 w 7592096"/>
              <a:gd name="connsiteY62" fmla="*/ 965915 h 1204174"/>
              <a:gd name="connsiteX63" fmla="*/ 2208727 w 7592096"/>
              <a:gd name="connsiteY63" fmla="*/ 985233 h 1204174"/>
              <a:gd name="connsiteX64" fmla="*/ 2234485 w 7592096"/>
              <a:gd name="connsiteY64" fmla="*/ 998112 h 1204174"/>
              <a:gd name="connsiteX65" fmla="*/ 2286000 w 7592096"/>
              <a:gd name="connsiteY65" fmla="*/ 1010991 h 1204174"/>
              <a:gd name="connsiteX66" fmla="*/ 2343955 w 7592096"/>
              <a:gd name="connsiteY66" fmla="*/ 1036749 h 1204174"/>
              <a:gd name="connsiteX67" fmla="*/ 2466305 w 7592096"/>
              <a:gd name="connsiteY67" fmla="*/ 1056067 h 1204174"/>
              <a:gd name="connsiteX68" fmla="*/ 3071612 w 7592096"/>
              <a:gd name="connsiteY68" fmla="*/ 1062507 h 1204174"/>
              <a:gd name="connsiteX69" fmla="*/ 3116688 w 7592096"/>
              <a:gd name="connsiteY69" fmla="*/ 1068946 h 1204174"/>
              <a:gd name="connsiteX70" fmla="*/ 3181082 w 7592096"/>
              <a:gd name="connsiteY70" fmla="*/ 1088264 h 1204174"/>
              <a:gd name="connsiteX71" fmla="*/ 3226158 w 7592096"/>
              <a:gd name="connsiteY71" fmla="*/ 1094704 h 1204174"/>
              <a:gd name="connsiteX72" fmla="*/ 3296992 w 7592096"/>
              <a:gd name="connsiteY72" fmla="*/ 1107583 h 1204174"/>
              <a:gd name="connsiteX73" fmla="*/ 3393584 w 7592096"/>
              <a:gd name="connsiteY73" fmla="*/ 1120462 h 1204174"/>
              <a:gd name="connsiteX74" fmla="*/ 3457978 w 7592096"/>
              <a:gd name="connsiteY74" fmla="*/ 1133340 h 1204174"/>
              <a:gd name="connsiteX75" fmla="*/ 3483736 w 7592096"/>
              <a:gd name="connsiteY75" fmla="*/ 1139780 h 1204174"/>
              <a:gd name="connsiteX76" fmla="*/ 3606085 w 7592096"/>
              <a:gd name="connsiteY76" fmla="*/ 1159098 h 1204174"/>
              <a:gd name="connsiteX77" fmla="*/ 3689798 w 7592096"/>
              <a:gd name="connsiteY77" fmla="*/ 1178417 h 1204174"/>
              <a:gd name="connsiteX78" fmla="*/ 3799268 w 7592096"/>
              <a:gd name="connsiteY78" fmla="*/ 1191295 h 1204174"/>
              <a:gd name="connsiteX79" fmla="*/ 4069724 w 7592096"/>
              <a:gd name="connsiteY79" fmla="*/ 1204174 h 1204174"/>
              <a:gd name="connsiteX80" fmla="*/ 4681471 w 7592096"/>
              <a:gd name="connsiteY80" fmla="*/ 1197735 h 1204174"/>
              <a:gd name="connsiteX81" fmla="*/ 4900412 w 7592096"/>
              <a:gd name="connsiteY81" fmla="*/ 1184856 h 1204174"/>
              <a:gd name="connsiteX82" fmla="*/ 5009882 w 7592096"/>
              <a:gd name="connsiteY82" fmla="*/ 1165538 h 1204174"/>
              <a:gd name="connsiteX83" fmla="*/ 5029200 w 7592096"/>
              <a:gd name="connsiteY83" fmla="*/ 1159098 h 1204174"/>
              <a:gd name="connsiteX84" fmla="*/ 5087155 w 7592096"/>
              <a:gd name="connsiteY84" fmla="*/ 1152659 h 1204174"/>
              <a:gd name="connsiteX85" fmla="*/ 5228823 w 7592096"/>
              <a:gd name="connsiteY85" fmla="*/ 1139780 h 1204174"/>
              <a:gd name="connsiteX86" fmla="*/ 5312536 w 7592096"/>
              <a:gd name="connsiteY86" fmla="*/ 1126901 h 1204174"/>
              <a:gd name="connsiteX87" fmla="*/ 5389809 w 7592096"/>
              <a:gd name="connsiteY87" fmla="*/ 1120462 h 1204174"/>
              <a:gd name="connsiteX88" fmla="*/ 6194738 w 7592096"/>
              <a:gd name="connsiteY88" fmla="*/ 1114022 h 1204174"/>
              <a:gd name="connsiteX89" fmla="*/ 6259133 w 7592096"/>
              <a:gd name="connsiteY89" fmla="*/ 1107583 h 1204174"/>
              <a:gd name="connsiteX90" fmla="*/ 6278451 w 7592096"/>
              <a:gd name="connsiteY90" fmla="*/ 1094704 h 1204174"/>
              <a:gd name="connsiteX91" fmla="*/ 6297769 w 7592096"/>
              <a:gd name="connsiteY91" fmla="*/ 1088264 h 1204174"/>
              <a:gd name="connsiteX92" fmla="*/ 6349285 w 7592096"/>
              <a:gd name="connsiteY92" fmla="*/ 1075386 h 1204174"/>
              <a:gd name="connsiteX93" fmla="*/ 6381482 w 7592096"/>
              <a:gd name="connsiteY93" fmla="*/ 1068946 h 1204174"/>
              <a:gd name="connsiteX94" fmla="*/ 6400800 w 7592096"/>
              <a:gd name="connsiteY94" fmla="*/ 1062507 h 1204174"/>
              <a:gd name="connsiteX95" fmla="*/ 6439437 w 7592096"/>
              <a:gd name="connsiteY95" fmla="*/ 1056067 h 1204174"/>
              <a:gd name="connsiteX96" fmla="*/ 6478074 w 7592096"/>
              <a:gd name="connsiteY96" fmla="*/ 1043188 h 1204174"/>
              <a:gd name="connsiteX97" fmla="*/ 6510271 w 7592096"/>
              <a:gd name="connsiteY97" fmla="*/ 1036749 h 1204174"/>
              <a:gd name="connsiteX98" fmla="*/ 6548907 w 7592096"/>
              <a:gd name="connsiteY98" fmla="*/ 1023870 h 1204174"/>
              <a:gd name="connsiteX99" fmla="*/ 6568226 w 7592096"/>
              <a:gd name="connsiteY99" fmla="*/ 1017431 h 1204174"/>
              <a:gd name="connsiteX100" fmla="*/ 6626181 w 7592096"/>
              <a:gd name="connsiteY100" fmla="*/ 1004552 h 1204174"/>
              <a:gd name="connsiteX101" fmla="*/ 6684136 w 7592096"/>
              <a:gd name="connsiteY101" fmla="*/ 991673 h 1204174"/>
              <a:gd name="connsiteX102" fmla="*/ 6883758 w 7592096"/>
              <a:gd name="connsiteY102" fmla="*/ 978794 h 1204174"/>
              <a:gd name="connsiteX103" fmla="*/ 7070502 w 7592096"/>
              <a:gd name="connsiteY103" fmla="*/ 965915 h 1204174"/>
              <a:gd name="connsiteX104" fmla="*/ 7134896 w 7592096"/>
              <a:gd name="connsiteY104" fmla="*/ 959476 h 1204174"/>
              <a:gd name="connsiteX105" fmla="*/ 7173533 w 7592096"/>
              <a:gd name="connsiteY105" fmla="*/ 946597 h 1204174"/>
              <a:gd name="connsiteX106" fmla="*/ 7340958 w 7592096"/>
              <a:gd name="connsiteY106" fmla="*/ 933718 h 1204174"/>
              <a:gd name="connsiteX107" fmla="*/ 7386034 w 7592096"/>
              <a:gd name="connsiteY107" fmla="*/ 927278 h 1204174"/>
              <a:gd name="connsiteX108" fmla="*/ 7418231 w 7592096"/>
              <a:gd name="connsiteY108" fmla="*/ 920839 h 1204174"/>
              <a:gd name="connsiteX109" fmla="*/ 7495505 w 7592096"/>
              <a:gd name="connsiteY109" fmla="*/ 914400 h 1204174"/>
              <a:gd name="connsiteX110" fmla="*/ 7592096 w 7592096"/>
              <a:gd name="connsiteY110" fmla="*/ 895081 h 120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592096" h="1204174">
                <a:moveTo>
                  <a:pt x="0" y="0"/>
                </a:moveTo>
                <a:cubicBezTo>
                  <a:pt x="12879" y="4293"/>
                  <a:pt x="26770" y="6285"/>
                  <a:pt x="38637" y="12878"/>
                </a:cubicBezTo>
                <a:cubicBezTo>
                  <a:pt x="46598" y="17301"/>
                  <a:pt x="50048" y="27679"/>
                  <a:pt x="57955" y="32197"/>
                </a:cubicBezTo>
                <a:cubicBezTo>
                  <a:pt x="65639" y="36588"/>
                  <a:pt x="75203" y="36205"/>
                  <a:pt x="83713" y="38636"/>
                </a:cubicBezTo>
                <a:cubicBezTo>
                  <a:pt x="148380" y="57112"/>
                  <a:pt x="48265" y="31385"/>
                  <a:pt x="128789" y="51515"/>
                </a:cubicBezTo>
                <a:cubicBezTo>
                  <a:pt x="135228" y="55808"/>
                  <a:pt x="141185" y="60933"/>
                  <a:pt x="148107" y="64394"/>
                </a:cubicBezTo>
                <a:cubicBezTo>
                  <a:pt x="161911" y="71296"/>
                  <a:pt x="186404" y="74336"/>
                  <a:pt x="199623" y="77273"/>
                </a:cubicBezTo>
                <a:cubicBezTo>
                  <a:pt x="208262" y="79193"/>
                  <a:pt x="216795" y="81566"/>
                  <a:pt x="225381" y="83712"/>
                </a:cubicBezTo>
                <a:cubicBezTo>
                  <a:pt x="231820" y="88005"/>
                  <a:pt x="237777" y="93130"/>
                  <a:pt x="244699" y="96591"/>
                </a:cubicBezTo>
                <a:cubicBezTo>
                  <a:pt x="253941" y="101212"/>
                  <a:pt x="281516" y="107405"/>
                  <a:pt x="289775" y="109470"/>
                </a:cubicBezTo>
                <a:cubicBezTo>
                  <a:pt x="349138" y="145087"/>
                  <a:pt x="293259" y="114727"/>
                  <a:pt x="360609" y="141667"/>
                </a:cubicBezTo>
                <a:cubicBezTo>
                  <a:pt x="371341" y="145960"/>
                  <a:pt x="381654" y="151505"/>
                  <a:pt x="392806" y="154546"/>
                </a:cubicBezTo>
                <a:cubicBezTo>
                  <a:pt x="405403" y="157982"/>
                  <a:pt x="418597" y="158650"/>
                  <a:pt x="431443" y="160986"/>
                </a:cubicBezTo>
                <a:cubicBezTo>
                  <a:pt x="461423" y="166437"/>
                  <a:pt x="461832" y="166973"/>
                  <a:pt x="489398" y="173864"/>
                </a:cubicBezTo>
                <a:cubicBezTo>
                  <a:pt x="495837" y="178157"/>
                  <a:pt x="501603" y="183694"/>
                  <a:pt x="508716" y="186743"/>
                </a:cubicBezTo>
                <a:cubicBezTo>
                  <a:pt x="516851" y="190229"/>
                  <a:pt x="525964" y="190752"/>
                  <a:pt x="534474" y="193183"/>
                </a:cubicBezTo>
                <a:cubicBezTo>
                  <a:pt x="603383" y="212871"/>
                  <a:pt x="483915" y="182507"/>
                  <a:pt x="585989" y="206062"/>
                </a:cubicBezTo>
                <a:cubicBezTo>
                  <a:pt x="635365" y="217456"/>
                  <a:pt x="628037" y="218027"/>
                  <a:pt x="669702" y="225380"/>
                </a:cubicBezTo>
                <a:cubicBezTo>
                  <a:pt x="669900" y="225415"/>
                  <a:pt x="766195" y="241462"/>
                  <a:pt x="785612" y="244698"/>
                </a:cubicBezTo>
                <a:cubicBezTo>
                  <a:pt x="832969" y="252591"/>
                  <a:pt x="811587" y="247973"/>
                  <a:pt x="850006" y="257577"/>
                </a:cubicBezTo>
                <a:cubicBezTo>
                  <a:pt x="880655" y="278010"/>
                  <a:pt x="857279" y="265554"/>
                  <a:pt x="895082" y="276895"/>
                </a:cubicBezTo>
                <a:cubicBezTo>
                  <a:pt x="908085" y="280796"/>
                  <a:pt x="933719" y="289774"/>
                  <a:pt x="933719" y="289774"/>
                </a:cubicBezTo>
                <a:cubicBezTo>
                  <a:pt x="940158" y="294067"/>
                  <a:pt x="946739" y="298155"/>
                  <a:pt x="953037" y="302653"/>
                </a:cubicBezTo>
                <a:cubicBezTo>
                  <a:pt x="961770" y="308891"/>
                  <a:pt x="968888" y="317843"/>
                  <a:pt x="978795" y="321971"/>
                </a:cubicBezTo>
                <a:cubicBezTo>
                  <a:pt x="995134" y="328779"/>
                  <a:pt x="1030310" y="334850"/>
                  <a:pt x="1030310" y="334850"/>
                </a:cubicBezTo>
                <a:cubicBezTo>
                  <a:pt x="1036750" y="339143"/>
                  <a:pt x="1042707" y="344268"/>
                  <a:pt x="1049629" y="347729"/>
                </a:cubicBezTo>
                <a:cubicBezTo>
                  <a:pt x="1055700" y="350765"/>
                  <a:pt x="1063013" y="350873"/>
                  <a:pt x="1068947" y="354169"/>
                </a:cubicBezTo>
                <a:cubicBezTo>
                  <a:pt x="1082478" y="361686"/>
                  <a:pt x="1092900" y="375031"/>
                  <a:pt x="1107584" y="379926"/>
                </a:cubicBezTo>
                <a:cubicBezTo>
                  <a:pt x="1156147" y="396115"/>
                  <a:pt x="1096281" y="374275"/>
                  <a:pt x="1146220" y="399245"/>
                </a:cubicBezTo>
                <a:cubicBezTo>
                  <a:pt x="1152291" y="402281"/>
                  <a:pt x="1159299" y="403010"/>
                  <a:pt x="1165538" y="405684"/>
                </a:cubicBezTo>
                <a:cubicBezTo>
                  <a:pt x="1231864" y="434109"/>
                  <a:pt x="1141989" y="402128"/>
                  <a:pt x="1229933" y="431442"/>
                </a:cubicBezTo>
                <a:lnTo>
                  <a:pt x="1249251" y="437881"/>
                </a:lnTo>
                <a:cubicBezTo>
                  <a:pt x="1255690" y="442174"/>
                  <a:pt x="1261647" y="447299"/>
                  <a:pt x="1268569" y="450760"/>
                </a:cubicBezTo>
                <a:cubicBezTo>
                  <a:pt x="1274640" y="453796"/>
                  <a:pt x="1282240" y="453435"/>
                  <a:pt x="1287888" y="457200"/>
                </a:cubicBezTo>
                <a:cubicBezTo>
                  <a:pt x="1295465" y="462251"/>
                  <a:pt x="1299245" y="472095"/>
                  <a:pt x="1307206" y="476518"/>
                </a:cubicBezTo>
                <a:cubicBezTo>
                  <a:pt x="1319073" y="483111"/>
                  <a:pt x="1334547" y="481866"/>
                  <a:pt x="1345843" y="489397"/>
                </a:cubicBezTo>
                <a:cubicBezTo>
                  <a:pt x="1391370" y="519749"/>
                  <a:pt x="1335008" y="481658"/>
                  <a:pt x="1390919" y="521594"/>
                </a:cubicBezTo>
                <a:cubicBezTo>
                  <a:pt x="1397217" y="526092"/>
                  <a:pt x="1403315" y="531012"/>
                  <a:pt x="1410237" y="534473"/>
                </a:cubicBezTo>
                <a:cubicBezTo>
                  <a:pt x="1416308" y="537509"/>
                  <a:pt x="1423116" y="538766"/>
                  <a:pt x="1429555" y="540912"/>
                </a:cubicBezTo>
                <a:cubicBezTo>
                  <a:pt x="1442434" y="549498"/>
                  <a:pt x="1459606" y="553791"/>
                  <a:pt x="1468192" y="566670"/>
                </a:cubicBezTo>
                <a:cubicBezTo>
                  <a:pt x="1472485" y="573109"/>
                  <a:pt x="1474508" y="581886"/>
                  <a:pt x="1481071" y="585988"/>
                </a:cubicBezTo>
                <a:cubicBezTo>
                  <a:pt x="1492583" y="593183"/>
                  <a:pt x="1519707" y="598867"/>
                  <a:pt x="1519707" y="598867"/>
                </a:cubicBezTo>
                <a:cubicBezTo>
                  <a:pt x="1567668" y="630840"/>
                  <a:pt x="1508768" y="589750"/>
                  <a:pt x="1558344" y="631064"/>
                </a:cubicBezTo>
                <a:cubicBezTo>
                  <a:pt x="1577438" y="646976"/>
                  <a:pt x="1580924" y="643325"/>
                  <a:pt x="1603420" y="656822"/>
                </a:cubicBezTo>
                <a:cubicBezTo>
                  <a:pt x="1616693" y="664786"/>
                  <a:pt x="1629178" y="673994"/>
                  <a:pt x="1642057" y="682580"/>
                </a:cubicBezTo>
                <a:lnTo>
                  <a:pt x="1661375" y="695459"/>
                </a:lnTo>
                <a:cubicBezTo>
                  <a:pt x="1670878" y="709713"/>
                  <a:pt x="1678698" y="724179"/>
                  <a:pt x="1693572" y="734095"/>
                </a:cubicBezTo>
                <a:cubicBezTo>
                  <a:pt x="1699220" y="737860"/>
                  <a:pt x="1706957" y="737238"/>
                  <a:pt x="1712891" y="740535"/>
                </a:cubicBezTo>
                <a:cubicBezTo>
                  <a:pt x="1726421" y="748052"/>
                  <a:pt x="1739144" y="757006"/>
                  <a:pt x="1751527" y="766293"/>
                </a:cubicBezTo>
                <a:cubicBezTo>
                  <a:pt x="1760113" y="772732"/>
                  <a:pt x="1767686" y="780811"/>
                  <a:pt x="1777285" y="785611"/>
                </a:cubicBezTo>
                <a:cubicBezTo>
                  <a:pt x="1785201" y="789569"/>
                  <a:pt x="1794457" y="789904"/>
                  <a:pt x="1803043" y="792050"/>
                </a:cubicBezTo>
                <a:cubicBezTo>
                  <a:pt x="1809482" y="796343"/>
                  <a:pt x="1815439" y="801468"/>
                  <a:pt x="1822361" y="804929"/>
                </a:cubicBezTo>
                <a:cubicBezTo>
                  <a:pt x="1828432" y="807965"/>
                  <a:pt x="1836031" y="807604"/>
                  <a:pt x="1841679" y="811369"/>
                </a:cubicBezTo>
                <a:cubicBezTo>
                  <a:pt x="1869522" y="829931"/>
                  <a:pt x="1850828" y="830928"/>
                  <a:pt x="1880316" y="843566"/>
                </a:cubicBezTo>
                <a:cubicBezTo>
                  <a:pt x="1888451" y="847052"/>
                  <a:pt x="1897564" y="847574"/>
                  <a:pt x="1906074" y="850005"/>
                </a:cubicBezTo>
                <a:cubicBezTo>
                  <a:pt x="1923028" y="854849"/>
                  <a:pt x="1935543" y="859960"/>
                  <a:pt x="1951150" y="869324"/>
                </a:cubicBezTo>
                <a:cubicBezTo>
                  <a:pt x="1964422" y="877287"/>
                  <a:pt x="1976907" y="886495"/>
                  <a:pt x="1989786" y="895081"/>
                </a:cubicBezTo>
                <a:cubicBezTo>
                  <a:pt x="1996226" y="899374"/>
                  <a:pt x="2001763" y="905513"/>
                  <a:pt x="2009105" y="907960"/>
                </a:cubicBezTo>
                <a:cubicBezTo>
                  <a:pt x="2021984" y="912253"/>
                  <a:pt x="2035336" y="915325"/>
                  <a:pt x="2047741" y="920839"/>
                </a:cubicBezTo>
                <a:cubicBezTo>
                  <a:pt x="2104913" y="946249"/>
                  <a:pt x="2024688" y="923125"/>
                  <a:pt x="2092817" y="940157"/>
                </a:cubicBezTo>
                <a:cubicBezTo>
                  <a:pt x="2101403" y="944450"/>
                  <a:pt x="2109587" y="949665"/>
                  <a:pt x="2118575" y="953036"/>
                </a:cubicBezTo>
                <a:cubicBezTo>
                  <a:pt x="2126862" y="956144"/>
                  <a:pt x="2135823" y="957045"/>
                  <a:pt x="2144333" y="959476"/>
                </a:cubicBezTo>
                <a:cubicBezTo>
                  <a:pt x="2150859" y="961341"/>
                  <a:pt x="2157212" y="963769"/>
                  <a:pt x="2163651" y="965915"/>
                </a:cubicBezTo>
                <a:cubicBezTo>
                  <a:pt x="2202800" y="992015"/>
                  <a:pt x="2161204" y="967412"/>
                  <a:pt x="2208727" y="985233"/>
                </a:cubicBezTo>
                <a:cubicBezTo>
                  <a:pt x="2217715" y="988604"/>
                  <a:pt x="2225662" y="994330"/>
                  <a:pt x="2234485" y="998112"/>
                </a:cubicBezTo>
                <a:cubicBezTo>
                  <a:pt x="2251815" y="1005539"/>
                  <a:pt x="2267095" y="1007210"/>
                  <a:pt x="2286000" y="1010991"/>
                </a:cubicBezTo>
                <a:cubicBezTo>
                  <a:pt x="2316614" y="1031400"/>
                  <a:pt x="2297977" y="1021423"/>
                  <a:pt x="2343955" y="1036749"/>
                </a:cubicBezTo>
                <a:cubicBezTo>
                  <a:pt x="2400412" y="1055568"/>
                  <a:pt x="2387054" y="1054586"/>
                  <a:pt x="2466305" y="1056067"/>
                </a:cubicBezTo>
                <a:lnTo>
                  <a:pt x="3071612" y="1062507"/>
                </a:lnTo>
                <a:cubicBezTo>
                  <a:pt x="3086637" y="1064653"/>
                  <a:pt x="3101963" y="1065265"/>
                  <a:pt x="3116688" y="1068946"/>
                </a:cubicBezTo>
                <a:cubicBezTo>
                  <a:pt x="3216920" y="1094004"/>
                  <a:pt x="3082753" y="1071876"/>
                  <a:pt x="3181082" y="1088264"/>
                </a:cubicBezTo>
                <a:cubicBezTo>
                  <a:pt x="3196053" y="1090759"/>
                  <a:pt x="3211187" y="1092209"/>
                  <a:pt x="3226158" y="1094704"/>
                </a:cubicBezTo>
                <a:cubicBezTo>
                  <a:pt x="3292673" y="1105790"/>
                  <a:pt x="3221893" y="1096854"/>
                  <a:pt x="3296992" y="1107583"/>
                </a:cubicBezTo>
                <a:cubicBezTo>
                  <a:pt x="3328050" y="1112020"/>
                  <a:pt x="3362528" y="1114982"/>
                  <a:pt x="3393584" y="1120462"/>
                </a:cubicBezTo>
                <a:cubicBezTo>
                  <a:pt x="3415141" y="1124266"/>
                  <a:pt x="3436574" y="1128754"/>
                  <a:pt x="3457978" y="1133340"/>
                </a:cubicBezTo>
                <a:cubicBezTo>
                  <a:pt x="3466632" y="1135194"/>
                  <a:pt x="3475037" y="1138149"/>
                  <a:pt x="3483736" y="1139780"/>
                </a:cubicBezTo>
                <a:cubicBezTo>
                  <a:pt x="3532939" y="1149006"/>
                  <a:pt x="3560176" y="1152540"/>
                  <a:pt x="3606085" y="1159098"/>
                </a:cubicBezTo>
                <a:cubicBezTo>
                  <a:pt x="3644183" y="1184497"/>
                  <a:pt x="3615386" y="1169663"/>
                  <a:pt x="3689798" y="1178417"/>
                </a:cubicBezTo>
                <a:cubicBezTo>
                  <a:pt x="3744686" y="1184874"/>
                  <a:pt x="3736177" y="1187655"/>
                  <a:pt x="3799268" y="1191295"/>
                </a:cubicBezTo>
                <a:cubicBezTo>
                  <a:pt x="3889372" y="1196493"/>
                  <a:pt x="3979572" y="1199881"/>
                  <a:pt x="4069724" y="1204174"/>
                </a:cubicBezTo>
                <a:lnTo>
                  <a:pt x="4681471" y="1197735"/>
                </a:lnTo>
                <a:cubicBezTo>
                  <a:pt x="4719573" y="1197072"/>
                  <a:pt x="4852039" y="1189253"/>
                  <a:pt x="4900412" y="1184856"/>
                </a:cubicBezTo>
                <a:cubicBezTo>
                  <a:pt x="4944889" y="1180813"/>
                  <a:pt x="4965538" y="1176624"/>
                  <a:pt x="5009882" y="1165538"/>
                </a:cubicBezTo>
                <a:cubicBezTo>
                  <a:pt x="5016467" y="1163892"/>
                  <a:pt x="5022505" y="1160214"/>
                  <a:pt x="5029200" y="1159098"/>
                </a:cubicBezTo>
                <a:cubicBezTo>
                  <a:pt x="5048373" y="1155903"/>
                  <a:pt x="5067851" y="1154930"/>
                  <a:pt x="5087155" y="1152659"/>
                </a:cubicBezTo>
                <a:cubicBezTo>
                  <a:pt x="5181532" y="1141556"/>
                  <a:pt x="5098836" y="1149064"/>
                  <a:pt x="5228823" y="1139780"/>
                </a:cubicBezTo>
                <a:cubicBezTo>
                  <a:pt x="5256727" y="1135487"/>
                  <a:pt x="5284504" y="1130265"/>
                  <a:pt x="5312536" y="1126901"/>
                </a:cubicBezTo>
                <a:cubicBezTo>
                  <a:pt x="5338199" y="1123822"/>
                  <a:pt x="5363965" y="1120839"/>
                  <a:pt x="5389809" y="1120462"/>
                </a:cubicBezTo>
                <a:lnTo>
                  <a:pt x="6194738" y="1114022"/>
                </a:lnTo>
                <a:cubicBezTo>
                  <a:pt x="6216203" y="1111876"/>
                  <a:pt x="6238113" y="1112434"/>
                  <a:pt x="6259133" y="1107583"/>
                </a:cubicBezTo>
                <a:cubicBezTo>
                  <a:pt x="6266674" y="1105843"/>
                  <a:pt x="6271529" y="1098165"/>
                  <a:pt x="6278451" y="1094704"/>
                </a:cubicBezTo>
                <a:cubicBezTo>
                  <a:pt x="6284522" y="1091668"/>
                  <a:pt x="6291220" y="1090050"/>
                  <a:pt x="6297769" y="1088264"/>
                </a:cubicBezTo>
                <a:cubicBezTo>
                  <a:pt x="6314846" y="1083607"/>
                  <a:pt x="6331928" y="1078858"/>
                  <a:pt x="6349285" y="1075386"/>
                </a:cubicBezTo>
                <a:cubicBezTo>
                  <a:pt x="6360017" y="1073239"/>
                  <a:pt x="6370864" y="1071601"/>
                  <a:pt x="6381482" y="1068946"/>
                </a:cubicBezTo>
                <a:cubicBezTo>
                  <a:pt x="6388067" y="1067300"/>
                  <a:pt x="6394174" y="1063979"/>
                  <a:pt x="6400800" y="1062507"/>
                </a:cubicBezTo>
                <a:cubicBezTo>
                  <a:pt x="6413546" y="1059675"/>
                  <a:pt x="6426770" y="1059234"/>
                  <a:pt x="6439437" y="1056067"/>
                </a:cubicBezTo>
                <a:cubicBezTo>
                  <a:pt x="6452607" y="1052774"/>
                  <a:pt x="6464977" y="1046760"/>
                  <a:pt x="6478074" y="1043188"/>
                </a:cubicBezTo>
                <a:cubicBezTo>
                  <a:pt x="6488633" y="1040308"/>
                  <a:pt x="6499712" y="1039629"/>
                  <a:pt x="6510271" y="1036749"/>
                </a:cubicBezTo>
                <a:cubicBezTo>
                  <a:pt x="6523368" y="1033177"/>
                  <a:pt x="6536028" y="1028163"/>
                  <a:pt x="6548907" y="1023870"/>
                </a:cubicBezTo>
                <a:cubicBezTo>
                  <a:pt x="6555347" y="1021723"/>
                  <a:pt x="6561570" y="1018762"/>
                  <a:pt x="6568226" y="1017431"/>
                </a:cubicBezTo>
                <a:cubicBezTo>
                  <a:pt x="6637217" y="1003632"/>
                  <a:pt x="6567070" y="1018193"/>
                  <a:pt x="6626181" y="1004552"/>
                </a:cubicBezTo>
                <a:cubicBezTo>
                  <a:pt x="6645464" y="1000102"/>
                  <a:pt x="6664445" y="993642"/>
                  <a:pt x="6684136" y="991673"/>
                </a:cubicBezTo>
                <a:cubicBezTo>
                  <a:pt x="6750484" y="985038"/>
                  <a:pt x="6817220" y="983133"/>
                  <a:pt x="6883758" y="978794"/>
                </a:cubicBezTo>
                <a:lnTo>
                  <a:pt x="7070502" y="965915"/>
                </a:lnTo>
                <a:lnTo>
                  <a:pt x="7134896" y="959476"/>
                </a:lnTo>
                <a:cubicBezTo>
                  <a:pt x="7147775" y="955183"/>
                  <a:pt x="7160305" y="949650"/>
                  <a:pt x="7173533" y="946597"/>
                </a:cubicBezTo>
                <a:cubicBezTo>
                  <a:pt x="7216846" y="936601"/>
                  <a:pt x="7316979" y="934980"/>
                  <a:pt x="7340958" y="933718"/>
                </a:cubicBezTo>
                <a:cubicBezTo>
                  <a:pt x="7355983" y="931571"/>
                  <a:pt x="7371063" y="929773"/>
                  <a:pt x="7386034" y="927278"/>
                </a:cubicBezTo>
                <a:cubicBezTo>
                  <a:pt x="7396830" y="925479"/>
                  <a:pt x="7407361" y="922118"/>
                  <a:pt x="7418231" y="920839"/>
                </a:cubicBezTo>
                <a:cubicBezTo>
                  <a:pt x="7443901" y="917819"/>
                  <a:pt x="7469747" y="916546"/>
                  <a:pt x="7495505" y="914400"/>
                </a:cubicBezTo>
                <a:lnTo>
                  <a:pt x="7592096" y="895081"/>
                </a:lnTo>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erbest Form: Şekil 5">
            <a:extLst>
              <a:ext uri="{FF2B5EF4-FFF2-40B4-BE49-F238E27FC236}">
                <a16:creationId xmlns:a16="http://schemas.microsoft.com/office/drawing/2014/main" id="{AF672E6A-77D3-419C-928E-634A4A103536}"/>
              </a:ext>
            </a:extLst>
          </p:cNvPr>
          <p:cNvSpPr/>
          <p:nvPr/>
        </p:nvSpPr>
        <p:spPr>
          <a:xfrm>
            <a:off x="727656" y="3065172"/>
            <a:ext cx="4939048" cy="792051"/>
          </a:xfrm>
          <a:custGeom>
            <a:avLst/>
            <a:gdLst>
              <a:gd name="connsiteX0" fmla="*/ 4939048 w 4939048"/>
              <a:gd name="connsiteY0" fmla="*/ 0 h 792051"/>
              <a:gd name="connsiteX1" fmla="*/ 4893972 w 4939048"/>
              <a:gd name="connsiteY1" fmla="*/ 19318 h 792051"/>
              <a:gd name="connsiteX2" fmla="*/ 4855336 w 4939048"/>
              <a:gd name="connsiteY2" fmla="*/ 32197 h 792051"/>
              <a:gd name="connsiteX3" fmla="*/ 4836017 w 4939048"/>
              <a:gd name="connsiteY3" fmla="*/ 38636 h 792051"/>
              <a:gd name="connsiteX4" fmla="*/ 4810259 w 4939048"/>
              <a:gd name="connsiteY4" fmla="*/ 51515 h 792051"/>
              <a:gd name="connsiteX5" fmla="*/ 4778062 w 4939048"/>
              <a:gd name="connsiteY5" fmla="*/ 57955 h 792051"/>
              <a:gd name="connsiteX6" fmla="*/ 4694350 w 4939048"/>
              <a:gd name="connsiteY6" fmla="*/ 77273 h 792051"/>
              <a:gd name="connsiteX7" fmla="*/ 4610637 w 4939048"/>
              <a:gd name="connsiteY7" fmla="*/ 96591 h 792051"/>
              <a:gd name="connsiteX8" fmla="*/ 4552682 w 4939048"/>
              <a:gd name="connsiteY8" fmla="*/ 109470 h 792051"/>
              <a:gd name="connsiteX9" fmla="*/ 4378817 w 4939048"/>
              <a:gd name="connsiteY9" fmla="*/ 115910 h 792051"/>
              <a:gd name="connsiteX10" fmla="*/ 4282226 w 4939048"/>
              <a:gd name="connsiteY10" fmla="*/ 122349 h 792051"/>
              <a:gd name="connsiteX11" fmla="*/ 4256468 w 4939048"/>
              <a:gd name="connsiteY11" fmla="*/ 128789 h 792051"/>
              <a:gd name="connsiteX12" fmla="*/ 4224271 w 4939048"/>
              <a:gd name="connsiteY12" fmla="*/ 141667 h 792051"/>
              <a:gd name="connsiteX13" fmla="*/ 4185634 w 4939048"/>
              <a:gd name="connsiteY13" fmla="*/ 148107 h 792051"/>
              <a:gd name="connsiteX14" fmla="*/ 4166316 w 4939048"/>
              <a:gd name="connsiteY14" fmla="*/ 154546 h 792051"/>
              <a:gd name="connsiteX15" fmla="*/ 4140558 w 4939048"/>
              <a:gd name="connsiteY15" fmla="*/ 160986 h 792051"/>
              <a:gd name="connsiteX16" fmla="*/ 4095482 w 4939048"/>
              <a:gd name="connsiteY16" fmla="*/ 180304 h 792051"/>
              <a:gd name="connsiteX17" fmla="*/ 4069724 w 4939048"/>
              <a:gd name="connsiteY17" fmla="*/ 193183 h 792051"/>
              <a:gd name="connsiteX18" fmla="*/ 4031088 w 4939048"/>
              <a:gd name="connsiteY18" fmla="*/ 206062 h 792051"/>
              <a:gd name="connsiteX19" fmla="*/ 4011769 w 4939048"/>
              <a:gd name="connsiteY19" fmla="*/ 218941 h 792051"/>
              <a:gd name="connsiteX20" fmla="*/ 3947375 w 4939048"/>
              <a:gd name="connsiteY20" fmla="*/ 238259 h 792051"/>
              <a:gd name="connsiteX21" fmla="*/ 3902299 w 4939048"/>
              <a:gd name="connsiteY21" fmla="*/ 264017 h 792051"/>
              <a:gd name="connsiteX22" fmla="*/ 3844344 w 4939048"/>
              <a:gd name="connsiteY22" fmla="*/ 283335 h 792051"/>
              <a:gd name="connsiteX23" fmla="*/ 3805707 w 4939048"/>
              <a:gd name="connsiteY23" fmla="*/ 296214 h 792051"/>
              <a:gd name="connsiteX24" fmla="*/ 3786389 w 4939048"/>
              <a:gd name="connsiteY24" fmla="*/ 302653 h 792051"/>
              <a:gd name="connsiteX25" fmla="*/ 3760631 w 4939048"/>
              <a:gd name="connsiteY25" fmla="*/ 321972 h 792051"/>
              <a:gd name="connsiteX26" fmla="*/ 3689798 w 4939048"/>
              <a:gd name="connsiteY26" fmla="*/ 354169 h 792051"/>
              <a:gd name="connsiteX27" fmla="*/ 3651161 w 4939048"/>
              <a:gd name="connsiteY27" fmla="*/ 379927 h 792051"/>
              <a:gd name="connsiteX28" fmla="*/ 3631843 w 4939048"/>
              <a:gd name="connsiteY28" fmla="*/ 399245 h 792051"/>
              <a:gd name="connsiteX29" fmla="*/ 3567448 w 4939048"/>
              <a:gd name="connsiteY29" fmla="*/ 425003 h 792051"/>
              <a:gd name="connsiteX30" fmla="*/ 3548130 w 4939048"/>
              <a:gd name="connsiteY30" fmla="*/ 444321 h 792051"/>
              <a:gd name="connsiteX31" fmla="*/ 3522372 w 4939048"/>
              <a:gd name="connsiteY31" fmla="*/ 450760 h 792051"/>
              <a:gd name="connsiteX32" fmla="*/ 3503054 w 4939048"/>
              <a:gd name="connsiteY32" fmla="*/ 457200 h 792051"/>
              <a:gd name="connsiteX33" fmla="*/ 3457978 w 4939048"/>
              <a:gd name="connsiteY33" fmla="*/ 470079 h 792051"/>
              <a:gd name="connsiteX34" fmla="*/ 3393583 w 4939048"/>
              <a:gd name="connsiteY34" fmla="*/ 495836 h 792051"/>
              <a:gd name="connsiteX35" fmla="*/ 3316310 w 4939048"/>
              <a:gd name="connsiteY35" fmla="*/ 508715 h 792051"/>
              <a:gd name="connsiteX36" fmla="*/ 3277674 w 4939048"/>
              <a:gd name="connsiteY36" fmla="*/ 515155 h 792051"/>
              <a:gd name="connsiteX37" fmla="*/ 3206840 w 4939048"/>
              <a:gd name="connsiteY37" fmla="*/ 534473 h 792051"/>
              <a:gd name="connsiteX38" fmla="*/ 3187521 w 4939048"/>
              <a:gd name="connsiteY38" fmla="*/ 540913 h 792051"/>
              <a:gd name="connsiteX39" fmla="*/ 3142445 w 4939048"/>
              <a:gd name="connsiteY39" fmla="*/ 547352 h 792051"/>
              <a:gd name="connsiteX40" fmla="*/ 3116688 w 4939048"/>
              <a:gd name="connsiteY40" fmla="*/ 560231 h 792051"/>
              <a:gd name="connsiteX41" fmla="*/ 3090930 w 4939048"/>
              <a:gd name="connsiteY41" fmla="*/ 566670 h 792051"/>
              <a:gd name="connsiteX42" fmla="*/ 3039414 w 4939048"/>
              <a:gd name="connsiteY42" fmla="*/ 579549 h 792051"/>
              <a:gd name="connsiteX43" fmla="*/ 2962141 w 4939048"/>
              <a:gd name="connsiteY43" fmla="*/ 598867 h 792051"/>
              <a:gd name="connsiteX44" fmla="*/ 2942823 w 4939048"/>
              <a:gd name="connsiteY44" fmla="*/ 605307 h 792051"/>
              <a:gd name="connsiteX45" fmla="*/ 2917065 w 4939048"/>
              <a:gd name="connsiteY45" fmla="*/ 611746 h 792051"/>
              <a:gd name="connsiteX46" fmla="*/ 2897747 w 4939048"/>
              <a:gd name="connsiteY46" fmla="*/ 618186 h 792051"/>
              <a:gd name="connsiteX47" fmla="*/ 2871989 w 4939048"/>
              <a:gd name="connsiteY47" fmla="*/ 624625 h 792051"/>
              <a:gd name="connsiteX48" fmla="*/ 2839792 w 4939048"/>
              <a:gd name="connsiteY48" fmla="*/ 637504 h 792051"/>
              <a:gd name="connsiteX49" fmla="*/ 2775398 w 4939048"/>
              <a:gd name="connsiteY49" fmla="*/ 650383 h 792051"/>
              <a:gd name="connsiteX50" fmla="*/ 2756079 w 4939048"/>
              <a:gd name="connsiteY50" fmla="*/ 656822 h 792051"/>
              <a:gd name="connsiteX51" fmla="*/ 2717443 w 4939048"/>
              <a:gd name="connsiteY51" fmla="*/ 663262 h 792051"/>
              <a:gd name="connsiteX52" fmla="*/ 2672367 w 4939048"/>
              <a:gd name="connsiteY52" fmla="*/ 676141 h 792051"/>
              <a:gd name="connsiteX53" fmla="*/ 2562896 w 4939048"/>
              <a:gd name="connsiteY53" fmla="*/ 695459 h 792051"/>
              <a:gd name="connsiteX54" fmla="*/ 2537138 w 4939048"/>
              <a:gd name="connsiteY54" fmla="*/ 701898 h 792051"/>
              <a:gd name="connsiteX55" fmla="*/ 2446986 w 4939048"/>
              <a:gd name="connsiteY55" fmla="*/ 708338 h 792051"/>
              <a:gd name="connsiteX56" fmla="*/ 2408350 w 4939048"/>
              <a:gd name="connsiteY56" fmla="*/ 721217 h 792051"/>
              <a:gd name="connsiteX57" fmla="*/ 2363274 w 4939048"/>
              <a:gd name="connsiteY57" fmla="*/ 727656 h 792051"/>
              <a:gd name="connsiteX58" fmla="*/ 2221606 w 4939048"/>
              <a:gd name="connsiteY58" fmla="*/ 746974 h 792051"/>
              <a:gd name="connsiteX59" fmla="*/ 2195848 w 4939048"/>
              <a:gd name="connsiteY59" fmla="*/ 753414 h 792051"/>
              <a:gd name="connsiteX60" fmla="*/ 2105696 w 4939048"/>
              <a:gd name="connsiteY60" fmla="*/ 779172 h 792051"/>
              <a:gd name="connsiteX61" fmla="*/ 2009105 w 4939048"/>
              <a:gd name="connsiteY61" fmla="*/ 792051 h 792051"/>
              <a:gd name="connsiteX62" fmla="*/ 1803043 w 4939048"/>
              <a:gd name="connsiteY62" fmla="*/ 785611 h 792051"/>
              <a:gd name="connsiteX63" fmla="*/ 1738648 w 4939048"/>
              <a:gd name="connsiteY63" fmla="*/ 772732 h 792051"/>
              <a:gd name="connsiteX64" fmla="*/ 1667814 w 4939048"/>
              <a:gd name="connsiteY64" fmla="*/ 766293 h 792051"/>
              <a:gd name="connsiteX65" fmla="*/ 1590541 w 4939048"/>
              <a:gd name="connsiteY65" fmla="*/ 753414 h 792051"/>
              <a:gd name="connsiteX66" fmla="*/ 1539026 w 4939048"/>
              <a:gd name="connsiteY66" fmla="*/ 746974 h 792051"/>
              <a:gd name="connsiteX67" fmla="*/ 1519707 w 4939048"/>
              <a:gd name="connsiteY67" fmla="*/ 734096 h 792051"/>
              <a:gd name="connsiteX68" fmla="*/ 1442434 w 4939048"/>
              <a:gd name="connsiteY68" fmla="*/ 721217 h 792051"/>
              <a:gd name="connsiteX69" fmla="*/ 1236372 w 4939048"/>
              <a:gd name="connsiteY69" fmla="*/ 701898 h 792051"/>
              <a:gd name="connsiteX70" fmla="*/ 1114023 w 4939048"/>
              <a:gd name="connsiteY70" fmla="*/ 695459 h 792051"/>
              <a:gd name="connsiteX71" fmla="*/ 1068947 w 4939048"/>
              <a:gd name="connsiteY71" fmla="*/ 689020 h 792051"/>
              <a:gd name="connsiteX72" fmla="*/ 1036750 w 4939048"/>
              <a:gd name="connsiteY72" fmla="*/ 682580 h 792051"/>
              <a:gd name="connsiteX73" fmla="*/ 940158 w 4939048"/>
              <a:gd name="connsiteY73" fmla="*/ 669701 h 792051"/>
              <a:gd name="connsiteX74" fmla="*/ 850006 w 4939048"/>
              <a:gd name="connsiteY74" fmla="*/ 650383 h 792051"/>
              <a:gd name="connsiteX75" fmla="*/ 830688 w 4939048"/>
              <a:gd name="connsiteY75" fmla="*/ 637504 h 792051"/>
              <a:gd name="connsiteX76" fmla="*/ 804930 w 4939048"/>
              <a:gd name="connsiteY76" fmla="*/ 631065 h 792051"/>
              <a:gd name="connsiteX77" fmla="*/ 785612 w 4939048"/>
              <a:gd name="connsiteY77" fmla="*/ 624625 h 792051"/>
              <a:gd name="connsiteX78" fmla="*/ 759854 w 4939048"/>
              <a:gd name="connsiteY78" fmla="*/ 605307 h 792051"/>
              <a:gd name="connsiteX79" fmla="*/ 708338 w 4939048"/>
              <a:gd name="connsiteY79" fmla="*/ 579549 h 792051"/>
              <a:gd name="connsiteX80" fmla="*/ 689020 w 4939048"/>
              <a:gd name="connsiteY80" fmla="*/ 560231 h 792051"/>
              <a:gd name="connsiteX81" fmla="*/ 663262 w 4939048"/>
              <a:gd name="connsiteY81" fmla="*/ 553791 h 792051"/>
              <a:gd name="connsiteX82" fmla="*/ 631065 w 4939048"/>
              <a:gd name="connsiteY82" fmla="*/ 540913 h 792051"/>
              <a:gd name="connsiteX83" fmla="*/ 611747 w 4939048"/>
              <a:gd name="connsiteY83" fmla="*/ 521594 h 792051"/>
              <a:gd name="connsiteX84" fmla="*/ 573110 w 4939048"/>
              <a:gd name="connsiteY84" fmla="*/ 508715 h 792051"/>
              <a:gd name="connsiteX85" fmla="*/ 534474 w 4939048"/>
              <a:gd name="connsiteY85" fmla="*/ 495836 h 792051"/>
              <a:gd name="connsiteX86" fmla="*/ 502276 w 4939048"/>
              <a:gd name="connsiteY86" fmla="*/ 482958 h 792051"/>
              <a:gd name="connsiteX87" fmla="*/ 470079 w 4939048"/>
              <a:gd name="connsiteY87" fmla="*/ 476518 h 792051"/>
              <a:gd name="connsiteX88" fmla="*/ 431443 w 4939048"/>
              <a:gd name="connsiteY88" fmla="*/ 463639 h 792051"/>
              <a:gd name="connsiteX89" fmla="*/ 412124 w 4939048"/>
              <a:gd name="connsiteY89" fmla="*/ 457200 h 792051"/>
              <a:gd name="connsiteX90" fmla="*/ 392806 w 4939048"/>
              <a:gd name="connsiteY90" fmla="*/ 444321 h 792051"/>
              <a:gd name="connsiteX91" fmla="*/ 373488 w 4939048"/>
              <a:gd name="connsiteY91" fmla="*/ 437882 h 792051"/>
              <a:gd name="connsiteX92" fmla="*/ 334851 w 4939048"/>
              <a:gd name="connsiteY92" fmla="*/ 412124 h 792051"/>
              <a:gd name="connsiteX93" fmla="*/ 321972 w 4939048"/>
              <a:gd name="connsiteY93" fmla="*/ 392805 h 792051"/>
              <a:gd name="connsiteX94" fmla="*/ 283336 w 4939048"/>
              <a:gd name="connsiteY94" fmla="*/ 373487 h 792051"/>
              <a:gd name="connsiteX95" fmla="*/ 264017 w 4939048"/>
              <a:gd name="connsiteY95" fmla="*/ 360608 h 792051"/>
              <a:gd name="connsiteX96" fmla="*/ 193183 w 4939048"/>
              <a:gd name="connsiteY96" fmla="*/ 328411 h 792051"/>
              <a:gd name="connsiteX97" fmla="*/ 135229 w 4939048"/>
              <a:gd name="connsiteY97" fmla="*/ 321972 h 792051"/>
              <a:gd name="connsiteX98" fmla="*/ 115910 w 4939048"/>
              <a:gd name="connsiteY98" fmla="*/ 315532 h 792051"/>
              <a:gd name="connsiteX99" fmla="*/ 64395 w 4939048"/>
              <a:gd name="connsiteY99" fmla="*/ 296214 h 792051"/>
              <a:gd name="connsiteX100" fmla="*/ 25758 w 4939048"/>
              <a:gd name="connsiteY100" fmla="*/ 289774 h 792051"/>
              <a:gd name="connsiteX101" fmla="*/ 0 w 4939048"/>
              <a:gd name="connsiteY101" fmla="*/ 283335 h 7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939048" h="792051">
                <a:moveTo>
                  <a:pt x="4939048" y="0"/>
                </a:moveTo>
                <a:cubicBezTo>
                  <a:pt x="4924023" y="6439"/>
                  <a:pt x="4909229" y="13450"/>
                  <a:pt x="4893972" y="19318"/>
                </a:cubicBezTo>
                <a:cubicBezTo>
                  <a:pt x="4881302" y="24191"/>
                  <a:pt x="4868215" y="27904"/>
                  <a:pt x="4855336" y="32197"/>
                </a:cubicBezTo>
                <a:cubicBezTo>
                  <a:pt x="4848896" y="34344"/>
                  <a:pt x="4842088" y="35600"/>
                  <a:pt x="4836017" y="38636"/>
                </a:cubicBezTo>
                <a:cubicBezTo>
                  <a:pt x="4827431" y="42929"/>
                  <a:pt x="4819366" y="48479"/>
                  <a:pt x="4810259" y="51515"/>
                </a:cubicBezTo>
                <a:cubicBezTo>
                  <a:pt x="4799876" y="54976"/>
                  <a:pt x="4788680" y="55300"/>
                  <a:pt x="4778062" y="57955"/>
                </a:cubicBezTo>
                <a:cubicBezTo>
                  <a:pt x="4636160" y="93432"/>
                  <a:pt x="4818811" y="52381"/>
                  <a:pt x="4694350" y="77273"/>
                </a:cubicBezTo>
                <a:cubicBezTo>
                  <a:pt x="4613079" y="93527"/>
                  <a:pt x="4662158" y="84702"/>
                  <a:pt x="4610637" y="96591"/>
                </a:cubicBezTo>
                <a:cubicBezTo>
                  <a:pt x="4591354" y="101041"/>
                  <a:pt x="4572403" y="107827"/>
                  <a:pt x="4552682" y="109470"/>
                </a:cubicBezTo>
                <a:cubicBezTo>
                  <a:pt x="4494888" y="114286"/>
                  <a:pt x="4436746" y="113151"/>
                  <a:pt x="4378817" y="115910"/>
                </a:cubicBezTo>
                <a:cubicBezTo>
                  <a:pt x="4346585" y="117445"/>
                  <a:pt x="4314423" y="120203"/>
                  <a:pt x="4282226" y="122349"/>
                </a:cubicBezTo>
                <a:cubicBezTo>
                  <a:pt x="4273640" y="124496"/>
                  <a:pt x="4264864" y="125990"/>
                  <a:pt x="4256468" y="128789"/>
                </a:cubicBezTo>
                <a:cubicBezTo>
                  <a:pt x="4245502" y="132444"/>
                  <a:pt x="4235423" y="138626"/>
                  <a:pt x="4224271" y="141667"/>
                </a:cubicBezTo>
                <a:cubicBezTo>
                  <a:pt x="4211674" y="145102"/>
                  <a:pt x="4198380" y="145275"/>
                  <a:pt x="4185634" y="148107"/>
                </a:cubicBezTo>
                <a:cubicBezTo>
                  <a:pt x="4179008" y="149579"/>
                  <a:pt x="4172842" y="152681"/>
                  <a:pt x="4166316" y="154546"/>
                </a:cubicBezTo>
                <a:cubicBezTo>
                  <a:pt x="4157806" y="156977"/>
                  <a:pt x="4149144" y="158839"/>
                  <a:pt x="4140558" y="160986"/>
                </a:cubicBezTo>
                <a:cubicBezTo>
                  <a:pt x="4101409" y="187086"/>
                  <a:pt x="4143005" y="162483"/>
                  <a:pt x="4095482" y="180304"/>
                </a:cubicBezTo>
                <a:cubicBezTo>
                  <a:pt x="4086494" y="183675"/>
                  <a:pt x="4078637" y="189618"/>
                  <a:pt x="4069724" y="193183"/>
                </a:cubicBezTo>
                <a:cubicBezTo>
                  <a:pt x="4057120" y="198225"/>
                  <a:pt x="4042383" y="198532"/>
                  <a:pt x="4031088" y="206062"/>
                </a:cubicBezTo>
                <a:cubicBezTo>
                  <a:pt x="4024648" y="210355"/>
                  <a:pt x="4018841" y="215798"/>
                  <a:pt x="4011769" y="218941"/>
                </a:cubicBezTo>
                <a:cubicBezTo>
                  <a:pt x="3991608" y="227902"/>
                  <a:pt x="3968785" y="232907"/>
                  <a:pt x="3947375" y="238259"/>
                </a:cubicBezTo>
                <a:cubicBezTo>
                  <a:pt x="3929949" y="249876"/>
                  <a:pt x="3922725" y="255847"/>
                  <a:pt x="3902299" y="264017"/>
                </a:cubicBezTo>
                <a:cubicBezTo>
                  <a:pt x="3902287" y="264022"/>
                  <a:pt x="3854009" y="280113"/>
                  <a:pt x="3844344" y="283335"/>
                </a:cubicBezTo>
                <a:lnTo>
                  <a:pt x="3805707" y="296214"/>
                </a:lnTo>
                <a:lnTo>
                  <a:pt x="3786389" y="302653"/>
                </a:lnTo>
                <a:cubicBezTo>
                  <a:pt x="3777803" y="309093"/>
                  <a:pt x="3770230" y="317172"/>
                  <a:pt x="3760631" y="321972"/>
                </a:cubicBezTo>
                <a:cubicBezTo>
                  <a:pt x="3661059" y="371759"/>
                  <a:pt x="3778869" y="297488"/>
                  <a:pt x="3689798" y="354169"/>
                </a:cubicBezTo>
                <a:cubicBezTo>
                  <a:pt x="3676739" y="362479"/>
                  <a:pt x="3662106" y="368982"/>
                  <a:pt x="3651161" y="379927"/>
                </a:cubicBezTo>
                <a:cubicBezTo>
                  <a:pt x="3644722" y="386366"/>
                  <a:pt x="3639804" y="394822"/>
                  <a:pt x="3631843" y="399245"/>
                </a:cubicBezTo>
                <a:cubicBezTo>
                  <a:pt x="3589617" y="422704"/>
                  <a:pt x="3601447" y="400718"/>
                  <a:pt x="3567448" y="425003"/>
                </a:cubicBezTo>
                <a:cubicBezTo>
                  <a:pt x="3560038" y="430296"/>
                  <a:pt x="3556037" y="439803"/>
                  <a:pt x="3548130" y="444321"/>
                </a:cubicBezTo>
                <a:cubicBezTo>
                  <a:pt x="3540446" y="448712"/>
                  <a:pt x="3530882" y="448329"/>
                  <a:pt x="3522372" y="450760"/>
                </a:cubicBezTo>
                <a:cubicBezTo>
                  <a:pt x="3515845" y="452625"/>
                  <a:pt x="3509581" y="455335"/>
                  <a:pt x="3503054" y="457200"/>
                </a:cubicBezTo>
                <a:cubicBezTo>
                  <a:pt x="3486704" y="461872"/>
                  <a:pt x="3473426" y="463458"/>
                  <a:pt x="3457978" y="470079"/>
                </a:cubicBezTo>
                <a:cubicBezTo>
                  <a:pt x="3431223" y="481546"/>
                  <a:pt x="3425565" y="490506"/>
                  <a:pt x="3393583" y="495836"/>
                </a:cubicBezTo>
                <a:lnTo>
                  <a:pt x="3316310" y="508715"/>
                </a:lnTo>
                <a:cubicBezTo>
                  <a:pt x="3303431" y="510862"/>
                  <a:pt x="3290060" y="511026"/>
                  <a:pt x="3277674" y="515155"/>
                </a:cubicBezTo>
                <a:cubicBezTo>
                  <a:pt x="3194777" y="542787"/>
                  <a:pt x="3279661" y="516268"/>
                  <a:pt x="3206840" y="534473"/>
                </a:cubicBezTo>
                <a:cubicBezTo>
                  <a:pt x="3200255" y="536119"/>
                  <a:pt x="3194177" y="539582"/>
                  <a:pt x="3187521" y="540913"/>
                </a:cubicBezTo>
                <a:cubicBezTo>
                  <a:pt x="3172638" y="543890"/>
                  <a:pt x="3157470" y="545206"/>
                  <a:pt x="3142445" y="547352"/>
                </a:cubicBezTo>
                <a:cubicBezTo>
                  <a:pt x="3133859" y="551645"/>
                  <a:pt x="3125676" y="556861"/>
                  <a:pt x="3116688" y="560231"/>
                </a:cubicBezTo>
                <a:cubicBezTo>
                  <a:pt x="3108401" y="563338"/>
                  <a:pt x="3099440" y="564239"/>
                  <a:pt x="3090930" y="566670"/>
                </a:cubicBezTo>
                <a:cubicBezTo>
                  <a:pt x="3016297" y="587994"/>
                  <a:pt x="3150720" y="553360"/>
                  <a:pt x="3039414" y="579549"/>
                </a:cubicBezTo>
                <a:cubicBezTo>
                  <a:pt x="3013569" y="585630"/>
                  <a:pt x="2987329" y="590470"/>
                  <a:pt x="2962141" y="598867"/>
                </a:cubicBezTo>
                <a:cubicBezTo>
                  <a:pt x="2955702" y="601014"/>
                  <a:pt x="2949350" y="603442"/>
                  <a:pt x="2942823" y="605307"/>
                </a:cubicBezTo>
                <a:cubicBezTo>
                  <a:pt x="2934313" y="607738"/>
                  <a:pt x="2925575" y="609315"/>
                  <a:pt x="2917065" y="611746"/>
                </a:cubicBezTo>
                <a:cubicBezTo>
                  <a:pt x="2910538" y="613611"/>
                  <a:pt x="2904274" y="616321"/>
                  <a:pt x="2897747" y="618186"/>
                </a:cubicBezTo>
                <a:cubicBezTo>
                  <a:pt x="2889237" y="620617"/>
                  <a:pt x="2880385" y="621826"/>
                  <a:pt x="2871989" y="624625"/>
                </a:cubicBezTo>
                <a:cubicBezTo>
                  <a:pt x="2861023" y="628280"/>
                  <a:pt x="2850961" y="634526"/>
                  <a:pt x="2839792" y="637504"/>
                </a:cubicBezTo>
                <a:cubicBezTo>
                  <a:pt x="2818641" y="643144"/>
                  <a:pt x="2796165" y="643461"/>
                  <a:pt x="2775398" y="650383"/>
                </a:cubicBezTo>
                <a:cubicBezTo>
                  <a:pt x="2768958" y="652529"/>
                  <a:pt x="2762705" y="655349"/>
                  <a:pt x="2756079" y="656822"/>
                </a:cubicBezTo>
                <a:cubicBezTo>
                  <a:pt x="2743334" y="659654"/>
                  <a:pt x="2730165" y="660326"/>
                  <a:pt x="2717443" y="663262"/>
                </a:cubicBezTo>
                <a:cubicBezTo>
                  <a:pt x="2702217" y="666776"/>
                  <a:pt x="2687578" y="672562"/>
                  <a:pt x="2672367" y="676141"/>
                </a:cubicBezTo>
                <a:cubicBezTo>
                  <a:pt x="2575290" y="698983"/>
                  <a:pt x="2641984" y="681080"/>
                  <a:pt x="2562896" y="695459"/>
                </a:cubicBezTo>
                <a:cubicBezTo>
                  <a:pt x="2554189" y="697042"/>
                  <a:pt x="2545934" y="700921"/>
                  <a:pt x="2537138" y="701898"/>
                </a:cubicBezTo>
                <a:cubicBezTo>
                  <a:pt x="2507195" y="705225"/>
                  <a:pt x="2477037" y="706191"/>
                  <a:pt x="2446986" y="708338"/>
                </a:cubicBezTo>
                <a:cubicBezTo>
                  <a:pt x="2434107" y="712631"/>
                  <a:pt x="2421578" y="718164"/>
                  <a:pt x="2408350" y="721217"/>
                </a:cubicBezTo>
                <a:cubicBezTo>
                  <a:pt x="2393561" y="724630"/>
                  <a:pt x="2378348" y="725883"/>
                  <a:pt x="2363274" y="727656"/>
                </a:cubicBezTo>
                <a:cubicBezTo>
                  <a:pt x="2312124" y="733674"/>
                  <a:pt x="2272672" y="734207"/>
                  <a:pt x="2221606" y="746974"/>
                </a:cubicBezTo>
                <a:cubicBezTo>
                  <a:pt x="2213020" y="749121"/>
                  <a:pt x="2204325" y="750871"/>
                  <a:pt x="2195848" y="753414"/>
                </a:cubicBezTo>
                <a:cubicBezTo>
                  <a:pt x="2146756" y="768142"/>
                  <a:pt x="2162121" y="767888"/>
                  <a:pt x="2105696" y="779172"/>
                </a:cubicBezTo>
                <a:cubicBezTo>
                  <a:pt x="2052346" y="789841"/>
                  <a:pt x="2084390" y="784522"/>
                  <a:pt x="2009105" y="792051"/>
                </a:cubicBezTo>
                <a:cubicBezTo>
                  <a:pt x="1940418" y="789904"/>
                  <a:pt x="1871589" y="790507"/>
                  <a:pt x="1803043" y="785611"/>
                </a:cubicBezTo>
                <a:cubicBezTo>
                  <a:pt x="1781209" y="784051"/>
                  <a:pt x="1760318" y="775828"/>
                  <a:pt x="1738648" y="772732"/>
                </a:cubicBezTo>
                <a:cubicBezTo>
                  <a:pt x="1715178" y="769379"/>
                  <a:pt x="1691378" y="768911"/>
                  <a:pt x="1667814" y="766293"/>
                </a:cubicBezTo>
                <a:cubicBezTo>
                  <a:pt x="1582964" y="756865"/>
                  <a:pt x="1658489" y="763868"/>
                  <a:pt x="1590541" y="753414"/>
                </a:cubicBezTo>
                <a:cubicBezTo>
                  <a:pt x="1573437" y="750783"/>
                  <a:pt x="1556198" y="749121"/>
                  <a:pt x="1539026" y="746974"/>
                </a:cubicBezTo>
                <a:cubicBezTo>
                  <a:pt x="1532586" y="742681"/>
                  <a:pt x="1526821" y="737145"/>
                  <a:pt x="1519707" y="734096"/>
                </a:cubicBezTo>
                <a:cubicBezTo>
                  <a:pt x="1502183" y="726586"/>
                  <a:pt x="1453803" y="722638"/>
                  <a:pt x="1442434" y="721217"/>
                </a:cubicBezTo>
                <a:cubicBezTo>
                  <a:pt x="1359355" y="700446"/>
                  <a:pt x="1417783" y="713477"/>
                  <a:pt x="1236372" y="701898"/>
                </a:cubicBezTo>
                <a:cubicBezTo>
                  <a:pt x="1195615" y="699297"/>
                  <a:pt x="1154806" y="697605"/>
                  <a:pt x="1114023" y="695459"/>
                </a:cubicBezTo>
                <a:cubicBezTo>
                  <a:pt x="1098998" y="693313"/>
                  <a:pt x="1083918" y="691515"/>
                  <a:pt x="1068947" y="689020"/>
                </a:cubicBezTo>
                <a:cubicBezTo>
                  <a:pt x="1058151" y="687221"/>
                  <a:pt x="1047568" y="684244"/>
                  <a:pt x="1036750" y="682580"/>
                </a:cubicBezTo>
                <a:cubicBezTo>
                  <a:pt x="1016349" y="679441"/>
                  <a:pt x="961867" y="674043"/>
                  <a:pt x="940158" y="669701"/>
                </a:cubicBezTo>
                <a:cubicBezTo>
                  <a:pt x="779771" y="637622"/>
                  <a:pt x="977068" y="671558"/>
                  <a:pt x="850006" y="650383"/>
                </a:cubicBezTo>
                <a:cubicBezTo>
                  <a:pt x="843567" y="646090"/>
                  <a:pt x="837801" y="640553"/>
                  <a:pt x="830688" y="637504"/>
                </a:cubicBezTo>
                <a:cubicBezTo>
                  <a:pt x="822553" y="634018"/>
                  <a:pt x="813440" y="633496"/>
                  <a:pt x="804930" y="631065"/>
                </a:cubicBezTo>
                <a:cubicBezTo>
                  <a:pt x="798403" y="629200"/>
                  <a:pt x="792051" y="626772"/>
                  <a:pt x="785612" y="624625"/>
                </a:cubicBezTo>
                <a:cubicBezTo>
                  <a:pt x="777026" y="618186"/>
                  <a:pt x="769172" y="610632"/>
                  <a:pt x="759854" y="605307"/>
                </a:cubicBezTo>
                <a:cubicBezTo>
                  <a:pt x="704394" y="573615"/>
                  <a:pt x="791105" y="641623"/>
                  <a:pt x="708338" y="579549"/>
                </a:cubicBezTo>
                <a:cubicBezTo>
                  <a:pt x="701053" y="574085"/>
                  <a:pt x="696927" y="564749"/>
                  <a:pt x="689020" y="560231"/>
                </a:cubicBezTo>
                <a:cubicBezTo>
                  <a:pt x="681336" y="555840"/>
                  <a:pt x="671658" y="556590"/>
                  <a:pt x="663262" y="553791"/>
                </a:cubicBezTo>
                <a:cubicBezTo>
                  <a:pt x="652296" y="550136"/>
                  <a:pt x="641797" y="545206"/>
                  <a:pt x="631065" y="540913"/>
                </a:cubicBezTo>
                <a:cubicBezTo>
                  <a:pt x="624626" y="534473"/>
                  <a:pt x="619708" y="526017"/>
                  <a:pt x="611747" y="521594"/>
                </a:cubicBezTo>
                <a:cubicBezTo>
                  <a:pt x="599880" y="515001"/>
                  <a:pt x="585989" y="513008"/>
                  <a:pt x="573110" y="508715"/>
                </a:cubicBezTo>
                <a:lnTo>
                  <a:pt x="534474" y="495836"/>
                </a:lnTo>
                <a:cubicBezTo>
                  <a:pt x="523741" y="491543"/>
                  <a:pt x="513348" y="486279"/>
                  <a:pt x="502276" y="482958"/>
                </a:cubicBezTo>
                <a:cubicBezTo>
                  <a:pt x="491793" y="479813"/>
                  <a:pt x="480638" y="479398"/>
                  <a:pt x="470079" y="476518"/>
                </a:cubicBezTo>
                <a:cubicBezTo>
                  <a:pt x="456982" y="472946"/>
                  <a:pt x="444322" y="467932"/>
                  <a:pt x="431443" y="463639"/>
                </a:cubicBezTo>
                <a:lnTo>
                  <a:pt x="412124" y="457200"/>
                </a:lnTo>
                <a:cubicBezTo>
                  <a:pt x="405685" y="452907"/>
                  <a:pt x="399728" y="447782"/>
                  <a:pt x="392806" y="444321"/>
                </a:cubicBezTo>
                <a:cubicBezTo>
                  <a:pt x="386735" y="441285"/>
                  <a:pt x="379421" y="441178"/>
                  <a:pt x="373488" y="437882"/>
                </a:cubicBezTo>
                <a:cubicBezTo>
                  <a:pt x="359957" y="430365"/>
                  <a:pt x="334851" y="412124"/>
                  <a:pt x="334851" y="412124"/>
                </a:cubicBezTo>
                <a:cubicBezTo>
                  <a:pt x="330558" y="405684"/>
                  <a:pt x="327445" y="398278"/>
                  <a:pt x="321972" y="392805"/>
                </a:cubicBezTo>
                <a:cubicBezTo>
                  <a:pt x="303521" y="374354"/>
                  <a:pt x="304282" y="383960"/>
                  <a:pt x="283336" y="373487"/>
                </a:cubicBezTo>
                <a:cubicBezTo>
                  <a:pt x="276414" y="370026"/>
                  <a:pt x="270811" y="364314"/>
                  <a:pt x="264017" y="360608"/>
                </a:cubicBezTo>
                <a:cubicBezTo>
                  <a:pt x="260053" y="358446"/>
                  <a:pt x="211756" y="331506"/>
                  <a:pt x="193183" y="328411"/>
                </a:cubicBezTo>
                <a:cubicBezTo>
                  <a:pt x="174011" y="325216"/>
                  <a:pt x="154547" y="324118"/>
                  <a:pt x="135229" y="321972"/>
                </a:cubicBezTo>
                <a:cubicBezTo>
                  <a:pt x="128789" y="319825"/>
                  <a:pt x="122266" y="317915"/>
                  <a:pt x="115910" y="315532"/>
                </a:cubicBezTo>
                <a:cubicBezTo>
                  <a:pt x="108611" y="312795"/>
                  <a:pt x="76358" y="298872"/>
                  <a:pt x="64395" y="296214"/>
                </a:cubicBezTo>
                <a:cubicBezTo>
                  <a:pt x="51649" y="293382"/>
                  <a:pt x="38504" y="292606"/>
                  <a:pt x="25758" y="289774"/>
                </a:cubicBezTo>
                <a:cubicBezTo>
                  <a:pt x="-6272" y="282656"/>
                  <a:pt x="16604" y="283335"/>
                  <a:pt x="0" y="283335"/>
                </a:cubicBezTo>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erbest Form: Şekil 6">
            <a:extLst>
              <a:ext uri="{FF2B5EF4-FFF2-40B4-BE49-F238E27FC236}">
                <a16:creationId xmlns:a16="http://schemas.microsoft.com/office/drawing/2014/main" id="{592C8FCE-A111-46FF-8458-35E74AD0C9AF}"/>
              </a:ext>
            </a:extLst>
          </p:cNvPr>
          <p:cNvSpPr/>
          <p:nvPr/>
        </p:nvSpPr>
        <p:spPr>
          <a:xfrm>
            <a:off x="4043966" y="2929944"/>
            <a:ext cx="553792" cy="139860"/>
          </a:xfrm>
          <a:custGeom>
            <a:avLst/>
            <a:gdLst>
              <a:gd name="connsiteX0" fmla="*/ 553792 w 553792"/>
              <a:gd name="connsiteY0" fmla="*/ 0 h 139860"/>
              <a:gd name="connsiteX1" fmla="*/ 502276 w 553792"/>
              <a:gd name="connsiteY1" fmla="*/ 25757 h 139860"/>
              <a:gd name="connsiteX2" fmla="*/ 482958 w 553792"/>
              <a:gd name="connsiteY2" fmla="*/ 32197 h 139860"/>
              <a:gd name="connsiteX3" fmla="*/ 450761 w 553792"/>
              <a:gd name="connsiteY3" fmla="*/ 45076 h 139860"/>
              <a:gd name="connsiteX4" fmla="*/ 431442 w 553792"/>
              <a:gd name="connsiteY4" fmla="*/ 57955 h 139860"/>
              <a:gd name="connsiteX5" fmla="*/ 392806 w 553792"/>
              <a:gd name="connsiteY5" fmla="*/ 70833 h 139860"/>
              <a:gd name="connsiteX6" fmla="*/ 373488 w 553792"/>
              <a:gd name="connsiteY6" fmla="*/ 83712 h 139860"/>
              <a:gd name="connsiteX7" fmla="*/ 354169 w 553792"/>
              <a:gd name="connsiteY7" fmla="*/ 90152 h 139860"/>
              <a:gd name="connsiteX8" fmla="*/ 283335 w 553792"/>
              <a:gd name="connsiteY8" fmla="*/ 109470 h 139860"/>
              <a:gd name="connsiteX9" fmla="*/ 264017 w 553792"/>
              <a:gd name="connsiteY9" fmla="*/ 122349 h 139860"/>
              <a:gd name="connsiteX10" fmla="*/ 244699 w 553792"/>
              <a:gd name="connsiteY10" fmla="*/ 128788 h 139860"/>
              <a:gd name="connsiteX11" fmla="*/ 0 w 553792"/>
              <a:gd name="connsiteY11" fmla="*/ 135228 h 13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792" h="139860">
                <a:moveTo>
                  <a:pt x="553792" y="0"/>
                </a:moveTo>
                <a:cubicBezTo>
                  <a:pt x="470005" y="13963"/>
                  <a:pt x="544635" y="-8131"/>
                  <a:pt x="502276" y="25757"/>
                </a:cubicBezTo>
                <a:cubicBezTo>
                  <a:pt x="496976" y="29997"/>
                  <a:pt x="489314" y="29814"/>
                  <a:pt x="482958" y="32197"/>
                </a:cubicBezTo>
                <a:cubicBezTo>
                  <a:pt x="472135" y="36256"/>
                  <a:pt x="461100" y="39907"/>
                  <a:pt x="450761" y="45076"/>
                </a:cubicBezTo>
                <a:cubicBezTo>
                  <a:pt x="443839" y="48537"/>
                  <a:pt x="438514" y="54812"/>
                  <a:pt x="431442" y="57955"/>
                </a:cubicBezTo>
                <a:cubicBezTo>
                  <a:pt x="419037" y="63468"/>
                  <a:pt x="392806" y="70833"/>
                  <a:pt x="392806" y="70833"/>
                </a:cubicBezTo>
                <a:cubicBezTo>
                  <a:pt x="386367" y="75126"/>
                  <a:pt x="380410" y="80251"/>
                  <a:pt x="373488" y="83712"/>
                </a:cubicBezTo>
                <a:cubicBezTo>
                  <a:pt x="367417" y="86748"/>
                  <a:pt x="360718" y="88366"/>
                  <a:pt x="354169" y="90152"/>
                </a:cubicBezTo>
                <a:cubicBezTo>
                  <a:pt x="274262" y="111946"/>
                  <a:pt x="327809" y="94647"/>
                  <a:pt x="283335" y="109470"/>
                </a:cubicBezTo>
                <a:cubicBezTo>
                  <a:pt x="276896" y="113763"/>
                  <a:pt x="270939" y="118888"/>
                  <a:pt x="264017" y="122349"/>
                </a:cubicBezTo>
                <a:cubicBezTo>
                  <a:pt x="257946" y="125385"/>
                  <a:pt x="251284" y="127142"/>
                  <a:pt x="244699" y="128788"/>
                </a:cubicBezTo>
                <a:cubicBezTo>
                  <a:pt x="163369" y="149121"/>
                  <a:pt x="91906" y="135228"/>
                  <a:pt x="0" y="135228"/>
                </a:cubicBezTo>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erbest Form: Şekil 7">
            <a:extLst>
              <a:ext uri="{FF2B5EF4-FFF2-40B4-BE49-F238E27FC236}">
                <a16:creationId xmlns:a16="http://schemas.microsoft.com/office/drawing/2014/main" id="{3B7D2743-4C77-4D00-BB9B-C8ED1C0AF162}"/>
              </a:ext>
            </a:extLst>
          </p:cNvPr>
          <p:cNvSpPr/>
          <p:nvPr/>
        </p:nvSpPr>
        <p:spPr>
          <a:xfrm>
            <a:off x="5937161" y="3065172"/>
            <a:ext cx="1925391" cy="1403797"/>
          </a:xfrm>
          <a:custGeom>
            <a:avLst/>
            <a:gdLst>
              <a:gd name="connsiteX0" fmla="*/ 1925391 w 1925391"/>
              <a:gd name="connsiteY0" fmla="*/ 1403797 h 1403797"/>
              <a:gd name="connsiteX1" fmla="*/ 1906073 w 1925391"/>
              <a:gd name="connsiteY1" fmla="*/ 1371600 h 1403797"/>
              <a:gd name="connsiteX2" fmla="*/ 1893194 w 1925391"/>
              <a:gd name="connsiteY2" fmla="*/ 1332963 h 1403797"/>
              <a:gd name="connsiteX3" fmla="*/ 1867436 w 1925391"/>
              <a:gd name="connsiteY3" fmla="*/ 1294327 h 1403797"/>
              <a:gd name="connsiteX4" fmla="*/ 1841678 w 1925391"/>
              <a:gd name="connsiteY4" fmla="*/ 1255690 h 1403797"/>
              <a:gd name="connsiteX5" fmla="*/ 1835239 w 1925391"/>
              <a:gd name="connsiteY5" fmla="*/ 1236372 h 1403797"/>
              <a:gd name="connsiteX6" fmla="*/ 1815921 w 1925391"/>
              <a:gd name="connsiteY6" fmla="*/ 1217053 h 1403797"/>
              <a:gd name="connsiteX7" fmla="*/ 1796602 w 1925391"/>
              <a:gd name="connsiteY7" fmla="*/ 1178417 h 1403797"/>
              <a:gd name="connsiteX8" fmla="*/ 1777284 w 1925391"/>
              <a:gd name="connsiteY8" fmla="*/ 1159098 h 1403797"/>
              <a:gd name="connsiteX9" fmla="*/ 1770845 w 1925391"/>
              <a:gd name="connsiteY9" fmla="*/ 1126901 h 1403797"/>
              <a:gd name="connsiteX10" fmla="*/ 1725769 w 1925391"/>
              <a:gd name="connsiteY10" fmla="*/ 1068946 h 1403797"/>
              <a:gd name="connsiteX11" fmla="*/ 1706450 w 1925391"/>
              <a:gd name="connsiteY11" fmla="*/ 1030310 h 1403797"/>
              <a:gd name="connsiteX12" fmla="*/ 1687132 w 1925391"/>
              <a:gd name="connsiteY12" fmla="*/ 1010991 h 1403797"/>
              <a:gd name="connsiteX13" fmla="*/ 1648495 w 1925391"/>
              <a:gd name="connsiteY13" fmla="*/ 953036 h 1403797"/>
              <a:gd name="connsiteX14" fmla="*/ 1629177 w 1925391"/>
              <a:gd name="connsiteY14" fmla="*/ 927279 h 1403797"/>
              <a:gd name="connsiteX15" fmla="*/ 1590540 w 1925391"/>
              <a:gd name="connsiteY15" fmla="*/ 888642 h 1403797"/>
              <a:gd name="connsiteX16" fmla="*/ 1577662 w 1925391"/>
              <a:gd name="connsiteY16" fmla="*/ 869324 h 1403797"/>
              <a:gd name="connsiteX17" fmla="*/ 1564783 w 1925391"/>
              <a:gd name="connsiteY17" fmla="*/ 843566 h 1403797"/>
              <a:gd name="connsiteX18" fmla="*/ 1545464 w 1925391"/>
              <a:gd name="connsiteY18" fmla="*/ 837127 h 1403797"/>
              <a:gd name="connsiteX19" fmla="*/ 1493949 w 1925391"/>
              <a:gd name="connsiteY19" fmla="*/ 792051 h 1403797"/>
              <a:gd name="connsiteX20" fmla="*/ 1455312 w 1925391"/>
              <a:gd name="connsiteY20" fmla="*/ 759853 h 1403797"/>
              <a:gd name="connsiteX21" fmla="*/ 1429554 w 1925391"/>
              <a:gd name="connsiteY21" fmla="*/ 734096 h 1403797"/>
              <a:gd name="connsiteX22" fmla="*/ 1416676 w 1925391"/>
              <a:gd name="connsiteY22" fmla="*/ 714777 h 1403797"/>
              <a:gd name="connsiteX23" fmla="*/ 1378039 w 1925391"/>
              <a:gd name="connsiteY23" fmla="*/ 689020 h 1403797"/>
              <a:gd name="connsiteX24" fmla="*/ 1332963 w 1925391"/>
              <a:gd name="connsiteY24" fmla="*/ 656822 h 1403797"/>
              <a:gd name="connsiteX25" fmla="*/ 1313645 w 1925391"/>
              <a:gd name="connsiteY25" fmla="*/ 643943 h 1403797"/>
              <a:gd name="connsiteX26" fmla="*/ 1275008 w 1925391"/>
              <a:gd name="connsiteY26" fmla="*/ 618186 h 1403797"/>
              <a:gd name="connsiteX27" fmla="*/ 1236371 w 1925391"/>
              <a:gd name="connsiteY27" fmla="*/ 592428 h 1403797"/>
              <a:gd name="connsiteX28" fmla="*/ 1223493 w 1925391"/>
              <a:gd name="connsiteY28" fmla="*/ 573110 h 1403797"/>
              <a:gd name="connsiteX29" fmla="*/ 1204174 w 1925391"/>
              <a:gd name="connsiteY29" fmla="*/ 566670 h 1403797"/>
              <a:gd name="connsiteX30" fmla="*/ 1165538 w 1925391"/>
              <a:gd name="connsiteY30" fmla="*/ 547352 h 1403797"/>
              <a:gd name="connsiteX31" fmla="*/ 1146219 w 1925391"/>
              <a:gd name="connsiteY31" fmla="*/ 528034 h 1403797"/>
              <a:gd name="connsiteX32" fmla="*/ 1120462 w 1925391"/>
              <a:gd name="connsiteY32" fmla="*/ 515155 h 1403797"/>
              <a:gd name="connsiteX33" fmla="*/ 1081825 w 1925391"/>
              <a:gd name="connsiteY33" fmla="*/ 489397 h 1403797"/>
              <a:gd name="connsiteX34" fmla="*/ 1062507 w 1925391"/>
              <a:gd name="connsiteY34" fmla="*/ 476518 h 1403797"/>
              <a:gd name="connsiteX35" fmla="*/ 1049628 w 1925391"/>
              <a:gd name="connsiteY35" fmla="*/ 457200 h 1403797"/>
              <a:gd name="connsiteX36" fmla="*/ 1010991 w 1925391"/>
              <a:gd name="connsiteY36" fmla="*/ 437882 h 1403797"/>
              <a:gd name="connsiteX37" fmla="*/ 959476 w 1925391"/>
              <a:gd name="connsiteY37" fmla="*/ 405684 h 1403797"/>
              <a:gd name="connsiteX38" fmla="*/ 920839 w 1925391"/>
              <a:gd name="connsiteY38" fmla="*/ 392805 h 1403797"/>
              <a:gd name="connsiteX39" fmla="*/ 901521 w 1925391"/>
              <a:gd name="connsiteY39" fmla="*/ 386366 h 1403797"/>
              <a:gd name="connsiteX40" fmla="*/ 882202 w 1925391"/>
              <a:gd name="connsiteY40" fmla="*/ 373487 h 1403797"/>
              <a:gd name="connsiteX41" fmla="*/ 843566 w 1925391"/>
              <a:gd name="connsiteY41" fmla="*/ 360608 h 1403797"/>
              <a:gd name="connsiteX42" fmla="*/ 798490 w 1925391"/>
              <a:gd name="connsiteY42" fmla="*/ 347729 h 1403797"/>
              <a:gd name="connsiteX43" fmla="*/ 746974 w 1925391"/>
              <a:gd name="connsiteY43" fmla="*/ 334851 h 1403797"/>
              <a:gd name="connsiteX44" fmla="*/ 727656 w 1925391"/>
              <a:gd name="connsiteY44" fmla="*/ 321972 h 1403797"/>
              <a:gd name="connsiteX45" fmla="*/ 663262 w 1925391"/>
              <a:gd name="connsiteY45" fmla="*/ 302653 h 1403797"/>
              <a:gd name="connsiteX46" fmla="*/ 624625 w 1925391"/>
              <a:gd name="connsiteY46" fmla="*/ 289774 h 1403797"/>
              <a:gd name="connsiteX47" fmla="*/ 605307 w 1925391"/>
              <a:gd name="connsiteY47" fmla="*/ 283335 h 1403797"/>
              <a:gd name="connsiteX48" fmla="*/ 585988 w 1925391"/>
              <a:gd name="connsiteY48" fmla="*/ 270456 h 1403797"/>
              <a:gd name="connsiteX49" fmla="*/ 566670 w 1925391"/>
              <a:gd name="connsiteY49" fmla="*/ 264017 h 1403797"/>
              <a:gd name="connsiteX50" fmla="*/ 528033 w 1925391"/>
              <a:gd name="connsiteY50" fmla="*/ 238259 h 1403797"/>
              <a:gd name="connsiteX51" fmla="*/ 515154 w 1925391"/>
              <a:gd name="connsiteY51" fmla="*/ 218941 h 1403797"/>
              <a:gd name="connsiteX52" fmla="*/ 495836 w 1925391"/>
              <a:gd name="connsiteY52" fmla="*/ 212501 h 1403797"/>
              <a:gd name="connsiteX53" fmla="*/ 450760 w 1925391"/>
              <a:gd name="connsiteY53" fmla="*/ 193183 h 1403797"/>
              <a:gd name="connsiteX54" fmla="*/ 431442 w 1925391"/>
              <a:gd name="connsiteY54" fmla="*/ 180304 h 1403797"/>
              <a:gd name="connsiteX55" fmla="*/ 412124 w 1925391"/>
              <a:gd name="connsiteY55" fmla="*/ 160986 h 1403797"/>
              <a:gd name="connsiteX56" fmla="*/ 373487 w 1925391"/>
              <a:gd name="connsiteY56" fmla="*/ 148107 h 1403797"/>
              <a:gd name="connsiteX57" fmla="*/ 354169 w 1925391"/>
              <a:gd name="connsiteY57" fmla="*/ 135228 h 1403797"/>
              <a:gd name="connsiteX58" fmla="*/ 315532 w 1925391"/>
              <a:gd name="connsiteY58" fmla="*/ 122349 h 1403797"/>
              <a:gd name="connsiteX59" fmla="*/ 270456 w 1925391"/>
              <a:gd name="connsiteY59" fmla="*/ 90152 h 1403797"/>
              <a:gd name="connsiteX60" fmla="*/ 231819 w 1925391"/>
              <a:gd name="connsiteY60" fmla="*/ 77273 h 1403797"/>
              <a:gd name="connsiteX61" fmla="*/ 212501 w 1925391"/>
              <a:gd name="connsiteY61" fmla="*/ 70834 h 1403797"/>
              <a:gd name="connsiteX62" fmla="*/ 186743 w 1925391"/>
              <a:gd name="connsiteY62" fmla="*/ 57955 h 1403797"/>
              <a:gd name="connsiteX63" fmla="*/ 96591 w 1925391"/>
              <a:gd name="connsiteY63" fmla="*/ 32197 h 1403797"/>
              <a:gd name="connsiteX64" fmla="*/ 51515 w 1925391"/>
              <a:gd name="connsiteY64" fmla="*/ 19318 h 1403797"/>
              <a:gd name="connsiteX65" fmla="*/ 25757 w 1925391"/>
              <a:gd name="connsiteY65" fmla="*/ 6439 h 1403797"/>
              <a:gd name="connsiteX66" fmla="*/ 0 w 1925391"/>
              <a:gd name="connsiteY66" fmla="*/ 0 h 140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25391" h="1403797">
                <a:moveTo>
                  <a:pt x="1925391" y="1403797"/>
                </a:moveTo>
                <a:cubicBezTo>
                  <a:pt x="1918952" y="1393065"/>
                  <a:pt x="1911252" y="1382994"/>
                  <a:pt x="1906073" y="1371600"/>
                </a:cubicBezTo>
                <a:cubicBezTo>
                  <a:pt x="1900455" y="1359241"/>
                  <a:pt x="1900725" y="1344259"/>
                  <a:pt x="1893194" y="1332963"/>
                </a:cubicBezTo>
                <a:lnTo>
                  <a:pt x="1867436" y="1294327"/>
                </a:lnTo>
                <a:cubicBezTo>
                  <a:pt x="1852126" y="1248393"/>
                  <a:pt x="1873835" y="1303924"/>
                  <a:pt x="1841678" y="1255690"/>
                </a:cubicBezTo>
                <a:cubicBezTo>
                  <a:pt x="1837913" y="1250042"/>
                  <a:pt x="1839004" y="1242020"/>
                  <a:pt x="1835239" y="1236372"/>
                </a:cubicBezTo>
                <a:cubicBezTo>
                  <a:pt x="1830188" y="1228795"/>
                  <a:pt x="1821751" y="1224049"/>
                  <a:pt x="1815921" y="1217053"/>
                </a:cubicBezTo>
                <a:cubicBezTo>
                  <a:pt x="1765259" y="1156258"/>
                  <a:pt x="1835325" y="1236501"/>
                  <a:pt x="1796602" y="1178417"/>
                </a:cubicBezTo>
                <a:cubicBezTo>
                  <a:pt x="1791550" y="1170840"/>
                  <a:pt x="1783723" y="1165538"/>
                  <a:pt x="1777284" y="1159098"/>
                </a:cubicBezTo>
                <a:cubicBezTo>
                  <a:pt x="1775138" y="1148366"/>
                  <a:pt x="1775374" y="1136865"/>
                  <a:pt x="1770845" y="1126901"/>
                </a:cubicBezTo>
                <a:cubicBezTo>
                  <a:pt x="1751318" y="1083942"/>
                  <a:pt x="1749393" y="1097296"/>
                  <a:pt x="1725769" y="1068946"/>
                </a:cubicBezTo>
                <a:cubicBezTo>
                  <a:pt x="1675107" y="1008151"/>
                  <a:pt x="1745173" y="1088394"/>
                  <a:pt x="1706450" y="1030310"/>
                </a:cubicBezTo>
                <a:cubicBezTo>
                  <a:pt x="1701398" y="1022733"/>
                  <a:pt x="1692723" y="1018180"/>
                  <a:pt x="1687132" y="1010991"/>
                </a:cubicBezTo>
                <a:cubicBezTo>
                  <a:pt x="1641980" y="952938"/>
                  <a:pt x="1677510" y="991723"/>
                  <a:pt x="1648495" y="953036"/>
                </a:cubicBezTo>
                <a:cubicBezTo>
                  <a:pt x="1642056" y="944450"/>
                  <a:pt x="1636356" y="935256"/>
                  <a:pt x="1629177" y="927279"/>
                </a:cubicBezTo>
                <a:cubicBezTo>
                  <a:pt x="1616993" y="913741"/>
                  <a:pt x="1600643" y="903797"/>
                  <a:pt x="1590540" y="888642"/>
                </a:cubicBezTo>
                <a:cubicBezTo>
                  <a:pt x="1586247" y="882203"/>
                  <a:pt x="1581502" y="876043"/>
                  <a:pt x="1577662" y="869324"/>
                </a:cubicBezTo>
                <a:cubicBezTo>
                  <a:pt x="1572899" y="860989"/>
                  <a:pt x="1571571" y="850354"/>
                  <a:pt x="1564783" y="843566"/>
                </a:cubicBezTo>
                <a:cubicBezTo>
                  <a:pt x="1559983" y="838766"/>
                  <a:pt x="1551904" y="839273"/>
                  <a:pt x="1545464" y="837127"/>
                </a:cubicBezTo>
                <a:cubicBezTo>
                  <a:pt x="1508970" y="782385"/>
                  <a:pt x="1569081" y="867187"/>
                  <a:pt x="1493949" y="792051"/>
                </a:cubicBezTo>
                <a:cubicBezTo>
                  <a:pt x="1469159" y="767259"/>
                  <a:pt x="1482208" y="777783"/>
                  <a:pt x="1455312" y="759853"/>
                </a:cubicBezTo>
                <a:cubicBezTo>
                  <a:pt x="1441263" y="717703"/>
                  <a:pt x="1460776" y="759074"/>
                  <a:pt x="1429554" y="734096"/>
                </a:cubicBezTo>
                <a:cubicBezTo>
                  <a:pt x="1423511" y="729261"/>
                  <a:pt x="1422500" y="719873"/>
                  <a:pt x="1416676" y="714777"/>
                </a:cubicBezTo>
                <a:cubicBezTo>
                  <a:pt x="1405027" y="704584"/>
                  <a:pt x="1390918" y="697606"/>
                  <a:pt x="1378039" y="689020"/>
                </a:cubicBezTo>
                <a:cubicBezTo>
                  <a:pt x="1332540" y="658688"/>
                  <a:pt x="1388836" y="696732"/>
                  <a:pt x="1332963" y="656822"/>
                </a:cubicBezTo>
                <a:cubicBezTo>
                  <a:pt x="1326665" y="652324"/>
                  <a:pt x="1319590" y="648897"/>
                  <a:pt x="1313645" y="643943"/>
                </a:cubicBezTo>
                <a:cubicBezTo>
                  <a:pt x="1281489" y="617146"/>
                  <a:pt x="1308956" y="629501"/>
                  <a:pt x="1275008" y="618186"/>
                </a:cubicBezTo>
                <a:cubicBezTo>
                  <a:pt x="1262129" y="609600"/>
                  <a:pt x="1244957" y="605307"/>
                  <a:pt x="1236371" y="592428"/>
                </a:cubicBezTo>
                <a:cubicBezTo>
                  <a:pt x="1232078" y="585989"/>
                  <a:pt x="1229536" y="577945"/>
                  <a:pt x="1223493" y="573110"/>
                </a:cubicBezTo>
                <a:cubicBezTo>
                  <a:pt x="1218192" y="568870"/>
                  <a:pt x="1210245" y="569706"/>
                  <a:pt x="1204174" y="566670"/>
                </a:cubicBezTo>
                <a:cubicBezTo>
                  <a:pt x="1154247" y="541706"/>
                  <a:pt x="1214091" y="563535"/>
                  <a:pt x="1165538" y="547352"/>
                </a:cubicBezTo>
                <a:cubicBezTo>
                  <a:pt x="1159098" y="540913"/>
                  <a:pt x="1153630" y="533327"/>
                  <a:pt x="1146219" y="528034"/>
                </a:cubicBezTo>
                <a:cubicBezTo>
                  <a:pt x="1138408" y="522455"/>
                  <a:pt x="1128693" y="520094"/>
                  <a:pt x="1120462" y="515155"/>
                </a:cubicBezTo>
                <a:cubicBezTo>
                  <a:pt x="1107189" y="507191"/>
                  <a:pt x="1094704" y="497983"/>
                  <a:pt x="1081825" y="489397"/>
                </a:cubicBezTo>
                <a:lnTo>
                  <a:pt x="1062507" y="476518"/>
                </a:lnTo>
                <a:cubicBezTo>
                  <a:pt x="1058214" y="470079"/>
                  <a:pt x="1055101" y="462672"/>
                  <a:pt x="1049628" y="457200"/>
                </a:cubicBezTo>
                <a:cubicBezTo>
                  <a:pt x="1037144" y="444717"/>
                  <a:pt x="1026703" y="443119"/>
                  <a:pt x="1010991" y="437882"/>
                </a:cubicBezTo>
                <a:cubicBezTo>
                  <a:pt x="985330" y="412220"/>
                  <a:pt x="997805" y="419622"/>
                  <a:pt x="959476" y="405684"/>
                </a:cubicBezTo>
                <a:cubicBezTo>
                  <a:pt x="946718" y="401045"/>
                  <a:pt x="933718" y="397098"/>
                  <a:pt x="920839" y="392805"/>
                </a:cubicBezTo>
                <a:lnTo>
                  <a:pt x="901521" y="386366"/>
                </a:lnTo>
                <a:cubicBezTo>
                  <a:pt x="895081" y="382073"/>
                  <a:pt x="889274" y="376630"/>
                  <a:pt x="882202" y="373487"/>
                </a:cubicBezTo>
                <a:cubicBezTo>
                  <a:pt x="869797" y="367973"/>
                  <a:pt x="856445" y="364901"/>
                  <a:pt x="843566" y="360608"/>
                </a:cubicBezTo>
                <a:cubicBezTo>
                  <a:pt x="822066" y="353441"/>
                  <a:pt x="822730" y="353116"/>
                  <a:pt x="798490" y="347729"/>
                </a:cubicBezTo>
                <a:cubicBezTo>
                  <a:pt x="751857" y="337366"/>
                  <a:pt x="781501" y="346359"/>
                  <a:pt x="746974" y="334851"/>
                </a:cubicBezTo>
                <a:cubicBezTo>
                  <a:pt x="740535" y="330558"/>
                  <a:pt x="734728" y="325115"/>
                  <a:pt x="727656" y="321972"/>
                </a:cubicBezTo>
                <a:cubicBezTo>
                  <a:pt x="696141" y="307965"/>
                  <a:pt x="692073" y="311297"/>
                  <a:pt x="663262" y="302653"/>
                </a:cubicBezTo>
                <a:cubicBezTo>
                  <a:pt x="650259" y="298752"/>
                  <a:pt x="637504" y="294067"/>
                  <a:pt x="624625" y="289774"/>
                </a:cubicBezTo>
                <a:lnTo>
                  <a:pt x="605307" y="283335"/>
                </a:lnTo>
                <a:cubicBezTo>
                  <a:pt x="598867" y="279042"/>
                  <a:pt x="592910" y="273917"/>
                  <a:pt x="585988" y="270456"/>
                </a:cubicBezTo>
                <a:cubicBezTo>
                  <a:pt x="579917" y="267421"/>
                  <a:pt x="572603" y="267313"/>
                  <a:pt x="566670" y="264017"/>
                </a:cubicBezTo>
                <a:cubicBezTo>
                  <a:pt x="553139" y="256500"/>
                  <a:pt x="528033" y="238259"/>
                  <a:pt x="528033" y="238259"/>
                </a:cubicBezTo>
                <a:cubicBezTo>
                  <a:pt x="523740" y="231820"/>
                  <a:pt x="521197" y="223776"/>
                  <a:pt x="515154" y="218941"/>
                </a:cubicBezTo>
                <a:cubicBezTo>
                  <a:pt x="509854" y="214701"/>
                  <a:pt x="501907" y="215537"/>
                  <a:pt x="495836" y="212501"/>
                </a:cubicBezTo>
                <a:cubicBezTo>
                  <a:pt x="451371" y="190267"/>
                  <a:pt x="504363" y="206583"/>
                  <a:pt x="450760" y="193183"/>
                </a:cubicBezTo>
                <a:cubicBezTo>
                  <a:pt x="444321" y="188890"/>
                  <a:pt x="437387" y="185259"/>
                  <a:pt x="431442" y="180304"/>
                </a:cubicBezTo>
                <a:cubicBezTo>
                  <a:pt x="424446" y="174474"/>
                  <a:pt x="420085" y="165409"/>
                  <a:pt x="412124" y="160986"/>
                </a:cubicBezTo>
                <a:cubicBezTo>
                  <a:pt x="400257" y="154393"/>
                  <a:pt x="373487" y="148107"/>
                  <a:pt x="373487" y="148107"/>
                </a:cubicBezTo>
                <a:cubicBezTo>
                  <a:pt x="367048" y="143814"/>
                  <a:pt x="361241" y="138371"/>
                  <a:pt x="354169" y="135228"/>
                </a:cubicBezTo>
                <a:cubicBezTo>
                  <a:pt x="341763" y="129714"/>
                  <a:pt x="315532" y="122349"/>
                  <a:pt x="315532" y="122349"/>
                </a:cubicBezTo>
                <a:cubicBezTo>
                  <a:pt x="312076" y="119757"/>
                  <a:pt x="278157" y="93575"/>
                  <a:pt x="270456" y="90152"/>
                </a:cubicBezTo>
                <a:cubicBezTo>
                  <a:pt x="258050" y="84638"/>
                  <a:pt x="244698" y="81566"/>
                  <a:pt x="231819" y="77273"/>
                </a:cubicBezTo>
                <a:cubicBezTo>
                  <a:pt x="225380" y="75127"/>
                  <a:pt x="218572" y="73870"/>
                  <a:pt x="212501" y="70834"/>
                </a:cubicBezTo>
                <a:cubicBezTo>
                  <a:pt x="203915" y="66541"/>
                  <a:pt x="195656" y="61520"/>
                  <a:pt x="186743" y="57955"/>
                </a:cubicBezTo>
                <a:cubicBezTo>
                  <a:pt x="155949" y="45637"/>
                  <a:pt x="129158" y="40338"/>
                  <a:pt x="96591" y="32197"/>
                </a:cubicBezTo>
                <a:cubicBezTo>
                  <a:pt x="83511" y="28927"/>
                  <a:pt x="64455" y="24864"/>
                  <a:pt x="51515" y="19318"/>
                </a:cubicBezTo>
                <a:cubicBezTo>
                  <a:pt x="42692" y="15536"/>
                  <a:pt x="34745" y="9810"/>
                  <a:pt x="25757" y="6439"/>
                </a:cubicBezTo>
                <a:cubicBezTo>
                  <a:pt x="17471" y="3332"/>
                  <a:pt x="0" y="0"/>
                  <a:pt x="0" y="0"/>
                </a:cubicBezTo>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erbest Form: Şekil 8">
            <a:extLst>
              <a:ext uri="{FF2B5EF4-FFF2-40B4-BE49-F238E27FC236}">
                <a16:creationId xmlns:a16="http://schemas.microsoft.com/office/drawing/2014/main" id="{964A5B5B-5F35-4898-88E6-69C12969F044}"/>
              </a:ext>
            </a:extLst>
          </p:cNvPr>
          <p:cNvSpPr/>
          <p:nvPr/>
        </p:nvSpPr>
        <p:spPr>
          <a:xfrm>
            <a:off x="1120462" y="1880128"/>
            <a:ext cx="9569003" cy="1391106"/>
          </a:xfrm>
          <a:custGeom>
            <a:avLst/>
            <a:gdLst>
              <a:gd name="connsiteX0" fmla="*/ 9569003 w 9569003"/>
              <a:gd name="connsiteY0" fmla="*/ 1217241 h 1391106"/>
              <a:gd name="connsiteX1" fmla="*/ 9414456 w 9569003"/>
              <a:gd name="connsiteY1" fmla="*/ 1230120 h 1391106"/>
              <a:gd name="connsiteX2" fmla="*/ 9060287 w 9569003"/>
              <a:gd name="connsiteY2" fmla="*/ 1236559 h 1391106"/>
              <a:gd name="connsiteX3" fmla="*/ 9028090 w 9569003"/>
              <a:gd name="connsiteY3" fmla="*/ 1249438 h 1391106"/>
              <a:gd name="connsiteX4" fmla="*/ 8963696 w 9569003"/>
              <a:gd name="connsiteY4" fmla="*/ 1255878 h 1391106"/>
              <a:gd name="connsiteX5" fmla="*/ 8918620 w 9569003"/>
              <a:gd name="connsiteY5" fmla="*/ 1262317 h 1391106"/>
              <a:gd name="connsiteX6" fmla="*/ 8822028 w 9569003"/>
              <a:gd name="connsiteY6" fmla="*/ 1281635 h 1391106"/>
              <a:gd name="connsiteX7" fmla="*/ 8770513 w 9569003"/>
              <a:gd name="connsiteY7" fmla="*/ 1288075 h 1391106"/>
              <a:gd name="connsiteX8" fmla="*/ 8751194 w 9569003"/>
              <a:gd name="connsiteY8" fmla="*/ 1294514 h 1391106"/>
              <a:gd name="connsiteX9" fmla="*/ 8699679 w 9569003"/>
              <a:gd name="connsiteY9" fmla="*/ 1300954 h 1391106"/>
              <a:gd name="connsiteX10" fmla="*/ 8680361 w 9569003"/>
              <a:gd name="connsiteY10" fmla="*/ 1313833 h 1391106"/>
              <a:gd name="connsiteX11" fmla="*/ 8615966 w 9569003"/>
              <a:gd name="connsiteY11" fmla="*/ 1320272 h 1391106"/>
              <a:gd name="connsiteX12" fmla="*/ 8577330 w 9569003"/>
              <a:gd name="connsiteY12" fmla="*/ 1326711 h 1391106"/>
              <a:gd name="connsiteX13" fmla="*/ 8377707 w 9569003"/>
              <a:gd name="connsiteY13" fmla="*/ 1339590 h 1391106"/>
              <a:gd name="connsiteX14" fmla="*/ 8306873 w 9569003"/>
              <a:gd name="connsiteY14" fmla="*/ 1352469 h 1391106"/>
              <a:gd name="connsiteX15" fmla="*/ 8139448 w 9569003"/>
              <a:gd name="connsiteY15" fmla="*/ 1365348 h 1391106"/>
              <a:gd name="connsiteX16" fmla="*/ 7881870 w 9569003"/>
              <a:gd name="connsiteY16" fmla="*/ 1384666 h 1391106"/>
              <a:gd name="connsiteX17" fmla="*/ 7656490 w 9569003"/>
              <a:gd name="connsiteY17" fmla="*/ 1391106 h 1391106"/>
              <a:gd name="connsiteX18" fmla="*/ 6877318 w 9569003"/>
              <a:gd name="connsiteY18" fmla="*/ 1384666 h 1391106"/>
              <a:gd name="connsiteX19" fmla="*/ 6812924 w 9569003"/>
              <a:gd name="connsiteY19" fmla="*/ 1371787 h 1391106"/>
              <a:gd name="connsiteX20" fmla="*/ 6748530 w 9569003"/>
              <a:gd name="connsiteY20" fmla="*/ 1365348 h 1391106"/>
              <a:gd name="connsiteX21" fmla="*/ 6259132 w 9569003"/>
              <a:gd name="connsiteY21" fmla="*/ 1346030 h 1391106"/>
              <a:gd name="connsiteX22" fmla="*/ 6214056 w 9569003"/>
              <a:gd name="connsiteY22" fmla="*/ 1339590 h 1391106"/>
              <a:gd name="connsiteX23" fmla="*/ 6136783 w 9569003"/>
              <a:gd name="connsiteY23" fmla="*/ 1326711 h 1391106"/>
              <a:gd name="connsiteX24" fmla="*/ 6059510 w 9569003"/>
              <a:gd name="connsiteY24" fmla="*/ 1320272 h 1391106"/>
              <a:gd name="connsiteX25" fmla="*/ 5628068 w 9569003"/>
              <a:gd name="connsiteY25" fmla="*/ 1300954 h 1391106"/>
              <a:gd name="connsiteX26" fmla="*/ 5563673 w 9569003"/>
              <a:gd name="connsiteY26" fmla="*/ 1294514 h 1391106"/>
              <a:gd name="connsiteX27" fmla="*/ 5338293 w 9569003"/>
              <a:gd name="connsiteY27" fmla="*/ 1275196 h 1391106"/>
              <a:gd name="connsiteX28" fmla="*/ 5299656 w 9569003"/>
              <a:gd name="connsiteY28" fmla="*/ 1268757 h 1391106"/>
              <a:gd name="connsiteX29" fmla="*/ 5261020 w 9569003"/>
              <a:gd name="connsiteY29" fmla="*/ 1255878 h 1391106"/>
              <a:gd name="connsiteX30" fmla="*/ 5183746 w 9569003"/>
              <a:gd name="connsiteY30" fmla="*/ 1242999 h 1391106"/>
              <a:gd name="connsiteX31" fmla="*/ 5119352 w 9569003"/>
              <a:gd name="connsiteY31" fmla="*/ 1223680 h 1391106"/>
              <a:gd name="connsiteX32" fmla="*/ 5100034 w 9569003"/>
              <a:gd name="connsiteY32" fmla="*/ 1217241 h 1391106"/>
              <a:gd name="connsiteX33" fmla="*/ 5054958 w 9569003"/>
              <a:gd name="connsiteY33" fmla="*/ 1210802 h 1391106"/>
              <a:gd name="connsiteX34" fmla="*/ 5009882 w 9569003"/>
              <a:gd name="connsiteY34" fmla="*/ 1191483 h 1391106"/>
              <a:gd name="connsiteX35" fmla="*/ 4932608 w 9569003"/>
              <a:gd name="connsiteY35" fmla="*/ 1178604 h 1391106"/>
              <a:gd name="connsiteX36" fmla="*/ 4881093 w 9569003"/>
              <a:gd name="connsiteY36" fmla="*/ 1165726 h 1391106"/>
              <a:gd name="connsiteX37" fmla="*/ 4752304 w 9569003"/>
              <a:gd name="connsiteY37" fmla="*/ 1152847 h 1391106"/>
              <a:gd name="connsiteX38" fmla="*/ 4398135 w 9569003"/>
              <a:gd name="connsiteY38" fmla="*/ 1127089 h 1391106"/>
              <a:gd name="connsiteX39" fmla="*/ 4365938 w 9569003"/>
              <a:gd name="connsiteY39" fmla="*/ 1114210 h 1391106"/>
              <a:gd name="connsiteX40" fmla="*/ 4288665 w 9569003"/>
              <a:gd name="connsiteY40" fmla="*/ 1101331 h 1391106"/>
              <a:gd name="connsiteX41" fmla="*/ 4250028 w 9569003"/>
              <a:gd name="connsiteY41" fmla="*/ 1088452 h 1391106"/>
              <a:gd name="connsiteX42" fmla="*/ 4166315 w 9569003"/>
              <a:gd name="connsiteY42" fmla="*/ 1075573 h 1391106"/>
              <a:gd name="connsiteX43" fmla="*/ 4095482 w 9569003"/>
              <a:gd name="connsiteY43" fmla="*/ 1056255 h 1391106"/>
              <a:gd name="connsiteX44" fmla="*/ 3986011 w 9569003"/>
              <a:gd name="connsiteY44" fmla="*/ 1043376 h 1391106"/>
              <a:gd name="connsiteX45" fmla="*/ 3882980 w 9569003"/>
              <a:gd name="connsiteY45" fmla="*/ 1030497 h 1391106"/>
              <a:gd name="connsiteX46" fmla="*/ 3696237 w 9569003"/>
              <a:gd name="connsiteY46" fmla="*/ 1017618 h 1391106"/>
              <a:gd name="connsiteX47" fmla="*/ 3638282 w 9569003"/>
              <a:gd name="connsiteY47" fmla="*/ 1004740 h 1391106"/>
              <a:gd name="connsiteX48" fmla="*/ 3618963 w 9569003"/>
              <a:gd name="connsiteY48" fmla="*/ 991861 h 1391106"/>
              <a:gd name="connsiteX49" fmla="*/ 3580327 w 9569003"/>
              <a:gd name="connsiteY49" fmla="*/ 978982 h 1391106"/>
              <a:gd name="connsiteX50" fmla="*/ 3535251 w 9569003"/>
              <a:gd name="connsiteY50" fmla="*/ 966103 h 1391106"/>
              <a:gd name="connsiteX51" fmla="*/ 3509493 w 9569003"/>
              <a:gd name="connsiteY51" fmla="*/ 953224 h 1391106"/>
              <a:gd name="connsiteX52" fmla="*/ 3490175 w 9569003"/>
              <a:gd name="connsiteY52" fmla="*/ 940345 h 1391106"/>
              <a:gd name="connsiteX53" fmla="*/ 3387144 w 9569003"/>
              <a:gd name="connsiteY53" fmla="*/ 927466 h 1391106"/>
              <a:gd name="connsiteX54" fmla="*/ 3322749 w 9569003"/>
              <a:gd name="connsiteY54" fmla="*/ 914587 h 1391106"/>
              <a:gd name="connsiteX55" fmla="*/ 3136006 w 9569003"/>
              <a:gd name="connsiteY55" fmla="*/ 901709 h 1391106"/>
              <a:gd name="connsiteX56" fmla="*/ 3090930 w 9569003"/>
              <a:gd name="connsiteY56" fmla="*/ 895269 h 1391106"/>
              <a:gd name="connsiteX57" fmla="*/ 3058732 w 9569003"/>
              <a:gd name="connsiteY57" fmla="*/ 882390 h 1391106"/>
              <a:gd name="connsiteX58" fmla="*/ 3007217 w 9569003"/>
              <a:gd name="connsiteY58" fmla="*/ 875951 h 1391106"/>
              <a:gd name="connsiteX59" fmla="*/ 2955701 w 9569003"/>
              <a:gd name="connsiteY59" fmla="*/ 863072 h 1391106"/>
              <a:gd name="connsiteX60" fmla="*/ 2891307 w 9569003"/>
              <a:gd name="connsiteY60" fmla="*/ 850193 h 1391106"/>
              <a:gd name="connsiteX61" fmla="*/ 2871989 w 9569003"/>
              <a:gd name="connsiteY61" fmla="*/ 837314 h 1391106"/>
              <a:gd name="connsiteX62" fmla="*/ 2826913 w 9569003"/>
              <a:gd name="connsiteY62" fmla="*/ 824435 h 1391106"/>
              <a:gd name="connsiteX63" fmla="*/ 2781837 w 9569003"/>
              <a:gd name="connsiteY63" fmla="*/ 811557 h 1391106"/>
              <a:gd name="connsiteX64" fmla="*/ 2685245 w 9569003"/>
              <a:gd name="connsiteY64" fmla="*/ 798678 h 1391106"/>
              <a:gd name="connsiteX65" fmla="*/ 2653048 w 9569003"/>
              <a:gd name="connsiteY65" fmla="*/ 785799 h 1391106"/>
              <a:gd name="connsiteX66" fmla="*/ 2607972 w 9569003"/>
              <a:gd name="connsiteY66" fmla="*/ 779359 h 1391106"/>
              <a:gd name="connsiteX67" fmla="*/ 2511380 w 9569003"/>
              <a:gd name="connsiteY67" fmla="*/ 766480 h 1391106"/>
              <a:gd name="connsiteX68" fmla="*/ 2492062 w 9569003"/>
              <a:gd name="connsiteY68" fmla="*/ 760041 h 1391106"/>
              <a:gd name="connsiteX69" fmla="*/ 2466304 w 9569003"/>
              <a:gd name="connsiteY69" fmla="*/ 753602 h 1391106"/>
              <a:gd name="connsiteX70" fmla="*/ 2446986 w 9569003"/>
              <a:gd name="connsiteY70" fmla="*/ 740723 h 1391106"/>
              <a:gd name="connsiteX71" fmla="*/ 2421228 w 9569003"/>
              <a:gd name="connsiteY71" fmla="*/ 727844 h 1391106"/>
              <a:gd name="connsiteX72" fmla="*/ 2376152 w 9569003"/>
              <a:gd name="connsiteY72" fmla="*/ 714965 h 1391106"/>
              <a:gd name="connsiteX73" fmla="*/ 2318197 w 9569003"/>
              <a:gd name="connsiteY73" fmla="*/ 695647 h 1391106"/>
              <a:gd name="connsiteX74" fmla="*/ 2298879 w 9569003"/>
              <a:gd name="connsiteY74" fmla="*/ 689207 h 1391106"/>
              <a:gd name="connsiteX75" fmla="*/ 2279561 w 9569003"/>
              <a:gd name="connsiteY75" fmla="*/ 669889 h 1391106"/>
              <a:gd name="connsiteX76" fmla="*/ 2240924 w 9569003"/>
              <a:gd name="connsiteY76" fmla="*/ 657010 h 1391106"/>
              <a:gd name="connsiteX77" fmla="*/ 2215166 w 9569003"/>
              <a:gd name="connsiteY77" fmla="*/ 650571 h 1391106"/>
              <a:gd name="connsiteX78" fmla="*/ 2195848 w 9569003"/>
              <a:gd name="connsiteY78" fmla="*/ 644131 h 1391106"/>
              <a:gd name="connsiteX79" fmla="*/ 2157211 w 9569003"/>
              <a:gd name="connsiteY79" fmla="*/ 637692 h 1391106"/>
              <a:gd name="connsiteX80" fmla="*/ 2099256 w 9569003"/>
              <a:gd name="connsiteY80" fmla="*/ 618373 h 1391106"/>
              <a:gd name="connsiteX81" fmla="*/ 2079938 w 9569003"/>
              <a:gd name="connsiteY81" fmla="*/ 611934 h 1391106"/>
              <a:gd name="connsiteX82" fmla="*/ 2054180 w 9569003"/>
              <a:gd name="connsiteY82" fmla="*/ 605495 h 1391106"/>
              <a:gd name="connsiteX83" fmla="*/ 1989786 w 9569003"/>
              <a:gd name="connsiteY83" fmla="*/ 592616 h 1391106"/>
              <a:gd name="connsiteX84" fmla="*/ 1906073 w 9569003"/>
              <a:gd name="connsiteY84" fmla="*/ 566858 h 1391106"/>
              <a:gd name="connsiteX85" fmla="*/ 1906073 w 9569003"/>
              <a:gd name="connsiteY85" fmla="*/ 566858 h 1391106"/>
              <a:gd name="connsiteX86" fmla="*/ 1867437 w 9569003"/>
              <a:gd name="connsiteY86" fmla="*/ 553979 h 1391106"/>
              <a:gd name="connsiteX87" fmla="*/ 1848118 w 9569003"/>
              <a:gd name="connsiteY87" fmla="*/ 541100 h 1391106"/>
              <a:gd name="connsiteX88" fmla="*/ 1828800 w 9569003"/>
              <a:gd name="connsiteY88" fmla="*/ 534661 h 1391106"/>
              <a:gd name="connsiteX89" fmla="*/ 1790163 w 9569003"/>
              <a:gd name="connsiteY89" fmla="*/ 508903 h 1391106"/>
              <a:gd name="connsiteX90" fmla="*/ 1770845 w 9569003"/>
              <a:gd name="connsiteY90" fmla="*/ 496024 h 1391106"/>
              <a:gd name="connsiteX91" fmla="*/ 1751527 w 9569003"/>
              <a:gd name="connsiteY91" fmla="*/ 489585 h 1391106"/>
              <a:gd name="connsiteX92" fmla="*/ 1732208 w 9569003"/>
              <a:gd name="connsiteY92" fmla="*/ 470266 h 1391106"/>
              <a:gd name="connsiteX93" fmla="*/ 1706451 w 9569003"/>
              <a:gd name="connsiteY93" fmla="*/ 463827 h 1391106"/>
              <a:gd name="connsiteX94" fmla="*/ 1661375 w 9569003"/>
              <a:gd name="connsiteY94" fmla="*/ 444509 h 1391106"/>
              <a:gd name="connsiteX95" fmla="*/ 1622738 w 9569003"/>
              <a:gd name="connsiteY95" fmla="*/ 405872 h 1391106"/>
              <a:gd name="connsiteX96" fmla="*/ 1596980 w 9569003"/>
              <a:gd name="connsiteY96" fmla="*/ 399433 h 1391106"/>
              <a:gd name="connsiteX97" fmla="*/ 1577662 w 9569003"/>
              <a:gd name="connsiteY97" fmla="*/ 386554 h 1391106"/>
              <a:gd name="connsiteX98" fmla="*/ 1558344 w 9569003"/>
              <a:gd name="connsiteY98" fmla="*/ 380114 h 1391106"/>
              <a:gd name="connsiteX99" fmla="*/ 1545465 w 9569003"/>
              <a:gd name="connsiteY99" fmla="*/ 360796 h 1391106"/>
              <a:gd name="connsiteX100" fmla="*/ 1506828 w 9569003"/>
              <a:gd name="connsiteY100" fmla="*/ 328599 h 1391106"/>
              <a:gd name="connsiteX101" fmla="*/ 1493949 w 9569003"/>
              <a:gd name="connsiteY101" fmla="*/ 309280 h 1391106"/>
              <a:gd name="connsiteX102" fmla="*/ 1455313 w 9569003"/>
              <a:gd name="connsiteY102" fmla="*/ 289962 h 1391106"/>
              <a:gd name="connsiteX103" fmla="*/ 1435994 w 9569003"/>
              <a:gd name="connsiteY103" fmla="*/ 277083 h 1391106"/>
              <a:gd name="connsiteX104" fmla="*/ 1384479 w 9569003"/>
              <a:gd name="connsiteY104" fmla="*/ 232007 h 1391106"/>
              <a:gd name="connsiteX105" fmla="*/ 1345842 w 9569003"/>
              <a:gd name="connsiteY105" fmla="*/ 219128 h 1391106"/>
              <a:gd name="connsiteX106" fmla="*/ 1332963 w 9569003"/>
              <a:gd name="connsiteY106" fmla="*/ 199810 h 1391106"/>
              <a:gd name="connsiteX107" fmla="*/ 1313645 w 9569003"/>
              <a:gd name="connsiteY107" fmla="*/ 186931 h 1391106"/>
              <a:gd name="connsiteX108" fmla="*/ 1249251 w 9569003"/>
              <a:gd name="connsiteY108" fmla="*/ 167613 h 1391106"/>
              <a:gd name="connsiteX109" fmla="*/ 1197735 w 9569003"/>
              <a:gd name="connsiteY109" fmla="*/ 135416 h 1391106"/>
              <a:gd name="connsiteX110" fmla="*/ 1159099 w 9569003"/>
              <a:gd name="connsiteY110" fmla="*/ 122537 h 1391106"/>
              <a:gd name="connsiteX111" fmla="*/ 1101144 w 9569003"/>
              <a:gd name="connsiteY111" fmla="*/ 109658 h 1391106"/>
              <a:gd name="connsiteX112" fmla="*/ 1075386 w 9569003"/>
              <a:gd name="connsiteY112" fmla="*/ 103218 h 1391106"/>
              <a:gd name="connsiteX113" fmla="*/ 1049628 w 9569003"/>
              <a:gd name="connsiteY113" fmla="*/ 90340 h 1391106"/>
              <a:gd name="connsiteX114" fmla="*/ 998113 w 9569003"/>
              <a:gd name="connsiteY114" fmla="*/ 77461 h 1391106"/>
              <a:gd name="connsiteX115" fmla="*/ 972355 w 9569003"/>
              <a:gd name="connsiteY115" fmla="*/ 71021 h 1391106"/>
              <a:gd name="connsiteX116" fmla="*/ 946597 w 9569003"/>
              <a:gd name="connsiteY116" fmla="*/ 64582 h 1391106"/>
              <a:gd name="connsiteX117" fmla="*/ 914400 w 9569003"/>
              <a:gd name="connsiteY117" fmla="*/ 51703 h 1391106"/>
              <a:gd name="connsiteX118" fmla="*/ 869324 w 9569003"/>
              <a:gd name="connsiteY118" fmla="*/ 45264 h 1391106"/>
              <a:gd name="connsiteX119" fmla="*/ 682580 w 9569003"/>
              <a:gd name="connsiteY119" fmla="*/ 32385 h 1391106"/>
              <a:gd name="connsiteX120" fmla="*/ 457200 w 9569003"/>
              <a:gd name="connsiteY120" fmla="*/ 38824 h 1391106"/>
              <a:gd name="connsiteX121" fmla="*/ 412124 w 9569003"/>
              <a:gd name="connsiteY121" fmla="*/ 45264 h 1391106"/>
              <a:gd name="connsiteX122" fmla="*/ 296214 w 9569003"/>
              <a:gd name="connsiteY122" fmla="*/ 51703 h 1391106"/>
              <a:gd name="connsiteX123" fmla="*/ 141668 w 9569003"/>
              <a:gd name="connsiteY123" fmla="*/ 38824 h 1391106"/>
              <a:gd name="connsiteX124" fmla="*/ 96592 w 9569003"/>
              <a:gd name="connsiteY124" fmla="*/ 25945 h 1391106"/>
              <a:gd name="connsiteX125" fmla="*/ 51515 w 9569003"/>
              <a:gd name="connsiteY125" fmla="*/ 13066 h 1391106"/>
              <a:gd name="connsiteX126" fmla="*/ 6439 w 9569003"/>
              <a:gd name="connsiteY126" fmla="*/ 187 h 1391106"/>
              <a:gd name="connsiteX127" fmla="*/ 0 w 9569003"/>
              <a:gd name="connsiteY127" fmla="*/ 187 h 139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9569003" h="1391106">
                <a:moveTo>
                  <a:pt x="9569003" y="1217241"/>
                </a:moveTo>
                <a:cubicBezTo>
                  <a:pt x="9498161" y="1259746"/>
                  <a:pt x="9561133" y="1230120"/>
                  <a:pt x="9414456" y="1230120"/>
                </a:cubicBezTo>
                <a:cubicBezTo>
                  <a:pt x="9296380" y="1230120"/>
                  <a:pt x="9178343" y="1234413"/>
                  <a:pt x="9060287" y="1236559"/>
                </a:cubicBezTo>
                <a:cubicBezTo>
                  <a:pt x="9049555" y="1240852"/>
                  <a:pt x="9039425" y="1247171"/>
                  <a:pt x="9028090" y="1249438"/>
                </a:cubicBezTo>
                <a:cubicBezTo>
                  <a:pt x="9006937" y="1253669"/>
                  <a:pt x="8985120" y="1253357"/>
                  <a:pt x="8963696" y="1255878"/>
                </a:cubicBezTo>
                <a:cubicBezTo>
                  <a:pt x="8948622" y="1257651"/>
                  <a:pt x="8933621" y="1260009"/>
                  <a:pt x="8918620" y="1262317"/>
                </a:cubicBezTo>
                <a:cubicBezTo>
                  <a:pt x="8799138" y="1280699"/>
                  <a:pt x="8985676" y="1252756"/>
                  <a:pt x="8822028" y="1281635"/>
                </a:cubicBezTo>
                <a:cubicBezTo>
                  <a:pt x="8804986" y="1284642"/>
                  <a:pt x="8787685" y="1285928"/>
                  <a:pt x="8770513" y="1288075"/>
                </a:cubicBezTo>
                <a:cubicBezTo>
                  <a:pt x="8764073" y="1290221"/>
                  <a:pt x="8757872" y="1293300"/>
                  <a:pt x="8751194" y="1294514"/>
                </a:cubicBezTo>
                <a:cubicBezTo>
                  <a:pt x="8734168" y="1297610"/>
                  <a:pt x="8716374" y="1296400"/>
                  <a:pt x="8699679" y="1300954"/>
                </a:cubicBezTo>
                <a:cubicBezTo>
                  <a:pt x="8692213" y="1302990"/>
                  <a:pt x="8687902" y="1312093"/>
                  <a:pt x="8680361" y="1313833"/>
                </a:cubicBezTo>
                <a:cubicBezTo>
                  <a:pt x="8659341" y="1318684"/>
                  <a:pt x="8637371" y="1317596"/>
                  <a:pt x="8615966" y="1320272"/>
                </a:cubicBezTo>
                <a:cubicBezTo>
                  <a:pt x="8603011" y="1321891"/>
                  <a:pt x="8590306" y="1325269"/>
                  <a:pt x="8577330" y="1326711"/>
                </a:cubicBezTo>
                <a:cubicBezTo>
                  <a:pt x="8515379" y="1333594"/>
                  <a:pt x="8437352" y="1336451"/>
                  <a:pt x="8377707" y="1339590"/>
                </a:cubicBezTo>
                <a:cubicBezTo>
                  <a:pt x="8354096" y="1343883"/>
                  <a:pt x="8330651" y="1349226"/>
                  <a:pt x="8306873" y="1352469"/>
                </a:cubicBezTo>
                <a:cubicBezTo>
                  <a:pt x="8267384" y="1357854"/>
                  <a:pt x="8173295" y="1362744"/>
                  <a:pt x="8139448" y="1365348"/>
                </a:cubicBezTo>
                <a:cubicBezTo>
                  <a:pt x="8061912" y="1371312"/>
                  <a:pt x="7962405" y="1381508"/>
                  <a:pt x="7881870" y="1384666"/>
                </a:cubicBezTo>
                <a:cubicBezTo>
                  <a:pt x="7806770" y="1387611"/>
                  <a:pt x="7731617" y="1388959"/>
                  <a:pt x="7656490" y="1391106"/>
                </a:cubicBezTo>
                <a:lnTo>
                  <a:pt x="6877318" y="1384666"/>
                </a:lnTo>
                <a:cubicBezTo>
                  <a:pt x="6855434" y="1384165"/>
                  <a:pt x="6834572" y="1375034"/>
                  <a:pt x="6812924" y="1371787"/>
                </a:cubicBezTo>
                <a:cubicBezTo>
                  <a:pt x="6791591" y="1368587"/>
                  <a:pt x="6770057" y="1366737"/>
                  <a:pt x="6748530" y="1365348"/>
                </a:cubicBezTo>
                <a:cubicBezTo>
                  <a:pt x="6647306" y="1358818"/>
                  <a:pt x="6260479" y="1346079"/>
                  <a:pt x="6259132" y="1346030"/>
                </a:cubicBezTo>
                <a:lnTo>
                  <a:pt x="6214056" y="1339590"/>
                </a:lnTo>
                <a:cubicBezTo>
                  <a:pt x="6188263" y="1335517"/>
                  <a:pt x="6162806" y="1328879"/>
                  <a:pt x="6136783" y="1326711"/>
                </a:cubicBezTo>
                <a:cubicBezTo>
                  <a:pt x="6111025" y="1324565"/>
                  <a:pt x="6085324" y="1321579"/>
                  <a:pt x="6059510" y="1320272"/>
                </a:cubicBezTo>
                <a:lnTo>
                  <a:pt x="5628068" y="1300954"/>
                </a:lnTo>
                <a:lnTo>
                  <a:pt x="5563673" y="1294514"/>
                </a:lnTo>
                <a:cubicBezTo>
                  <a:pt x="5541990" y="1292655"/>
                  <a:pt x="5391816" y="1281886"/>
                  <a:pt x="5338293" y="1275196"/>
                </a:cubicBezTo>
                <a:cubicBezTo>
                  <a:pt x="5325337" y="1273577"/>
                  <a:pt x="5312535" y="1270903"/>
                  <a:pt x="5299656" y="1268757"/>
                </a:cubicBezTo>
                <a:cubicBezTo>
                  <a:pt x="5286777" y="1264464"/>
                  <a:pt x="5274272" y="1258823"/>
                  <a:pt x="5261020" y="1255878"/>
                </a:cubicBezTo>
                <a:cubicBezTo>
                  <a:pt x="5235529" y="1250213"/>
                  <a:pt x="5183746" y="1242999"/>
                  <a:pt x="5183746" y="1242999"/>
                </a:cubicBezTo>
                <a:cubicBezTo>
                  <a:pt x="5091956" y="1212402"/>
                  <a:pt x="5187459" y="1243139"/>
                  <a:pt x="5119352" y="1223680"/>
                </a:cubicBezTo>
                <a:cubicBezTo>
                  <a:pt x="5112826" y="1221815"/>
                  <a:pt x="5106690" y="1218572"/>
                  <a:pt x="5100034" y="1217241"/>
                </a:cubicBezTo>
                <a:cubicBezTo>
                  <a:pt x="5085151" y="1214265"/>
                  <a:pt x="5069983" y="1212948"/>
                  <a:pt x="5054958" y="1210802"/>
                </a:cubicBezTo>
                <a:cubicBezTo>
                  <a:pt x="5041000" y="1203823"/>
                  <a:pt x="5025670" y="1194641"/>
                  <a:pt x="5009882" y="1191483"/>
                </a:cubicBezTo>
                <a:cubicBezTo>
                  <a:pt x="4915355" y="1172577"/>
                  <a:pt x="5007536" y="1195895"/>
                  <a:pt x="4932608" y="1178604"/>
                </a:cubicBezTo>
                <a:cubicBezTo>
                  <a:pt x="4915361" y="1174624"/>
                  <a:pt x="4898615" y="1168229"/>
                  <a:pt x="4881093" y="1165726"/>
                </a:cubicBezTo>
                <a:cubicBezTo>
                  <a:pt x="4838383" y="1159625"/>
                  <a:pt x="4795352" y="1155717"/>
                  <a:pt x="4752304" y="1152847"/>
                </a:cubicBezTo>
                <a:cubicBezTo>
                  <a:pt x="4441006" y="1132093"/>
                  <a:pt x="4558855" y="1143160"/>
                  <a:pt x="4398135" y="1127089"/>
                </a:cubicBezTo>
                <a:cubicBezTo>
                  <a:pt x="4387403" y="1122796"/>
                  <a:pt x="4377152" y="1117013"/>
                  <a:pt x="4365938" y="1114210"/>
                </a:cubicBezTo>
                <a:cubicBezTo>
                  <a:pt x="4255356" y="1086565"/>
                  <a:pt x="4375169" y="1124924"/>
                  <a:pt x="4288665" y="1101331"/>
                </a:cubicBezTo>
                <a:cubicBezTo>
                  <a:pt x="4275568" y="1097759"/>
                  <a:pt x="4263125" y="1092024"/>
                  <a:pt x="4250028" y="1088452"/>
                </a:cubicBezTo>
                <a:cubicBezTo>
                  <a:pt x="4221374" y="1080638"/>
                  <a:pt x="4196257" y="1080179"/>
                  <a:pt x="4166315" y="1075573"/>
                </a:cubicBezTo>
                <a:cubicBezTo>
                  <a:pt x="4095403" y="1064663"/>
                  <a:pt x="4176010" y="1074838"/>
                  <a:pt x="4095482" y="1056255"/>
                </a:cubicBezTo>
                <a:cubicBezTo>
                  <a:pt x="4072216" y="1050886"/>
                  <a:pt x="4004159" y="1045470"/>
                  <a:pt x="3986011" y="1043376"/>
                </a:cubicBezTo>
                <a:cubicBezTo>
                  <a:pt x="3951628" y="1039409"/>
                  <a:pt x="3917455" y="1033561"/>
                  <a:pt x="3882980" y="1030497"/>
                </a:cubicBezTo>
                <a:cubicBezTo>
                  <a:pt x="3820830" y="1024972"/>
                  <a:pt x="3696237" y="1017618"/>
                  <a:pt x="3696237" y="1017618"/>
                </a:cubicBezTo>
                <a:cubicBezTo>
                  <a:pt x="3681399" y="1015145"/>
                  <a:pt x="3654134" y="1012666"/>
                  <a:pt x="3638282" y="1004740"/>
                </a:cubicBezTo>
                <a:cubicBezTo>
                  <a:pt x="3631360" y="1001279"/>
                  <a:pt x="3626035" y="995004"/>
                  <a:pt x="3618963" y="991861"/>
                </a:cubicBezTo>
                <a:cubicBezTo>
                  <a:pt x="3606558" y="986347"/>
                  <a:pt x="3593497" y="982275"/>
                  <a:pt x="3580327" y="978982"/>
                </a:cubicBezTo>
                <a:cubicBezTo>
                  <a:pt x="3567262" y="975715"/>
                  <a:pt x="3548180" y="971644"/>
                  <a:pt x="3535251" y="966103"/>
                </a:cubicBezTo>
                <a:cubicBezTo>
                  <a:pt x="3526428" y="962322"/>
                  <a:pt x="3517828" y="957987"/>
                  <a:pt x="3509493" y="953224"/>
                </a:cubicBezTo>
                <a:cubicBezTo>
                  <a:pt x="3502774" y="949384"/>
                  <a:pt x="3497517" y="942792"/>
                  <a:pt x="3490175" y="940345"/>
                </a:cubicBezTo>
                <a:cubicBezTo>
                  <a:pt x="3471960" y="934273"/>
                  <a:pt x="3395634" y="928740"/>
                  <a:pt x="3387144" y="927466"/>
                </a:cubicBezTo>
                <a:cubicBezTo>
                  <a:pt x="3365496" y="924219"/>
                  <a:pt x="3344525" y="916820"/>
                  <a:pt x="3322749" y="914587"/>
                </a:cubicBezTo>
                <a:cubicBezTo>
                  <a:pt x="3260679" y="908221"/>
                  <a:pt x="3136006" y="901709"/>
                  <a:pt x="3136006" y="901709"/>
                </a:cubicBezTo>
                <a:cubicBezTo>
                  <a:pt x="3120981" y="899562"/>
                  <a:pt x="3105655" y="898950"/>
                  <a:pt x="3090930" y="895269"/>
                </a:cubicBezTo>
                <a:cubicBezTo>
                  <a:pt x="3079716" y="892465"/>
                  <a:pt x="3069995" y="884989"/>
                  <a:pt x="3058732" y="882390"/>
                </a:cubicBezTo>
                <a:cubicBezTo>
                  <a:pt x="3041870" y="878499"/>
                  <a:pt x="3024389" y="878097"/>
                  <a:pt x="3007217" y="875951"/>
                </a:cubicBezTo>
                <a:cubicBezTo>
                  <a:pt x="2963068" y="861233"/>
                  <a:pt x="3017852" y="878609"/>
                  <a:pt x="2955701" y="863072"/>
                </a:cubicBezTo>
                <a:cubicBezTo>
                  <a:pt x="2895751" y="848086"/>
                  <a:pt x="3001762" y="865974"/>
                  <a:pt x="2891307" y="850193"/>
                </a:cubicBezTo>
                <a:cubicBezTo>
                  <a:pt x="2884868" y="845900"/>
                  <a:pt x="2878911" y="840775"/>
                  <a:pt x="2871989" y="837314"/>
                </a:cubicBezTo>
                <a:cubicBezTo>
                  <a:pt x="2861703" y="832171"/>
                  <a:pt x="2836532" y="827183"/>
                  <a:pt x="2826913" y="824435"/>
                </a:cubicBezTo>
                <a:cubicBezTo>
                  <a:pt x="2802782" y="817540"/>
                  <a:pt x="2809507" y="816588"/>
                  <a:pt x="2781837" y="811557"/>
                </a:cubicBezTo>
                <a:cubicBezTo>
                  <a:pt x="2762266" y="807999"/>
                  <a:pt x="2703208" y="800923"/>
                  <a:pt x="2685245" y="798678"/>
                </a:cubicBezTo>
                <a:cubicBezTo>
                  <a:pt x="2674513" y="794385"/>
                  <a:pt x="2664262" y="788603"/>
                  <a:pt x="2653048" y="785799"/>
                </a:cubicBezTo>
                <a:cubicBezTo>
                  <a:pt x="2638323" y="782118"/>
                  <a:pt x="2623017" y="781365"/>
                  <a:pt x="2607972" y="779359"/>
                </a:cubicBezTo>
                <a:cubicBezTo>
                  <a:pt x="2483141" y="762715"/>
                  <a:pt x="2624679" y="782667"/>
                  <a:pt x="2511380" y="766480"/>
                </a:cubicBezTo>
                <a:cubicBezTo>
                  <a:pt x="2504941" y="764334"/>
                  <a:pt x="2498588" y="761906"/>
                  <a:pt x="2492062" y="760041"/>
                </a:cubicBezTo>
                <a:cubicBezTo>
                  <a:pt x="2483552" y="757610"/>
                  <a:pt x="2474439" y="757088"/>
                  <a:pt x="2466304" y="753602"/>
                </a:cubicBezTo>
                <a:cubicBezTo>
                  <a:pt x="2459191" y="750553"/>
                  <a:pt x="2453705" y="744563"/>
                  <a:pt x="2446986" y="740723"/>
                </a:cubicBezTo>
                <a:cubicBezTo>
                  <a:pt x="2438651" y="735960"/>
                  <a:pt x="2430051" y="731626"/>
                  <a:pt x="2421228" y="727844"/>
                </a:cubicBezTo>
                <a:cubicBezTo>
                  <a:pt x="2404388" y="720627"/>
                  <a:pt x="2394317" y="720414"/>
                  <a:pt x="2376152" y="714965"/>
                </a:cubicBezTo>
                <a:cubicBezTo>
                  <a:pt x="2356647" y="709114"/>
                  <a:pt x="2337515" y="702087"/>
                  <a:pt x="2318197" y="695647"/>
                </a:cubicBezTo>
                <a:lnTo>
                  <a:pt x="2298879" y="689207"/>
                </a:lnTo>
                <a:cubicBezTo>
                  <a:pt x="2292440" y="682768"/>
                  <a:pt x="2287522" y="674312"/>
                  <a:pt x="2279561" y="669889"/>
                </a:cubicBezTo>
                <a:cubicBezTo>
                  <a:pt x="2267694" y="663296"/>
                  <a:pt x="2254094" y="660302"/>
                  <a:pt x="2240924" y="657010"/>
                </a:cubicBezTo>
                <a:cubicBezTo>
                  <a:pt x="2232338" y="654864"/>
                  <a:pt x="2223676" y="653002"/>
                  <a:pt x="2215166" y="650571"/>
                </a:cubicBezTo>
                <a:cubicBezTo>
                  <a:pt x="2208639" y="648706"/>
                  <a:pt x="2202474" y="645603"/>
                  <a:pt x="2195848" y="644131"/>
                </a:cubicBezTo>
                <a:cubicBezTo>
                  <a:pt x="2183102" y="641299"/>
                  <a:pt x="2170090" y="639838"/>
                  <a:pt x="2157211" y="637692"/>
                </a:cubicBezTo>
                <a:cubicBezTo>
                  <a:pt x="2123602" y="615285"/>
                  <a:pt x="2151309" y="629941"/>
                  <a:pt x="2099256" y="618373"/>
                </a:cubicBezTo>
                <a:cubicBezTo>
                  <a:pt x="2092630" y="616901"/>
                  <a:pt x="2086464" y="613799"/>
                  <a:pt x="2079938" y="611934"/>
                </a:cubicBezTo>
                <a:cubicBezTo>
                  <a:pt x="2071428" y="609503"/>
                  <a:pt x="2062834" y="607349"/>
                  <a:pt x="2054180" y="605495"/>
                </a:cubicBezTo>
                <a:cubicBezTo>
                  <a:pt x="2032776" y="600909"/>
                  <a:pt x="1989786" y="592616"/>
                  <a:pt x="1989786" y="592616"/>
                </a:cubicBezTo>
                <a:cubicBezTo>
                  <a:pt x="1941155" y="573163"/>
                  <a:pt x="1968803" y="582540"/>
                  <a:pt x="1906073" y="566858"/>
                </a:cubicBezTo>
                <a:lnTo>
                  <a:pt x="1906073" y="566858"/>
                </a:lnTo>
                <a:lnTo>
                  <a:pt x="1867437" y="553979"/>
                </a:lnTo>
                <a:cubicBezTo>
                  <a:pt x="1860997" y="549686"/>
                  <a:pt x="1855040" y="544561"/>
                  <a:pt x="1848118" y="541100"/>
                </a:cubicBezTo>
                <a:cubicBezTo>
                  <a:pt x="1842047" y="538065"/>
                  <a:pt x="1834733" y="537957"/>
                  <a:pt x="1828800" y="534661"/>
                </a:cubicBezTo>
                <a:cubicBezTo>
                  <a:pt x="1815269" y="527144"/>
                  <a:pt x="1803042" y="517489"/>
                  <a:pt x="1790163" y="508903"/>
                </a:cubicBezTo>
                <a:cubicBezTo>
                  <a:pt x="1783724" y="504610"/>
                  <a:pt x="1778187" y="498471"/>
                  <a:pt x="1770845" y="496024"/>
                </a:cubicBezTo>
                <a:lnTo>
                  <a:pt x="1751527" y="489585"/>
                </a:lnTo>
                <a:cubicBezTo>
                  <a:pt x="1745087" y="483145"/>
                  <a:pt x="1740115" y="474784"/>
                  <a:pt x="1732208" y="470266"/>
                </a:cubicBezTo>
                <a:cubicBezTo>
                  <a:pt x="1724524" y="465875"/>
                  <a:pt x="1714960" y="466258"/>
                  <a:pt x="1706451" y="463827"/>
                </a:cubicBezTo>
                <a:cubicBezTo>
                  <a:pt x="1684345" y="457511"/>
                  <a:pt x="1684267" y="455955"/>
                  <a:pt x="1661375" y="444509"/>
                </a:cubicBezTo>
                <a:cubicBezTo>
                  <a:pt x="1647723" y="426306"/>
                  <a:pt x="1643551" y="414792"/>
                  <a:pt x="1622738" y="405872"/>
                </a:cubicBezTo>
                <a:cubicBezTo>
                  <a:pt x="1614603" y="402386"/>
                  <a:pt x="1605566" y="401579"/>
                  <a:pt x="1596980" y="399433"/>
                </a:cubicBezTo>
                <a:cubicBezTo>
                  <a:pt x="1590541" y="395140"/>
                  <a:pt x="1584584" y="390015"/>
                  <a:pt x="1577662" y="386554"/>
                </a:cubicBezTo>
                <a:cubicBezTo>
                  <a:pt x="1571591" y="383518"/>
                  <a:pt x="1563644" y="384354"/>
                  <a:pt x="1558344" y="380114"/>
                </a:cubicBezTo>
                <a:cubicBezTo>
                  <a:pt x="1552301" y="375279"/>
                  <a:pt x="1550938" y="366268"/>
                  <a:pt x="1545465" y="360796"/>
                </a:cubicBezTo>
                <a:cubicBezTo>
                  <a:pt x="1494820" y="310153"/>
                  <a:pt x="1559562" y="391881"/>
                  <a:pt x="1506828" y="328599"/>
                </a:cubicBezTo>
                <a:cubicBezTo>
                  <a:pt x="1501873" y="322653"/>
                  <a:pt x="1499422" y="314753"/>
                  <a:pt x="1493949" y="309280"/>
                </a:cubicBezTo>
                <a:cubicBezTo>
                  <a:pt x="1475498" y="290829"/>
                  <a:pt x="1476259" y="300435"/>
                  <a:pt x="1455313" y="289962"/>
                </a:cubicBezTo>
                <a:cubicBezTo>
                  <a:pt x="1448391" y="286501"/>
                  <a:pt x="1442434" y="281376"/>
                  <a:pt x="1435994" y="277083"/>
                </a:cubicBezTo>
                <a:cubicBezTo>
                  <a:pt x="1420969" y="254546"/>
                  <a:pt x="1416675" y="242739"/>
                  <a:pt x="1384479" y="232007"/>
                </a:cubicBezTo>
                <a:lnTo>
                  <a:pt x="1345842" y="219128"/>
                </a:lnTo>
                <a:cubicBezTo>
                  <a:pt x="1341549" y="212689"/>
                  <a:pt x="1338435" y="205282"/>
                  <a:pt x="1332963" y="199810"/>
                </a:cubicBezTo>
                <a:cubicBezTo>
                  <a:pt x="1327491" y="194338"/>
                  <a:pt x="1320717" y="190074"/>
                  <a:pt x="1313645" y="186931"/>
                </a:cubicBezTo>
                <a:cubicBezTo>
                  <a:pt x="1293487" y="177972"/>
                  <a:pt x="1270659" y="172965"/>
                  <a:pt x="1249251" y="167613"/>
                </a:cubicBezTo>
                <a:cubicBezTo>
                  <a:pt x="1232079" y="156881"/>
                  <a:pt x="1216946" y="141820"/>
                  <a:pt x="1197735" y="135416"/>
                </a:cubicBezTo>
                <a:cubicBezTo>
                  <a:pt x="1184856" y="131123"/>
                  <a:pt x="1172490" y="124769"/>
                  <a:pt x="1159099" y="122537"/>
                </a:cubicBezTo>
                <a:cubicBezTo>
                  <a:pt x="1089380" y="110916"/>
                  <a:pt x="1145526" y="122339"/>
                  <a:pt x="1101144" y="109658"/>
                </a:cubicBezTo>
                <a:cubicBezTo>
                  <a:pt x="1092634" y="107227"/>
                  <a:pt x="1083673" y="106325"/>
                  <a:pt x="1075386" y="103218"/>
                </a:cubicBezTo>
                <a:cubicBezTo>
                  <a:pt x="1066398" y="99848"/>
                  <a:pt x="1058735" y="93375"/>
                  <a:pt x="1049628" y="90340"/>
                </a:cubicBezTo>
                <a:cubicBezTo>
                  <a:pt x="1032836" y="84743"/>
                  <a:pt x="1015285" y="81754"/>
                  <a:pt x="998113" y="77461"/>
                </a:cubicBezTo>
                <a:lnTo>
                  <a:pt x="972355" y="71021"/>
                </a:lnTo>
                <a:cubicBezTo>
                  <a:pt x="963769" y="68875"/>
                  <a:pt x="954814" y="67869"/>
                  <a:pt x="946597" y="64582"/>
                </a:cubicBezTo>
                <a:cubicBezTo>
                  <a:pt x="935865" y="60289"/>
                  <a:pt x="925614" y="54506"/>
                  <a:pt x="914400" y="51703"/>
                </a:cubicBezTo>
                <a:cubicBezTo>
                  <a:pt x="899675" y="48022"/>
                  <a:pt x="884409" y="46940"/>
                  <a:pt x="869324" y="45264"/>
                </a:cubicBezTo>
                <a:cubicBezTo>
                  <a:pt x="799707" y="37529"/>
                  <a:pt x="757277" y="36535"/>
                  <a:pt x="682580" y="32385"/>
                </a:cubicBezTo>
                <a:lnTo>
                  <a:pt x="457200" y="38824"/>
                </a:lnTo>
                <a:cubicBezTo>
                  <a:pt x="442039" y="39546"/>
                  <a:pt x="427254" y="44054"/>
                  <a:pt x="412124" y="45264"/>
                </a:cubicBezTo>
                <a:cubicBezTo>
                  <a:pt x="373551" y="48350"/>
                  <a:pt x="334851" y="49557"/>
                  <a:pt x="296214" y="51703"/>
                </a:cubicBezTo>
                <a:cubicBezTo>
                  <a:pt x="233564" y="48018"/>
                  <a:pt x="197197" y="48920"/>
                  <a:pt x="141668" y="38824"/>
                </a:cubicBezTo>
                <a:cubicBezTo>
                  <a:pt x="117778" y="34480"/>
                  <a:pt x="117823" y="32314"/>
                  <a:pt x="96592" y="25945"/>
                </a:cubicBezTo>
                <a:cubicBezTo>
                  <a:pt x="81624" y="21455"/>
                  <a:pt x="66483" y="17556"/>
                  <a:pt x="51515" y="13066"/>
                </a:cubicBezTo>
                <a:cubicBezTo>
                  <a:pt x="26969" y="5702"/>
                  <a:pt x="34651" y="5830"/>
                  <a:pt x="6439" y="187"/>
                </a:cubicBezTo>
                <a:cubicBezTo>
                  <a:pt x="4334" y="-234"/>
                  <a:pt x="2146" y="187"/>
                  <a:pt x="0" y="187"/>
                </a:cubicBez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erbest Form: Şekil 9">
            <a:extLst>
              <a:ext uri="{FF2B5EF4-FFF2-40B4-BE49-F238E27FC236}">
                <a16:creationId xmlns:a16="http://schemas.microsoft.com/office/drawing/2014/main" id="{3E4CA8B2-FC1E-48D9-A49D-35324B0F00D5}"/>
              </a:ext>
            </a:extLst>
          </p:cNvPr>
          <p:cNvSpPr/>
          <p:nvPr/>
        </p:nvSpPr>
        <p:spPr>
          <a:xfrm>
            <a:off x="2871989" y="1255690"/>
            <a:ext cx="257577" cy="1242811"/>
          </a:xfrm>
          <a:custGeom>
            <a:avLst/>
            <a:gdLst>
              <a:gd name="connsiteX0" fmla="*/ 257577 w 257577"/>
              <a:gd name="connsiteY0" fmla="*/ 1242811 h 1242811"/>
              <a:gd name="connsiteX1" fmla="*/ 218941 w 257577"/>
              <a:gd name="connsiteY1" fmla="*/ 1229933 h 1242811"/>
              <a:gd name="connsiteX2" fmla="*/ 193183 w 257577"/>
              <a:gd name="connsiteY2" fmla="*/ 1191296 h 1242811"/>
              <a:gd name="connsiteX3" fmla="*/ 173865 w 257577"/>
              <a:gd name="connsiteY3" fmla="*/ 1178417 h 1242811"/>
              <a:gd name="connsiteX4" fmla="*/ 135228 w 257577"/>
              <a:gd name="connsiteY4" fmla="*/ 1126902 h 1242811"/>
              <a:gd name="connsiteX5" fmla="*/ 96591 w 257577"/>
              <a:gd name="connsiteY5" fmla="*/ 1081825 h 1242811"/>
              <a:gd name="connsiteX6" fmla="*/ 90152 w 257577"/>
              <a:gd name="connsiteY6" fmla="*/ 1062507 h 1242811"/>
              <a:gd name="connsiteX7" fmla="*/ 51515 w 257577"/>
              <a:gd name="connsiteY7" fmla="*/ 1010992 h 1242811"/>
              <a:gd name="connsiteX8" fmla="*/ 45076 w 257577"/>
              <a:gd name="connsiteY8" fmla="*/ 991673 h 1242811"/>
              <a:gd name="connsiteX9" fmla="*/ 19318 w 257577"/>
              <a:gd name="connsiteY9" fmla="*/ 953037 h 1242811"/>
              <a:gd name="connsiteX10" fmla="*/ 6439 w 257577"/>
              <a:gd name="connsiteY10" fmla="*/ 914400 h 1242811"/>
              <a:gd name="connsiteX11" fmla="*/ 0 w 257577"/>
              <a:gd name="connsiteY11" fmla="*/ 895082 h 1242811"/>
              <a:gd name="connsiteX12" fmla="*/ 6439 w 257577"/>
              <a:gd name="connsiteY12" fmla="*/ 476518 h 1242811"/>
              <a:gd name="connsiteX13" fmla="*/ 12879 w 257577"/>
              <a:gd name="connsiteY13" fmla="*/ 457200 h 1242811"/>
              <a:gd name="connsiteX14" fmla="*/ 25757 w 257577"/>
              <a:gd name="connsiteY14" fmla="*/ 360609 h 1242811"/>
              <a:gd name="connsiteX15" fmla="*/ 38636 w 257577"/>
              <a:gd name="connsiteY15" fmla="*/ 315533 h 1242811"/>
              <a:gd name="connsiteX16" fmla="*/ 51515 w 257577"/>
              <a:gd name="connsiteY16" fmla="*/ 276896 h 1242811"/>
              <a:gd name="connsiteX17" fmla="*/ 64394 w 257577"/>
              <a:gd name="connsiteY17" fmla="*/ 212502 h 1242811"/>
              <a:gd name="connsiteX18" fmla="*/ 70834 w 257577"/>
              <a:gd name="connsiteY18" fmla="*/ 193183 h 1242811"/>
              <a:gd name="connsiteX19" fmla="*/ 90152 w 257577"/>
              <a:gd name="connsiteY19" fmla="*/ 180304 h 1242811"/>
              <a:gd name="connsiteX20" fmla="*/ 103031 w 257577"/>
              <a:gd name="connsiteY20" fmla="*/ 141668 h 1242811"/>
              <a:gd name="connsiteX21" fmla="*/ 141667 w 257577"/>
              <a:gd name="connsiteY21" fmla="*/ 115910 h 1242811"/>
              <a:gd name="connsiteX22" fmla="*/ 154546 w 257577"/>
              <a:gd name="connsiteY22" fmla="*/ 96592 h 1242811"/>
              <a:gd name="connsiteX23" fmla="*/ 193183 w 257577"/>
              <a:gd name="connsiteY23" fmla="*/ 77273 h 1242811"/>
              <a:gd name="connsiteX24" fmla="*/ 206062 w 257577"/>
              <a:gd name="connsiteY24" fmla="*/ 51516 h 1242811"/>
              <a:gd name="connsiteX25" fmla="*/ 225380 w 257577"/>
              <a:gd name="connsiteY25" fmla="*/ 38637 h 1242811"/>
              <a:gd name="connsiteX26" fmla="*/ 251138 w 257577"/>
              <a:gd name="connsiteY26" fmla="*/ 19318 h 1242811"/>
              <a:gd name="connsiteX27" fmla="*/ 257577 w 257577"/>
              <a:gd name="connsiteY27" fmla="*/ 0 h 12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577" h="1242811">
                <a:moveTo>
                  <a:pt x="257577" y="1242811"/>
                </a:moveTo>
                <a:cubicBezTo>
                  <a:pt x="244698" y="1238518"/>
                  <a:pt x="230808" y="1236526"/>
                  <a:pt x="218941" y="1229933"/>
                </a:cubicBezTo>
                <a:cubicBezTo>
                  <a:pt x="178749" y="1207604"/>
                  <a:pt x="214482" y="1217920"/>
                  <a:pt x="193183" y="1191296"/>
                </a:cubicBezTo>
                <a:cubicBezTo>
                  <a:pt x="188348" y="1185253"/>
                  <a:pt x="180304" y="1182710"/>
                  <a:pt x="173865" y="1178417"/>
                </a:cubicBezTo>
                <a:cubicBezTo>
                  <a:pt x="136952" y="1116898"/>
                  <a:pt x="172788" y="1170723"/>
                  <a:pt x="135228" y="1126902"/>
                </a:cubicBezTo>
                <a:cubicBezTo>
                  <a:pt x="85664" y="1069076"/>
                  <a:pt x="144528" y="1129762"/>
                  <a:pt x="96591" y="1081825"/>
                </a:cubicBezTo>
                <a:cubicBezTo>
                  <a:pt x="94445" y="1075386"/>
                  <a:pt x="93188" y="1068578"/>
                  <a:pt x="90152" y="1062507"/>
                </a:cubicBezTo>
                <a:cubicBezTo>
                  <a:pt x="83318" y="1048840"/>
                  <a:pt x="57832" y="1018888"/>
                  <a:pt x="51515" y="1010992"/>
                </a:cubicBezTo>
                <a:cubicBezTo>
                  <a:pt x="49369" y="1004552"/>
                  <a:pt x="48372" y="997607"/>
                  <a:pt x="45076" y="991673"/>
                </a:cubicBezTo>
                <a:cubicBezTo>
                  <a:pt x="37559" y="978142"/>
                  <a:pt x="19318" y="953037"/>
                  <a:pt x="19318" y="953037"/>
                </a:cubicBezTo>
                <a:lnTo>
                  <a:pt x="6439" y="914400"/>
                </a:lnTo>
                <a:lnTo>
                  <a:pt x="0" y="895082"/>
                </a:lnTo>
                <a:cubicBezTo>
                  <a:pt x="2146" y="755561"/>
                  <a:pt x="2337" y="615996"/>
                  <a:pt x="6439" y="476518"/>
                </a:cubicBezTo>
                <a:cubicBezTo>
                  <a:pt x="6639" y="469733"/>
                  <a:pt x="11665" y="463878"/>
                  <a:pt x="12879" y="457200"/>
                </a:cubicBezTo>
                <a:cubicBezTo>
                  <a:pt x="17796" y="430155"/>
                  <a:pt x="19856" y="388145"/>
                  <a:pt x="25757" y="360609"/>
                </a:cubicBezTo>
                <a:cubicBezTo>
                  <a:pt x="29031" y="345329"/>
                  <a:pt x="34040" y="330469"/>
                  <a:pt x="38636" y="315533"/>
                </a:cubicBezTo>
                <a:cubicBezTo>
                  <a:pt x="42628" y="302558"/>
                  <a:pt x="49283" y="290287"/>
                  <a:pt x="51515" y="276896"/>
                </a:cubicBezTo>
                <a:cubicBezTo>
                  <a:pt x="56574" y="246544"/>
                  <a:pt x="56711" y="239394"/>
                  <a:pt x="64394" y="212502"/>
                </a:cubicBezTo>
                <a:cubicBezTo>
                  <a:pt x="66259" y="205975"/>
                  <a:pt x="66594" y="198484"/>
                  <a:pt x="70834" y="193183"/>
                </a:cubicBezTo>
                <a:cubicBezTo>
                  <a:pt x="75669" y="187140"/>
                  <a:pt x="83713" y="184597"/>
                  <a:pt x="90152" y="180304"/>
                </a:cubicBezTo>
                <a:cubicBezTo>
                  <a:pt x="94445" y="167425"/>
                  <a:pt x="91736" y="149198"/>
                  <a:pt x="103031" y="141668"/>
                </a:cubicBezTo>
                <a:lnTo>
                  <a:pt x="141667" y="115910"/>
                </a:lnTo>
                <a:cubicBezTo>
                  <a:pt x="145960" y="109471"/>
                  <a:pt x="149073" y="102064"/>
                  <a:pt x="154546" y="96592"/>
                </a:cubicBezTo>
                <a:cubicBezTo>
                  <a:pt x="167029" y="84110"/>
                  <a:pt x="177472" y="82511"/>
                  <a:pt x="193183" y="77273"/>
                </a:cubicBezTo>
                <a:cubicBezTo>
                  <a:pt x="197476" y="68687"/>
                  <a:pt x="199917" y="58890"/>
                  <a:pt x="206062" y="51516"/>
                </a:cubicBezTo>
                <a:cubicBezTo>
                  <a:pt x="211017" y="45571"/>
                  <a:pt x="219082" y="43135"/>
                  <a:pt x="225380" y="38637"/>
                </a:cubicBezTo>
                <a:cubicBezTo>
                  <a:pt x="234113" y="32399"/>
                  <a:pt x="242552" y="25758"/>
                  <a:pt x="251138" y="19318"/>
                </a:cubicBezTo>
                <a:lnTo>
                  <a:pt x="257577"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B3959AFE-9F6D-4934-B3C5-8DE88F570D21}"/>
              </a:ext>
            </a:extLst>
          </p:cNvPr>
          <p:cNvSpPr/>
          <p:nvPr/>
        </p:nvSpPr>
        <p:spPr>
          <a:xfrm>
            <a:off x="7978462" y="5364051"/>
            <a:ext cx="4213538" cy="14939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cxnSp>
        <p:nvCxnSpPr>
          <p:cNvPr id="13" name="Düz Bağlayıcı 12">
            <a:extLst>
              <a:ext uri="{FF2B5EF4-FFF2-40B4-BE49-F238E27FC236}">
                <a16:creationId xmlns:a16="http://schemas.microsoft.com/office/drawing/2014/main" id="{F55A7EB1-DF0E-4E7A-980E-311AC167586C}"/>
              </a:ext>
            </a:extLst>
          </p:cNvPr>
          <p:cNvCxnSpPr>
            <a:cxnSpLocks/>
          </p:cNvCxnSpPr>
          <p:nvPr/>
        </p:nvCxnSpPr>
        <p:spPr>
          <a:xfrm>
            <a:off x="8300434" y="5821250"/>
            <a:ext cx="1023870"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Düz Bağlayıcı 14">
            <a:extLst>
              <a:ext uri="{FF2B5EF4-FFF2-40B4-BE49-F238E27FC236}">
                <a16:creationId xmlns:a16="http://schemas.microsoft.com/office/drawing/2014/main" id="{AB1B5C51-AC86-4A47-8E6F-DF22DF23CB67}"/>
              </a:ext>
            </a:extLst>
          </p:cNvPr>
          <p:cNvCxnSpPr>
            <a:cxnSpLocks/>
          </p:cNvCxnSpPr>
          <p:nvPr/>
        </p:nvCxnSpPr>
        <p:spPr>
          <a:xfrm>
            <a:off x="8300434" y="6443729"/>
            <a:ext cx="1023870"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0A6B7921-4179-4FC1-A26E-ACCE70A26B9F}"/>
              </a:ext>
            </a:extLst>
          </p:cNvPr>
          <p:cNvSpPr txBox="1"/>
          <p:nvPr/>
        </p:nvSpPr>
        <p:spPr>
          <a:xfrm>
            <a:off x="9464546" y="5590417"/>
            <a:ext cx="1796517" cy="461665"/>
          </a:xfrm>
          <a:prstGeom prst="rect">
            <a:avLst/>
          </a:prstGeom>
          <a:noFill/>
        </p:spPr>
        <p:txBody>
          <a:bodyPr wrap="none" rtlCol="0">
            <a:spAutoFit/>
          </a:bodyPr>
          <a:lstStyle/>
          <a:p>
            <a:r>
              <a:rPr lang="tr-TR" sz="2400" b="1" dirty="0"/>
              <a:t>Baharat Yolu</a:t>
            </a:r>
          </a:p>
        </p:txBody>
      </p:sp>
      <p:sp>
        <p:nvSpPr>
          <p:cNvPr id="18" name="Metin kutusu 17">
            <a:extLst>
              <a:ext uri="{FF2B5EF4-FFF2-40B4-BE49-F238E27FC236}">
                <a16:creationId xmlns:a16="http://schemas.microsoft.com/office/drawing/2014/main" id="{49B38032-35AC-47A9-A035-8BAC46389EC0}"/>
              </a:ext>
            </a:extLst>
          </p:cNvPr>
          <p:cNvSpPr txBox="1"/>
          <p:nvPr/>
        </p:nvSpPr>
        <p:spPr>
          <a:xfrm>
            <a:off x="9464546" y="6197836"/>
            <a:ext cx="1344471" cy="461665"/>
          </a:xfrm>
          <a:prstGeom prst="rect">
            <a:avLst/>
          </a:prstGeom>
          <a:noFill/>
        </p:spPr>
        <p:txBody>
          <a:bodyPr wrap="none" rtlCol="0">
            <a:spAutoFit/>
          </a:bodyPr>
          <a:lstStyle/>
          <a:p>
            <a:r>
              <a:rPr lang="tr-TR" sz="2400" b="1" dirty="0"/>
              <a:t>İpek Yolu</a:t>
            </a:r>
          </a:p>
        </p:txBody>
      </p:sp>
      <p:sp>
        <p:nvSpPr>
          <p:cNvPr id="19" name="Metin kutusu 18">
            <a:extLst>
              <a:ext uri="{FF2B5EF4-FFF2-40B4-BE49-F238E27FC236}">
                <a16:creationId xmlns:a16="http://schemas.microsoft.com/office/drawing/2014/main" id="{6EA17195-886B-482B-AAE5-8A0920803DC4}"/>
              </a:ext>
            </a:extLst>
          </p:cNvPr>
          <p:cNvSpPr txBox="1"/>
          <p:nvPr/>
        </p:nvSpPr>
        <p:spPr>
          <a:xfrm>
            <a:off x="9306093" y="2749739"/>
            <a:ext cx="800219" cy="461665"/>
          </a:xfrm>
          <a:prstGeom prst="rect">
            <a:avLst/>
          </a:prstGeom>
          <a:noFill/>
        </p:spPr>
        <p:txBody>
          <a:bodyPr wrap="none" rtlCol="0">
            <a:spAutoFit/>
          </a:bodyPr>
          <a:lstStyle/>
          <a:p>
            <a:r>
              <a:rPr lang="tr-TR" sz="2400" b="1" dirty="0">
                <a:solidFill>
                  <a:srgbClr val="3358E1"/>
                </a:solidFill>
                <a:latin typeface="Arial Black" panose="020B0A04020102020204" pitchFamily="34" charset="0"/>
              </a:rPr>
              <a:t>ÇİN</a:t>
            </a:r>
          </a:p>
        </p:txBody>
      </p:sp>
      <p:sp>
        <p:nvSpPr>
          <p:cNvPr id="20" name="Metin kutusu 19">
            <a:extLst>
              <a:ext uri="{FF2B5EF4-FFF2-40B4-BE49-F238E27FC236}">
                <a16:creationId xmlns:a16="http://schemas.microsoft.com/office/drawing/2014/main" id="{879DA5FA-85CC-4078-BFC2-1425CCAB4530}"/>
              </a:ext>
            </a:extLst>
          </p:cNvPr>
          <p:cNvSpPr txBox="1"/>
          <p:nvPr/>
        </p:nvSpPr>
        <p:spPr>
          <a:xfrm>
            <a:off x="6899856" y="4523705"/>
            <a:ext cx="2096984" cy="461665"/>
          </a:xfrm>
          <a:prstGeom prst="rect">
            <a:avLst/>
          </a:prstGeom>
          <a:noFill/>
        </p:spPr>
        <p:txBody>
          <a:bodyPr wrap="none" rtlCol="0">
            <a:spAutoFit/>
          </a:bodyPr>
          <a:lstStyle/>
          <a:p>
            <a:r>
              <a:rPr lang="tr-TR" sz="2400" b="1" dirty="0">
                <a:solidFill>
                  <a:srgbClr val="3358E1"/>
                </a:solidFill>
                <a:latin typeface="Arial Black" panose="020B0A04020102020204" pitchFamily="34" charset="0"/>
              </a:rPr>
              <a:t>HİNDİSTAN</a:t>
            </a:r>
          </a:p>
        </p:txBody>
      </p:sp>
      <p:sp>
        <p:nvSpPr>
          <p:cNvPr id="21" name="Metin kutusu 20">
            <a:extLst>
              <a:ext uri="{FF2B5EF4-FFF2-40B4-BE49-F238E27FC236}">
                <a16:creationId xmlns:a16="http://schemas.microsoft.com/office/drawing/2014/main" id="{582C3E17-FD73-4A44-A29A-B4080A5458EA}"/>
              </a:ext>
            </a:extLst>
          </p:cNvPr>
          <p:cNvSpPr txBox="1"/>
          <p:nvPr/>
        </p:nvSpPr>
        <p:spPr>
          <a:xfrm>
            <a:off x="1855631" y="4508457"/>
            <a:ext cx="1483098" cy="461665"/>
          </a:xfrm>
          <a:prstGeom prst="rect">
            <a:avLst/>
          </a:prstGeom>
          <a:noFill/>
        </p:spPr>
        <p:txBody>
          <a:bodyPr wrap="none" rtlCol="0">
            <a:spAutoFit/>
          </a:bodyPr>
          <a:lstStyle/>
          <a:p>
            <a:r>
              <a:rPr lang="tr-TR" sz="2400" b="1" dirty="0">
                <a:solidFill>
                  <a:srgbClr val="3358E1"/>
                </a:solidFill>
                <a:latin typeface="Arial Black" panose="020B0A04020102020204" pitchFamily="34" charset="0"/>
              </a:rPr>
              <a:t>AFRİKA</a:t>
            </a:r>
          </a:p>
        </p:txBody>
      </p:sp>
      <p:sp>
        <p:nvSpPr>
          <p:cNvPr id="22" name="Metin kutusu 21">
            <a:extLst>
              <a:ext uri="{FF2B5EF4-FFF2-40B4-BE49-F238E27FC236}">
                <a16:creationId xmlns:a16="http://schemas.microsoft.com/office/drawing/2014/main" id="{7B2B366A-2C9B-47FD-A0E3-6AD29D2A533E}"/>
              </a:ext>
            </a:extLst>
          </p:cNvPr>
          <p:cNvSpPr txBox="1"/>
          <p:nvPr/>
        </p:nvSpPr>
        <p:spPr>
          <a:xfrm>
            <a:off x="2967473" y="2551004"/>
            <a:ext cx="1774845" cy="461665"/>
          </a:xfrm>
          <a:prstGeom prst="rect">
            <a:avLst/>
          </a:prstGeom>
          <a:noFill/>
        </p:spPr>
        <p:txBody>
          <a:bodyPr wrap="none" rtlCol="0">
            <a:spAutoFit/>
          </a:bodyPr>
          <a:lstStyle/>
          <a:p>
            <a:r>
              <a:rPr lang="tr-TR" sz="2400" b="1" dirty="0">
                <a:solidFill>
                  <a:srgbClr val="3358E1"/>
                </a:solidFill>
                <a:latin typeface="Arial Black" panose="020B0A04020102020204" pitchFamily="34" charset="0"/>
              </a:rPr>
              <a:t>OSMANLI</a:t>
            </a:r>
          </a:p>
        </p:txBody>
      </p:sp>
      <p:sp>
        <p:nvSpPr>
          <p:cNvPr id="23" name="Metin kutusu 22">
            <a:extLst>
              <a:ext uri="{FF2B5EF4-FFF2-40B4-BE49-F238E27FC236}">
                <a16:creationId xmlns:a16="http://schemas.microsoft.com/office/drawing/2014/main" id="{DCE91CEE-6B33-47B6-9817-506D2BF067EF}"/>
              </a:ext>
            </a:extLst>
          </p:cNvPr>
          <p:cNvSpPr txBox="1"/>
          <p:nvPr/>
        </p:nvSpPr>
        <p:spPr>
          <a:xfrm>
            <a:off x="1369454" y="1496811"/>
            <a:ext cx="1570943" cy="461665"/>
          </a:xfrm>
          <a:prstGeom prst="rect">
            <a:avLst/>
          </a:prstGeom>
          <a:noFill/>
        </p:spPr>
        <p:txBody>
          <a:bodyPr wrap="none" rtlCol="0">
            <a:spAutoFit/>
          </a:bodyPr>
          <a:lstStyle/>
          <a:p>
            <a:r>
              <a:rPr lang="tr-TR" sz="2400" b="1" dirty="0">
                <a:solidFill>
                  <a:srgbClr val="3358E1"/>
                </a:solidFill>
                <a:latin typeface="Arial Black" panose="020B0A04020102020204" pitchFamily="34" charset="0"/>
              </a:rPr>
              <a:t>AVRUPA</a:t>
            </a:r>
          </a:p>
        </p:txBody>
      </p:sp>
      <p:sp>
        <p:nvSpPr>
          <p:cNvPr id="24" name="Metin kutusu 23">
            <a:extLst>
              <a:ext uri="{FF2B5EF4-FFF2-40B4-BE49-F238E27FC236}">
                <a16:creationId xmlns:a16="http://schemas.microsoft.com/office/drawing/2014/main" id="{6FD229E4-9BFF-480B-97CF-2EDC025E5EB5}"/>
              </a:ext>
            </a:extLst>
          </p:cNvPr>
          <p:cNvSpPr txBox="1"/>
          <p:nvPr/>
        </p:nvSpPr>
        <p:spPr>
          <a:xfrm>
            <a:off x="5812386" y="1071451"/>
            <a:ext cx="1346266" cy="461665"/>
          </a:xfrm>
          <a:prstGeom prst="rect">
            <a:avLst/>
          </a:prstGeom>
          <a:noFill/>
        </p:spPr>
        <p:txBody>
          <a:bodyPr wrap="none" rtlCol="0">
            <a:spAutoFit/>
          </a:bodyPr>
          <a:lstStyle/>
          <a:p>
            <a:r>
              <a:rPr lang="tr-TR" sz="2400" b="1" dirty="0">
                <a:solidFill>
                  <a:srgbClr val="3358E1"/>
                </a:solidFill>
                <a:latin typeface="Arial Black" panose="020B0A04020102020204" pitchFamily="34" charset="0"/>
              </a:rPr>
              <a:t>RUSYA</a:t>
            </a:r>
          </a:p>
        </p:txBody>
      </p:sp>
    </p:spTree>
    <p:extLst>
      <p:ext uri="{BB962C8B-B14F-4D97-AF65-F5344CB8AC3E}">
        <p14:creationId xmlns:p14="http://schemas.microsoft.com/office/powerpoint/2010/main" val="328193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right)">
                                      <p:cBhvr>
                                        <p:cTn id="63" dur="4000"/>
                                        <p:tgtEl>
                                          <p:spTgt spid="7"/>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right)">
                                      <p:cBhvr>
                                        <p:cTn id="66" dur="4000"/>
                                        <p:tgtEl>
                                          <p:spTgt spid="5"/>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right)">
                                      <p:cBhvr>
                                        <p:cTn id="69" dur="4000"/>
                                        <p:tgtEl>
                                          <p:spTgt spid="8"/>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right)">
                                      <p:cBhvr>
                                        <p:cTn id="72" dur="40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right)">
                                      <p:cBhvr>
                                        <p:cTn id="77" dur="4000"/>
                                        <p:tgtEl>
                                          <p:spTgt spid="9"/>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right)">
                                      <p:cBhvr>
                                        <p:cTn id="80"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14" name="Resim 13">
            <a:extLst>
              <a:ext uri="{FF2B5EF4-FFF2-40B4-BE49-F238E27FC236}">
                <a16:creationId xmlns:a16="http://schemas.microsoft.com/office/drawing/2014/main" id="{A61AD80A-C578-4490-84CD-85963AAE37F6}"/>
              </a:ext>
            </a:extLst>
          </p:cNvPr>
          <p:cNvPicPr>
            <a:picLocks noChangeAspect="1"/>
          </p:cNvPicPr>
          <p:nvPr/>
        </p:nvPicPr>
        <p:blipFill>
          <a:blip r:embed="rId2"/>
          <a:stretch>
            <a:fillRect/>
          </a:stretch>
        </p:blipFill>
        <p:spPr>
          <a:xfrm>
            <a:off x="5821250" y="1688976"/>
            <a:ext cx="6166513" cy="4248185"/>
          </a:xfrm>
          <a:prstGeom prst="rect">
            <a:avLst/>
          </a:prstGeom>
        </p:spPr>
      </p:pic>
      <p:sp>
        <p:nvSpPr>
          <p:cNvPr id="15" name="Metin kutusu 14">
            <a:extLst>
              <a:ext uri="{FF2B5EF4-FFF2-40B4-BE49-F238E27FC236}">
                <a16:creationId xmlns:a16="http://schemas.microsoft.com/office/drawing/2014/main" id="{A5EC24B4-1DF8-46EA-BB30-5EBDE995E492}"/>
              </a:ext>
            </a:extLst>
          </p:cNvPr>
          <p:cNvSpPr txBox="1"/>
          <p:nvPr/>
        </p:nvSpPr>
        <p:spPr>
          <a:xfrm>
            <a:off x="180304" y="804930"/>
            <a:ext cx="3757119" cy="523220"/>
          </a:xfrm>
          <a:prstGeom prst="rect">
            <a:avLst/>
          </a:prstGeom>
          <a:noFill/>
        </p:spPr>
        <p:txBody>
          <a:bodyPr wrap="none" rtlCol="0">
            <a:spAutoFit/>
          </a:bodyPr>
          <a:lstStyle/>
          <a:p>
            <a:r>
              <a:rPr lang="tr-TR" sz="2800" b="1" dirty="0">
                <a:solidFill>
                  <a:srgbClr val="FF0000"/>
                </a:solidFill>
              </a:rPr>
              <a:t>Ticaret Yollarının Önemi</a:t>
            </a:r>
          </a:p>
        </p:txBody>
      </p:sp>
      <p:sp>
        <p:nvSpPr>
          <p:cNvPr id="16" name="Metin kutusu 15">
            <a:extLst>
              <a:ext uri="{FF2B5EF4-FFF2-40B4-BE49-F238E27FC236}">
                <a16:creationId xmlns:a16="http://schemas.microsoft.com/office/drawing/2014/main" id="{4E6049EE-B6A2-46F5-8EDA-4E80AE0044D6}"/>
              </a:ext>
            </a:extLst>
          </p:cNvPr>
          <p:cNvSpPr txBox="1"/>
          <p:nvPr/>
        </p:nvSpPr>
        <p:spPr>
          <a:xfrm>
            <a:off x="122349" y="1745087"/>
            <a:ext cx="5698902" cy="4524315"/>
          </a:xfrm>
          <a:prstGeom prst="rect">
            <a:avLst/>
          </a:prstGeom>
          <a:noFill/>
        </p:spPr>
        <p:txBody>
          <a:bodyPr wrap="square" rtlCol="0">
            <a:spAutoFit/>
          </a:bodyPr>
          <a:lstStyle/>
          <a:p>
            <a:pPr marL="342900" indent="-342900">
              <a:buFont typeface="Arial" panose="020B0604020202020204" pitchFamily="34" charset="0"/>
              <a:buChar char="•"/>
            </a:pPr>
            <a:r>
              <a:rPr lang="tr-TR" sz="2400" dirty="0"/>
              <a:t>Ticaret yolları geçmiş dönemde </a:t>
            </a:r>
            <a:br>
              <a:rPr lang="tr-TR" sz="2400" dirty="0"/>
            </a:br>
            <a:r>
              <a:rPr lang="tr-TR" sz="2400" dirty="0"/>
              <a:t>dünya ticaretinin büyük bir </a:t>
            </a:r>
            <a:br>
              <a:rPr lang="tr-TR" sz="2400" dirty="0"/>
            </a:br>
            <a:r>
              <a:rPr lang="tr-TR" sz="2400" dirty="0"/>
              <a:t>bölümünün gerçekleştiği güzergahlardır.</a:t>
            </a:r>
            <a:br>
              <a:rPr lang="tr-TR" sz="2400" dirty="0"/>
            </a:br>
            <a:endParaRPr lang="tr-TR" sz="2400" dirty="0"/>
          </a:p>
          <a:p>
            <a:pPr marL="342900" indent="-342900">
              <a:buFont typeface="Arial" panose="020B0604020202020204" pitchFamily="34" charset="0"/>
              <a:buChar char="•"/>
            </a:pPr>
            <a:r>
              <a:rPr lang="tr-TR" sz="2400" dirty="0"/>
              <a:t>Bu yolların isimleri Baharat ve İpek</a:t>
            </a:r>
            <a:br>
              <a:rPr lang="tr-TR" sz="2400" dirty="0"/>
            </a:br>
            <a:r>
              <a:rPr lang="tr-TR" sz="2400" dirty="0"/>
              <a:t>olsa da her türlü malın ticareti yapılmıştır.</a:t>
            </a:r>
            <a:br>
              <a:rPr lang="tr-TR" sz="2400" dirty="0"/>
            </a:br>
            <a:endParaRPr lang="tr-TR" sz="2400" dirty="0"/>
          </a:p>
          <a:p>
            <a:pPr marL="342900" indent="-342900">
              <a:buFont typeface="Arial" panose="020B0604020202020204" pitchFamily="34" charset="0"/>
              <a:buChar char="•"/>
            </a:pPr>
            <a:r>
              <a:rPr lang="tr-TR" sz="2400" dirty="0"/>
              <a:t>Bu yolların geçtiği yerlerde toprakları </a:t>
            </a:r>
            <a:br>
              <a:rPr lang="tr-TR" sz="2400" dirty="0"/>
            </a:br>
            <a:r>
              <a:rPr lang="tr-TR" sz="2400" dirty="0"/>
              <a:t>olan devletler geçiş ücretleri yani </a:t>
            </a:r>
            <a:br>
              <a:rPr lang="tr-TR" sz="2400" dirty="0"/>
            </a:br>
            <a:r>
              <a:rPr lang="tr-TR" sz="2400" dirty="0"/>
              <a:t>gümrük vergisi  alarak bütçelerine katkı  sağlamışlardır.</a:t>
            </a:r>
            <a:br>
              <a:rPr lang="tr-TR" sz="2400" dirty="0"/>
            </a:br>
            <a:endParaRPr lang="tr-TR" sz="2400" dirty="0"/>
          </a:p>
        </p:txBody>
      </p:sp>
    </p:spTree>
    <p:extLst>
      <p:ext uri="{BB962C8B-B14F-4D97-AF65-F5344CB8AC3E}">
        <p14:creationId xmlns:p14="http://schemas.microsoft.com/office/powerpoint/2010/main" val="333029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5" name="Resim 4">
            <a:extLst>
              <a:ext uri="{FF2B5EF4-FFF2-40B4-BE49-F238E27FC236}">
                <a16:creationId xmlns:a16="http://schemas.microsoft.com/office/drawing/2014/main" id="{1E7C024D-376E-49A0-8354-2DD4F4D044BB}"/>
              </a:ext>
            </a:extLst>
          </p:cNvPr>
          <p:cNvPicPr>
            <a:picLocks noChangeAspect="1"/>
          </p:cNvPicPr>
          <p:nvPr/>
        </p:nvPicPr>
        <p:blipFill>
          <a:blip r:embed="rId2"/>
          <a:stretch>
            <a:fillRect/>
          </a:stretch>
        </p:blipFill>
        <p:spPr>
          <a:xfrm>
            <a:off x="6935273" y="1556994"/>
            <a:ext cx="4920959" cy="4980247"/>
          </a:xfrm>
          <a:prstGeom prst="rect">
            <a:avLst/>
          </a:prstGeom>
        </p:spPr>
      </p:pic>
      <p:sp>
        <p:nvSpPr>
          <p:cNvPr id="8" name="Metin kutusu 7">
            <a:extLst>
              <a:ext uri="{FF2B5EF4-FFF2-40B4-BE49-F238E27FC236}">
                <a16:creationId xmlns:a16="http://schemas.microsoft.com/office/drawing/2014/main" id="{F5229A2C-A1D1-4239-B86F-B15E2A146889}"/>
              </a:ext>
            </a:extLst>
          </p:cNvPr>
          <p:cNvSpPr txBox="1"/>
          <p:nvPr/>
        </p:nvSpPr>
        <p:spPr>
          <a:xfrm>
            <a:off x="180304" y="4228917"/>
            <a:ext cx="6098146" cy="2308324"/>
          </a:xfrm>
          <a:prstGeom prst="rect">
            <a:avLst/>
          </a:prstGeom>
          <a:noFill/>
        </p:spPr>
        <p:txBody>
          <a:bodyPr wrap="square">
            <a:spAutoFit/>
          </a:bodyPr>
          <a:lstStyle/>
          <a:p>
            <a:r>
              <a:rPr lang="tr-TR" sz="2400" b="1" i="0" dirty="0" err="1">
                <a:solidFill>
                  <a:srgbClr val="202124"/>
                </a:solidFill>
                <a:effectLst/>
              </a:rPr>
              <a:t>İstimalet</a:t>
            </a:r>
            <a:r>
              <a:rPr lang="tr-TR" sz="2400" b="1" i="0" dirty="0">
                <a:solidFill>
                  <a:srgbClr val="202124"/>
                </a:solidFill>
                <a:effectLst/>
              </a:rPr>
              <a:t> politikası </a:t>
            </a:r>
            <a:r>
              <a:rPr lang="tr-TR" sz="2400" i="0" dirty="0">
                <a:solidFill>
                  <a:srgbClr val="202124"/>
                </a:solidFill>
                <a:effectLst/>
              </a:rPr>
              <a:t>Osmanlı'nın hoşgörü politikasının adıdır. </a:t>
            </a:r>
            <a:r>
              <a:rPr lang="tr-TR" sz="2400" i="0" dirty="0" err="1">
                <a:solidFill>
                  <a:srgbClr val="202124"/>
                </a:solidFill>
                <a:effectLst/>
              </a:rPr>
              <a:t>İstimalet</a:t>
            </a:r>
            <a:r>
              <a:rPr lang="tr-TR" sz="2400" i="0" dirty="0">
                <a:solidFill>
                  <a:srgbClr val="202124"/>
                </a:solidFill>
                <a:effectLst/>
              </a:rPr>
              <a:t> sözcüğünün anlamlarından birisi de zaten "gönül </a:t>
            </a:r>
            <a:r>
              <a:rPr lang="tr-TR" sz="2400" i="0" dirty="0" err="1">
                <a:solidFill>
                  <a:srgbClr val="202124"/>
                </a:solidFill>
                <a:effectLst/>
              </a:rPr>
              <a:t>alma"dır</a:t>
            </a:r>
            <a:r>
              <a:rPr lang="tr-TR" sz="2400" i="0" dirty="0">
                <a:solidFill>
                  <a:srgbClr val="202124"/>
                </a:solidFill>
                <a:effectLst/>
              </a:rPr>
              <a:t>. Osmanlı'nın halkı özellikle de gayrimüslim halkı gözetme, onlara karşı hoşgörülü davranma anlamında kullanılmaktadır.</a:t>
            </a:r>
            <a:endParaRPr lang="tr-TR" sz="2400" dirty="0"/>
          </a:p>
        </p:txBody>
      </p:sp>
      <p:sp>
        <p:nvSpPr>
          <p:cNvPr id="9" name="Metin kutusu 8">
            <a:extLst>
              <a:ext uri="{FF2B5EF4-FFF2-40B4-BE49-F238E27FC236}">
                <a16:creationId xmlns:a16="http://schemas.microsoft.com/office/drawing/2014/main" id="{20B72F4B-96E6-4491-92CD-33364CD0D8B0}"/>
              </a:ext>
            </a:extLst>
          </p:cNvPr>
          <p:cNvSpPr txBox="1"/>
          <p:nvPr/>
        </p:nvSpPr>
        <p:spPr>
          <a:xfrm>
            <a:off x="180304" y="804930"/>
            <a:ext cx="7215630" cy="523220"/>
          </a:xfrm>
          <a:prstGeom prst="rect">
            <a:avLst/>
          </a:prstGeom>
          <a:noFill/>
        </p:spPr>
        <p:txBody>
          <a:bodyPr wrap="none" rtlCol="0">
            <a:spAutoFit/>
          </a:bodyPr>
          <a:lstStyle/>
          <a:p>
            <a:r>
              <a:rPr lang="tr-TR" sz="2800" b="1" dirty="0">
                <a:solidFill>
                  <a:srgbClr val="FF0000"/>
                </a:solidFill>
              </a:rPr>
              <a:t>Osmanlı Devleti’nin İskan ve </a:t>
            </a:r>
            <a:r>
              <a:rPr lang="tr-TR" sz="2800" b="1" dirty="0" err="1">
                <a:solidFill>
                  <a:srgbClr val="FF0000"/>
                </a:solidFill>
              </a:rPr>
              <a:t>İstimalet</a:t>
            </a:r>
            <a:r>
              <a:rPr lang="tr-TR" sz="2800" b="1" dirty="0">
                <a:solidFill>
                  <a:srgbClr val="FF0000"/>
                </a:solidFill>
              </a:rPr>
              <a:t> Politikası</a:t>
            </a:r>
          </a:p>
        </p:txBody>
      </p:sp>
      <p:sp>
        <p:nvSpPr>
          <p:cNvPr id="12" name="Metin kutusu 11">
            <a:extLst>
              <a:ext uri="{FF2B5EF4-FFF2-40B4-BE49-F238E27FC236}">
                <a16:creationId xmlns:a16="http://schemas.microsoft.com/office/drawing/2014/main" id="{FA328C42-73DC-4ED7-A985-DBBC2DAEC4EC}"/>
              </a:ext>
            </a:extLst>
          </p:cNvPr>
          <p:cNvSpPr txBox="1"/>
          <p:nvPr/>
        </p:nvSpPr>
        <p:spPr>
          <a:xfrm>
            <a:off x="180304" y="1550242"/>
            <a:ext cx="6465195" cy="2308324"/>
          </a:xfrm>
          <a:prstGeom prst="rect">
            <a:avLst/>
          </a:prstGeom>
          <a:noFill/>
        </p:spPr>
        <p:txBody>
          <a:bodyPr wrap="square">
            <a:spAutoFit/>
          </a:bodyPr>
          <a:lstStyle/>
          <a:p>
            <a:r>
              <a:rPr lang="tr-TR" sz="2400" b="1" dirty="0"/>
              <a:t>İskân politikası</a:t>
            </a:r>
            <a:r>
              <a:rPr lang="tr-TR" sz="2400" dirty="0"/>
              <a:t>, bir diğer kelime anlamıyla yerleştirme, konumlandırma politikası. Osmanlı Devleti'nin Rumeli'de alınan toprakları Türkleştirmek ve İslamlaştırmak amacıyla uyguladığı stratejidir. Politikayı ilk olarak uygulayan padişahın Orhan Bey olduğu bilinmektedir.</a:t>
            </a:r>
          </a:p>
        </p:txBody>
      </p:sp>
    </p:spTree>
    <p:extLst>
      <p:ext uri="{BB962C8B-B14F-4D97-AF65-F5344CB8AC3E}">
        <p14:creationId xmlns:p14="http://schemas.microsoft.com/office/powerpoint/2010/main" val="148123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3" name="Resim 2">
            <a:extLst>
              <a:ext uri="{FF2B5EF4-FFF2-40B4-BE49-F238E27FC236}">
                <a16:creationId xmlns:a16="http://schemas.microsoft.com/office/drawing/2014/main" id="{076EBE76-92A5-417D-ABAC-CC9E2AED363F}"/>
              </a:ext>
            </a:extLst>
          </p:cNvPr>
          <p:cNvPicPr>
            <a:picLocks noChangeAspect="1"/>
          </p:cNvPicPr>
          <p:nvPr/>
        </p:nvPicPr>
        <p:blipFill rotWithShape="1">
          <a:blip r:embed="rId2"/>
          <a:srcRect l="7392" r="20858"/>
          <a:stretch/>
        </p:blipFill>
        <p:spPr>
          <a:xfrm>
            <a:off x="7115576" y="1605250"/>
            <a:ext cx="4784503" cy="4415624"/>
          </a:xfrm>
          <a:prstGeom prst="rect">
            <a:avLst/>
          </a:prstGeom>
        </p:spPr>
      </p:pic>
      <p:sp>
        <p:nvSpPr>
          <p:cNvPr id="4" name="Metin kutusu 3">
            <a:extLst>
              <a:ext uri="{FF2B5EF4-FFF2-40B4-BE49-F238E27FC236}">
                <a16:creationId xmlns:a16="http://schemas.microsoft.com/office/drawing/2014/main" id="{A71FB447-E528-4AEF-AEFD-422ED38D4E61}"/>
              </a:ext>
            </a:extLst>
          </p:cNvPr>
          <p:cNvSpPr txBox="1"/>
          <p:nvPr/>
        </p:nvSpPr>
        <p:spPr>
          <a:xfrm>
            <a:off x="7115575" y="6020874"/>
            <a:ext cx="4784503" cy="523220"/>
          </a:xfrm>
          <a:prstGeom prst="rect">
            <a:avLst/>
          </a:prstGeom>
          <a:noFill/>
          <a:ln>
            <a:solidFill>
              <a:schemeClr val="tx1"/>
            </a:solidFill>
          </a:ln>
        </p:spPr>
        <p:txBody>
          <a:bodyPr wrap="square" rtlCol="0">
            <a:spAutoFit/>
          </a:bodyPr>
          <a:lstStyle/>
          <a:p>
            <a:pPr algn="ctr"/>
            <a:r>
              <a:rPr lang="tr-TR" sz="2800" b="1" dirty="0"/>
              <a:t>Bursa Kalesi</a:t>
            </a:r>
          </a:p>
        </p:txBody>
      </p:sp>
      <p:sp>
        <p:nvSpPr>
          <p:cNvPr id="6" name="Dikdörtgen: Köşeleri Yuvarlatılmış 5">
            <a:extLst>
              <a:ext uri="{FF2B5EF4-FFF2-40B4-BE49-F238E27FC236}">
                <a16:creationId xmlns:a16="http://schemas.microsoft.com/office/drawing/2014/main" id="{74AD568B-0B90-493B-9E29-06D38801FC1C}"/>
              </a:ext>
            </a:extLst>
          </p:cNvPr>
          <p:cNvSpPr/>
          <p:nvPr/>
        </p:nvSpPr>
        <p:spPr>
          <a:xfrm>
            <a:off x="321972" y="1558343"/>
            <a:ext cx="6555346" cy="5080715"/>
          </a:xfrm>
          <a:prstGeom prst="roundRect">
            <a:avLst>
              <a:gd name="adj" fmla="val 5194"/>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6027F008-4536-4598-8A79-21093134A525}"/>
              </a:ext>
            </a:extLst>
          </p:cNvPr>
          <p:cNvSpPr txBox="1"/>
          <p:nvPr/>
        </p:nvSpPr>
        <p:spPr>
          <a:xfrm>
            <a:off x="370270" y="1760661"/>
            <a:ext cx="6458751" cy="830997"/>
          </a:xfrm>
          <a:prstGeom prst="rect">
            <a:avLst/>
          </a:prstGeom>
          <a:noFill/>
        </p:spPr>
        <p:txBody>
          <a:bodyPr wrap="square">
            <a:spAutoFit/>
          </a:bodyPr>
          <a:lstStyle/>
          <a:p>
            <a:r>
              <a:rPr lang="tr-TR" sz="2400" b="1" i="0" u="none" strike="noStrike" baseline="0" dirty="0">
                <a:latin typeface="CaslonPro-Regular"/>
              </a:rPr>
              <a:t>Bursa’nın fethinden sonra Orhan Bey ile Bursa tekfurunun veziri arasında şu konuşma geçmiştir:</a:t>
            </a:r>
            <a:endParaRPr lang="tr-TR" sz="2400" b="1" dirty="0"/>
          </a:p>
        </p:txBody>
      </p:sp>
      <p:sp>
        <p:nvSpPr>
          <p:cNvPr id="10" name="Metin kutusu 9">
            <a:extLst>
              <a:ext uri="{FF2B5EF4-FFF2-40B4-BE49-F238E27FC236}">
                <a16:creationId xmlns:a16="http://schemas.microsoft.com/office/drawing/2014/main" id="{57C394AD-4D73-439C-9E52-DC019CE9DEB6}"/>
              </a:ext>
            </a:extLst>
          </p:cNvPr>
          <p:cNvSpPr txBox="1"/>
          <p:nvPr/>
        </p:nvSpPr>
        <p:spPr>
          <a:xfrm>
            <a:off x="370270" y="2635231"/>
            <a:ext cx="6458750" cy="3785652"/>
          </a:xfrm>
          <a:prstGeom prst="rect">
            <a:avLst/>
          </a:prstGeom>
          <a:noFill/>
        </p:spPr>
        <p:txBody>
          <a:bodyPr wrap="square">
            <a:spAutoFit/>
          </a:bodyPr>
          <a:lstStyle/>
          <a:p>
            <a:pPr algn="l"/>
            <a:r>
              <a:rPr lang="tr-TR" sz="2400" b="0" i="0" u="none" strike="noStrike" baseline="0" dirty="0">
                <a:latin typeface="CaslonPro-Regular"/>
              </a:rPr>
              <a:t>Orhan Bey, vezire, “Neden bunaldınız da hisarı verdiniz?” dedi. Vezir, “Sizin devletinizin günden güne büyüdüğünü, bizim devletimizin zayıfladığını gördük ve anladık. Babanız Bursa üzerine hisar yaptı gitti. Onun devleti köylerimizi zapt etti. Size itaatle bağlandılar, bizi hiç anmaz oldular. Biz de onların huzura kavuştuklarını,</a:t>
            </a:r>
          </a:p>
          <a:p>
            <a:pPr algn="l"/>
            <a:r>
              <a:rPr lang="tr-TR" sz="2400" b="0" i="0" u="none" strike="noStrike" baseline="0" dirty="0">
                <a:latin typeface="CaslonPro-Regular"/>
              </a:rPr>
              <a:t>bu huzur ve rahatlık sebebiyle bizi anmadıklarını, anmayacaklarını öğrendik. Biz de rahatlığa heves ettik.” dedi.</a:t>
            </a:r>
            <a:endParaRPr lang="tr-TR" sz="2400" dirty="0"/>
          </a:p>
        </p:txBody>
      </p:sp>
      <p:sp>
        <p:nvSpPr>
          <p:cNvPr id="12" name="Metin kutusu 11">
            <a:extLst>
              <a:ext uri="{FF2B5EF4-FFF2-40B4-BE49-F238E27FC236}">
                <a16:creationId xmlns:a16="http://schemas.microsoft.com/office/drawing/2014/main" id="{4EFF24EB-B85A-42C1-B288-624B333813DB}"/>
              </a:ext>
            </a:extLst>
          </p:cNvPr>
          <p:cNvSpPr txBox="1"/>
          <p:nvPr/>
        </p:nvSpPr>
        <p:spPr>
          <a:xfrm>
            <a:off x="180304" y="804930"/>
            <a:ext cx="1083117" cy="523220"/>
          </a:xfrm>
          <a:prstGeom prst="rect">
            <a:avLst/>
          </a:prstGeom>
          <a:noFill/>
        </p:spPr>
        <p:txBody>
          <a:bodyPr wrap="none" rtlCol="0">
            <a:spAutoFit/>
          </a:bodyPr>
          <a:lstStyle/>
          <a:p>
            <a:r>
              <a:rPr lang="tr-TR" sz="2800" b="1" dirty="0">
                <a:solidFill>
                  <a:srgbClr val="FF0000"/>
                </a:solidFill>
              </a:rPr>
              <a:t>Metin</a:t>
            </a:r>
          </a:p>
        </p:txBody>
      </p:sp>
    </p:spTree>
    <p:extLst>
      <p:ext uri="{BB962C8B-B14F-4D97-AF65-F5344CB8AC3E}">
        <p14:creationId xmlns:p14="http://schemas.microsoft.com/office/powerpoint/2010/main" val="228387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4F2D68C7-3654-43AC-93B3-1ADFA5FA9565}"/>
              </a:ext>
            </a:extLst>
          </p:cNvPr>
          <p:cNvSpPr/>
          <p:nvPr/>
        </p:nvSpPr>
        <p:spPr>
          <a:xfrm>
            <a:off x="0" y="0"/>
            <a:ext cx="12192000" cy="624625"/>
          </a:xfrm>
          <a:prstGeom prst="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rgbClr val="C00000"/>
                </a:solidFill>
                <a:latin typeface="Arial Black" panose="020B0A04020102020204" pitchFamily="34" charset="0"/>
              </a:rPr>
              <a:t> </a:t>
            </a:r>
            <a:r>
              <a:rPr lang="tr-TR" sz="2800" dirty="0">
                <a:solidFill>
                  <a:schemeClr val="tx1"/>
                </a:solidFill>
                <a:latin typeface="Arial Black" panose="020B0A04020102020204" pitchFamily="34" charset="0"/>
              </a:rPr>
              <a:t>OSMANLI DEVLETİ’NİN FETİH SİYASETİ</a:t>
            </a:r>
          </a:p>
        </p:txBody>
      </p:sp>
      <p:pic>
        <p:nvPicPr>
          <p:cNvPr id="3" name="Resim 2">
            <a:extLst>
              <a:ext uri="{FF2B5EF4-FFF2-40B4-BE49-F238E27FC236}">
                <a16:creationId xmlns:a16="http://schemas.microsoft.com/office/drawing/2014/main" id="{03C7EE17-543D-4D1A-BC9B-F599B86E6899}"/>
              </a:ext>
            </a:extLst>
          </p:cNvPr>
          <p:cNvPicPr>
            <a:picLocks noChangeAspect="1"/>
          </p:cNvPicPr>
          <p:nvPr/>
        </p:nvPicPr>
        <p:blipFill>
          <a:blip r:embed="rId2"/>
          <a:stretch>
            <a:fillRect/>
          </a:stretch>
        </p:blipFill>
        <p:spPr>
          <a:xfrm>
            <a:off x="9144000" y="1418676"/>
            <a:ext cx="2827375" cy="4586965"/>
          </a:xfrm>
          <a:prstGeom prst="rect">
            <a:avLst/>
          </a:prstGeom>
        </p:spPr>
      </p:pic>
      <p:sp>
        <p:nvSpPr>
          <p:cNvPr id="5" name="Metin kutusu 4">
            <a:extLst>
              <a:ext uri="{FF2B5EF4-FFF2-40B4-BE49-F238E27FC236}">
                <a16:creationId xmlns:a16="http://schemas.microsoft.com/office/drawing/2014/main" id="{749CAC9C-B01C-4BF6-84A9-D5A0560E27B8}"/>
              </a:ext>
            </a:extLst>
          </p:cNvPr>
          <p:cNvSpPr txBox="1"/>
          <p:nvPr/>
        </p:nvSpPr>
        <p:spPr>
          <a:xfrm>
            <a:off x="9144000" y="6005641"/>
            <a:ext cx="2827375" cy="523220"/>
          </a:xfrm>
          <a:prstGeom prst="rect">
            <a:avLst/>
          </a:prstGeom>
          <a:noFill/>
          <a:ln>
            <a:solidFill>
              <a:schemeClr val="tx1"/>
            </a:solidFill>
          </a:ln>
        </p:spPr>
        <p:txBody>
          <a:bodyPr wrap="square" rtlCol="0">
            <a:spAutoFit/>
          </a:bodyPr>
          <a:lstStyle/>
          <a:p>
            <a:pPr algn="ctr"/>
            <a:r>
              <a:rPr lang="tr-TR" sz="2800" b="1" dirty="0"/>
              <a:t>II. Murat</a:t>
            </a:r>
          </a:p>
        </p:txBody>
      </p:sp>
      <p:sp>
        <p:nvSpPr>
          <p:cNvPr id="6" name="Metin kutusu 5">
            <a:extLst>
              <a:ext uri="{FF2B5EF4-FFF2-40B4-BE49-F238E27FC236}">
                <a16:creationId xmlns:a16="http://schemas.microsoft.com/office/drawing/2014/main" id="{F2A27317-ED1D-4A1D-9C66-E00FF0940E18}"/>
              </a:ext>
            </a:extLst>
          </p:cNvPr>
          <p:cNvSpPr txBox="1"/>
          <p:nvPr/>
        </p:nvSpPr>
        <p:spPr>
          <a:xfrm>
            <a:off x="180304" y="804930"/>
            <a:ext cx="1083117" cy="523220"/>
          </a:xfrm>
          <a:prstGeom prst="rect">
            <a:avLst/>
          </a:prstGeom>
          <a:noFill/>
        </p:spPr>
        <p:txBody>
          <a:bodyPr wrap="none" rtlCol="0">
            <a:spAutoFit/>
          </a:bodyPr>
          <a:lstStyle/>
          <a:p>
            <a:r>
              <a:rPr lang="tr-TR" sz="2800" b="1" dirty="0">
                <a:solidFill>
                  <a:srgbClr val="FF0000"/>
                </a:solidFill>
              </a:rPr>
              <a:t>Metin</a:t>
            </a:r>
          </a:p>
        </p:txBody>
      </p:sp>
      <p:sp>
        <p:nvSpPr>
          <p:cNvPr id="7" name="Dikdörtgen: Köşeleri Yuvarlatılmış 6">
            <a:extLst>
              <a:ext uri="{FF2B5EF4-FFF2-40B4-BE49-F238E27FC236}">
                <a16:creationId xmlns:a16="http://schemas.microsoft.com/office/drawing/2014/main" id="{946A387A-6FBD-4AE4-B89E-CE5E783BAFA5}"/>
              </a:ext>
            </a:extLst>
          </p:cNvPr>
          <p:cNvSpPr/>
          <p:nvPr/>
        </p:nvSpPr>
        <p:spPr>
          <a:xfrm>
            <a:off x="309093" y="1418676"/>
            <a:ext cx="8641724" cy="5080715"/>
          </a:xfrm>
          <a:prstGeom prst="roundRect">
            <a:avLst>
              <a:gd name="adj" fmla="val 519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tr-TR" sz="2300" b="0" i="0" u="none" strike="noStrike" baseline="0" dirty="0">
                <a:solidFill>
                  <a:schemeClr val="tx1"/>
                </a:solidFill>
              </a:rPr>
              <a:t>Selânik’in 1430’da fethine şahit olan rahip </a:t>
            </a:r>
            <a:r>
              <a:rPr lang="tr-TR" sz="2300" b="0" i="0" u="none" strike="noStrike" baseline="0" dirty="0" err="1">
                <a:solidFill>
                  <a:schemeClr val="tx1"/>
                </a:solidFill>
              </a:rPr>
              <a:t>Anagnostis</a:t>
            </a:r>
            <a:r>
              <a:rPr lang="tr-TR" sz="2300" b="0" i="0" u="none" strike="noStrike" baseline="0" dirty="0">
                <a:solidFill>
                  <a:schemeClr val="tx1"/>
                </a:solidFill>
              </a:rPr>
              <a:t>, eserinde,</a:t>
            </a:r>
          </a:p>
          <a:p>
            <a:pPr algn="l"/>
            <a:r>
              <a:rPr lang="tr-TR" sz="2300" b="0" i="0" u="none" strike="noStrike" baseline="0" dirty="0">
                <a:solidFill>
                  <a:schemeClr val="tx1"/>
                </a:solidFill>
              </a:rPr>
              <a:t>Venedik işgali altındaki Selânik halkının Venediklilerin baskısından</a:t>
            </a:r>
          </a:p>
          <a:p>
            <a:pPr algn="l"/>
            <a:r>
              <a:rPr lang="tr-TR" sz="2300" b="0" i="0" u="none" strike="noStrike" baseline="0" dirty="0">
                <a:solidFill>
                  <a:schemeClr val="tx1"/>
                </a:solidFill>
              </a:rPr>
              <a:t>dolayı çektiği </a:t>
            </a:r>
            <a:r>
              <a:rPr lang="tr-TR" sz="2300" b="0" i="0" u="none" strike="noStrike" baseline="0" dirty="0" err="1">
                <a:solidFill>
                  <a:schemeClr val="tx1"/>
                </a:solidFill>
              </a:rPr>
              <a:t>ızdırabı</a:t>
            </a:r>
            <a:r>
              <a:rPr lang="tr-TR" sz="2300" b="0" i="0" u="none" strike="noStrike" baseline="0" dirty="0">
                <a:solidFill>
                  <a:schemeClr val="tx1"/>
                </a:solidFill>
              </a:rPr>
              <a:t> anlattıktan sonra halkın Türkleri bir kurtarıcı gibi karşıladığını belirtmektedir. Ayrıca </a:t>
            </a:r>
            <a:r>
              <a:rPr lang="tr-TR" sz="2300" b="0" i="0" u="none" strike="noStrike" baseline="0" dirty="0" err="1">
                <a:solidFill>
                  <a:schemeClr val="tx1"/>
                </a:solidFill>
              </a:rPr>
              <a:t>Anagnostis</a:t>
            </a:r>
            <a:r>
              <a:rPr lang="tr-TR" sz="2300" b="0" i="0" u="none" strike="noStrike" baseline="0" dirty="0">
                <a:solidFill>
                  <a:schemeClr val="tx1"/>
                </a:solidFill>
              </a:rPr>
              <a:t>, Selânik’in fethinin ardından II. Murat’ın şehrin ileri gelenlerinden esir düşenlerin fidyelerini bizzat ödediğini, şehrin imarı için teşebbüse geçtiğini, halka din konusunda tam bir serbestlik tanıdığını, kimin evi elinden alındıysa ona evinin geri verilmesini sağladığını, daha önce Venedik baskısı nedeniyle kaçanları Selânik’e çağırdığını da ilâve etmektedir. Macar tarihçisi </a:t>
            </a:r>
            <a:r>
              <a:rPr lang="tr-TR" sz="2300" b="0" i="0" u="none" strike="noStrike" baseline="0" dirty="0" err="1">
                <a:solidFill>
                  <a:schemeClr val="tx1"/>
                </a:solidFill>
              </a:rPr>
              <a:t>Lajos</a:t>
            </a:r>
            <a:r>
              <a:rPr lang="tr-TR" sz="2300" b="0" i="0" u="none" strike="noStrike" baseline="0" dirty="0">
                <a:solidFill>
                  <a:schemeClr val="tx1"/>
                </a:solidFill>
              </a:rPr>
              <a:t> </a:t>
            </a:r>
            <a:r>
              <a:rPr lang="tr-TR" sz="2300" b="0" i="0" u="none" strike="noStrike" baseline="0" dirty="0" err="1">
                <a:solidFill>
                  <a:schemeClr val="tx1"/>
                </a:solidFill>
              </a:rPr>
              <a:t>Fekete</a:t>
            </a:r>
            <a:r>
              <a:rPr lang="tr-TR" sz="2300" b="0" i="0" u="none" strike="noStrike" baseline="0" dirty="0">
                <a:solidFill>
                  <a:schemeClr val="tx1"/>
                </a:solidFill>
              </a:rPr>
              <a:t> (</a:t>
            </a:r>
            <a:r>
              <a:rPr lang="tr-TR" sz="2300" b="0" i="0" u="none" strike="noStrike" baseline="0" dirty="0" err="1">
                <a:solidFill>
                  <a:schemeClr val="tx1"/>
                </a:solidFill>
              </a:rPr>
              <a:t>Layos</a:t>
            </a:r>
            <a:r>
              <a:rPr lang="tr-TR" sz="2300" b="0" i="0" u="none" strike="noStrike" baseline="0" dirty="0">
                <a:solidFill>
                  <a:schemeClr val="tx1"/>
                </a:solidFill>
              </a:rPr>
              <a:t> </a:t>
            </a:r>
            <a:r>
              <a:rPr lang="tr-TR" sz="2300" b="0" i="0" u="none" strike="noStrike" baseline="0" dirty="0" err="1">
                <a:solidFill>
                  <a:schemeClr val="tx1"/>
                </a:solidFill>
              </a:rPr>
              <a:t>Fekete</a:t>
            </a:r>
            <a:r>
              <a:rPr lang="tr-TR" sz="2300" b="0" i="0" u="none" strike="noStrike" baseline="0" dirty="0">
                <a:solidFill>
                  <a:schemeClr val="tx1"/>
                </a:solidFill>
              </a:rPr>
              <a:t>), Türk idaresindeki Macaristan’da iktisadi hayatı anlatırken Osmanlı idarecilerinin herkese iş ve kazanç serbestliği tanıdığını, din ve dil farkı gözetmeden halkın iyi muamele ve himaye gördüğünü belirtmiştir.</a:t>
            </a:r>
            <a:endParaRPr lang="tr-TR" sz="2300" dirty="0">
              <a:solidFill>
                <a:schemeClr val="tx1"/>
              </a:solidFill>
            </a:endParaRPr>
          </a:p>
        </p:txBody>
      </p:sp>
    </p:spTree>
    <p:extLst>
      <p:ext uri="{BB962C8B-B14F-4D97-AF65-F5344CB8AC3E}">
        <p14:creationId xmlns:p14="http://schemas.microsoft.com/office/powerpoint/2010/main" val="17692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TotalTime>
  <Words>1887</Words>
  <Application>Microsoft Office PowerPoint</Application>
  <PresentationFormat>Geniş ekran</PresentationFormat>
  <Paragraphs>210</Paragraphs>
  <Slides>32</Slides>
  <Notes>2</Notes>
  <HiddenSlides>0</HiddenSlides>
  <MMClips>1</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32</vt:i4>
      </vt:variant>
    </vt:vector>
  </HeadingPairs>
  <TitlesOfParts>
    <vt:vector size="41" baseType="lpstr">
      <vt:lpstr>Arial</vt:lpstr>
      <vt:lpstr>Arial Black</vt:lpstr>
      <vt:lpstr>Calibri</vt:lpstr>
      <vt:lpstr>Calibri Light</vt:lpstr>
      <vt:lpstr>Cambria</vt:lpstr>
      <vt:lpstr>CaslonPro-Regular</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35</cp:revision>
  <dcterms:created xsi:type="dcterms:W3CDTF">2021-09-28T19:59:59Z</dcterms:created>
  <dcterms:modified xsi:type="dcterms:W3CDTF">2021-10-25T17:41:04Z</dcterms:modified>
</cp:coreProperties>
</file>