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408" r:id="rId3"/>
    <p:sldId id="409" r:id="rId4"/>
    <p:sldId id="410" r:id="rId5"/>
    <p:sldId id="419" r:id="rId6"/>
    <p:sldId id="411" r:id="rId7"/>
    <p:sldId id="412" r:id="rId8"/>
    <p:sldId id="413" r:id="rId9"/>
    <p:sldId id="414" r:id="rId10"/>
    <p:sldId id="415" r:id="rId11"/>
    <p:sldId id="416" r:id="rId12"/>
    <p:sldId id="417" r:id="rId13"/>
    <p:sldId id="404" r:id="rId14"/>
    <p:sldId id="34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7FD2DD"/>
    <a:srgbClr val="BDEEFF"/>
    <a:srgbClr val="ABE9FF"/>
    <a:srgbClr val="66FFFF"/>
    <a:srgbClr val="000000"/>
    <a:srgbClr val="AEF8B2"/>
    <a:srgbClr val="F0FFE1"/>
    <a:srgbClr val="FFFCF3"/>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6.03.2022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66DB8F1-E7DB-4E52-8B55-9C5304913B51}" type="slidenum">
              <a:rPr lang="tr-TR" smtClean="0"/>
              <a:t>12</a:t>
            </a:fld>
            <a:endParaRPr lang="tr-TR"/>
          </a:p>
        </p:txBody>
      </p:sp>
    </p:spTree>
    <p:extLst>
      <p:ext uri="{BB962C8B-B14F-4D97-AF65-F5344CB8AC3E}">
        <p14:creationId xmlns:p14="http://schemas.microsoft.com/office/powerpoint/2010/main" val="313857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6.03.2022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6.03.2022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ÖZGÜR DÜŞÜNCENİN BİLİMSEL GELİŞMELERE KATKISI</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24D8ED7B-C5F8-46E7-AB5C-EA3EA2DCE357}"/>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sp>
        <p:nvSpPr>
          <p:cNvPr id="6" name="Metin kutusu 5">
            <a:extLst>
              <a:ext uri="{FF2B5EF4-FFF2-40B4-BE49-F238E27FC236}">
                <a16:creationId xmlns:a16="http://schemas.microsoft.com/office/drawing/2014/main" id="{DA9AC1B9-FD58-479E-9FBB-E3808B666C37}"/>
              </a:ext>
            </a:extLst>
          </p:cNvPr>
          <p:cNvSpPr txBox="1"/>
          <p:nvPr/>
        </p:nvSpPr>
        <p:spPr>
          <a:xfrm>
            <a:off x="193184" y="1097072"/>
            <a:ext cx="11855002" cy="1569660"/>
          </a:xfrm>
          <a:prstGeom prst="rect">
            <a:avLst/>
          </a:prstGeom>
          <a:noFill/>
        </p:spPr>
        <p:txBody>
          <a:bodyPr wrap="square">
            <a:spAutoFit/>
          </a:bodyPr>
          <a:lstStyle/>
          <a:p>
            <a:r>
              <a:rPr lang="tr-TR" sz="2400" b="0" i="0" u="none" strike="noStrike" baseline="0" dirty="0" err="1"/>
              <a:t>Galilei</a:t>
            </a:r>
            <a:r>
              <a:rPr lang="tr-TR" sz="2400" b="0" i="0" u="none" strike="noStrike" baseline="0" dirty="0"/>
              <a:t> ve </a:t>
            </a:r>
            <a:r>
              <a:rPr lang="tr-TR" sz="2400" b="0" i="0" u="none" strike="noStrike" baseline="0" dirty="0" err="1"/>
              <a:t>Bruno</a:t>
            </a:r>
            <a:r>
              <a:rPr lang="tr-TR" sz="2400" b="0" i="0" u="none" strike="noStrike" baseline="0" dirty="0"/>
              <a:t> gibi bilim insanlarının başına gelen bu üzücü olayların bir daha yaşanmaması için 19. yüzyıldan itibaren devletler yasalarında ve uluslararası sözleşmelerde özgür düşünceyi güvence altına alacak düzenlemeler yaptılar. İşte bu konuda Avrupa İnsan Hakları Sözleşmesi’ndeki maddeler:</a:t>
            </a:r>
            <a:endParaRPr lang="tr-TR" sz="2400" dirty="0"/>
          </a:p>
        </p:txBody>
      </p:sp>
      <p:sp>
        <p:nvSpPr>
          <p:cNvPr id="3" name="Dikdörtgen: Köşeleri Yuvarlatılmış 2">
            <a:extLst>
              <a:ext uri="{FF2B5EF4-FFF2-40B4-BE49-F238E27FC236}">
                <a16:creationId xmlns:a16="http://schemas.microsoft.com/office/drawing/2014/main" id="{6557CED3-FBD0-4B16-8CE9-3A7C6259DF75}"/>
              </a:ext>
            </a:extLst>
          </p:cNvPr>
          <p:cNvSpPr/>
          <p:nvPr/>
        </p:nvSpPr>
        <p:spPr>
          <a:xfrm>
            <a:off x="193184" y="3006996"/>
            <a:ext cx="11855002" cy="2195848"/>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i="0" u="none" strike="noStrike" baseline="0" dirty="0">
                <a:solidFill>
                  <a:schemeClr val="tx1"/>
                </a:solidFill>
              </a:rPr>
              <a:t>Madde 9 </a:t>
            </a:r>
            <a:r>
              <a:rPr lang="tr-TR" sz="2400" b="0" i="0" u="none" strike="noStrike" baseline="0" dirty="0">
                <a:solidFill>
                  <a:schemeClr val="tx1"/>
                </a:solidFill>
              </a:rPr>
              <a:t>Düşünce, vicdan ve din özgürlüğü </a:t>
            </a:r>
            <a:r>
              <a:rPr lang="tr-TR" sz="2400" b="1" i="0" u="none" strike="noStrike" baseline="0" dirty="0">
                <a:solidFill>
                  <a:schemeClr val="tx1"/>
                </a:solidFill>
              </a:rPr>
              <a:t>1. </a:t>
            </a:r>
            <a:r>
              <a:rPr lang="tr-TR" sz="2400" b="0" i="0" u="none" strike="noStrike" baseline="0" dirty="0">
                <a:solidFill>
                  <a:schemeClr val="tx1"/>
                </a:solidFill>
              </a:rPr>
              <a:t>Herkes düşünce, vicdan ve din özgürlüğüne  </a:t>
            </a:r>
            <a:br>
              <a:rPr lang="tr-TR" sz="2400" b="0" i="0" u="none" strike="noStrike" baseline="0" dirty="0">
                <a:solidFill>
                  <a:schemeClr val="tx1"/>
                </a:solidFill>
              </a:rPr>
            </a:br>
            <a:r>
              <a:rPr lang="tr-TR" sz="2400" b="0" i="0" u="none" strike="noStrike" baseline="0" dirty="0">
                <a:solidFill>
                  <a:schemeClr val="tx1"/>
                </a:solidFill>
              </a:rPr>
              <a:t>                 sahiptir.</a:t>
            </a:r>
          </a:p>
          <a:p>
            <a:endParaRPr lang="tr-TR" sz="2400" b="0" i="0" u="none" strike="noStrike" baseline="0" dirty="0">
              <a:solidFill>
                <a:schemeClr val="tx1"/>
              </a:solidFill>
            </a:endParaRPr>
          </a:p>
          <a:p>
            <a:r>
              <a:rPr lang="tr-TR" sz="2400" b="1" i="0" u="none" strike="noStrike" baseline="0" dirty="0">
                <a:solidFill>
                  <a:schemeClr val="tx1"/>
                </a:solidFill>
              </a:rPr>
              <a:t>Madde 10 </a:t>
            </a:r>
            <a:r>
              <a:rPr lang="tr-TR" sz="2400" b="0" i="0" u="none" strike="noStrike" baseline="0" dirty="0">
                <a:solidFill>
                  <a:schemeClr val="tx1"/>
                </a:solidFill>
              </a:rPr>
              <a:t>İfade özgürlüğü </a:t>
            </a:r>
            <a:r>
              <a:rPr lang="tr-TR" sz="2400" b="1" i="0" u="none" strike="noStrike" baseline="0" dirty="0">
                <a:solidFill>
                  <a:schemeClr val="tx1"/>
                </a:solidFill>
              </a:rPr>
              <a:t>1. </a:t>
            </a:r>
            <a:r>
              <a:rPr lang="tr-TR" sz="2400" b="0" i="0" u="none" strike="noStrike" baseline="0" dirty="0">
                <a:solidFill>
                  <a:schemeClr val="tx1"/>
                </a:solidFill>
              </a:rPr>
              <a:t>Herkes ifade özgürlüğü hakkına sahiptir.</a:t>
            </a:r>
            <a:endParaRPr lang="tr-TR" sz="2400" dirty="0">
              <a:solidFill>
                <a:schemeClr val="tx1"/>
              </a:solidFill>
            </a:endParaRPr>
          </a:p>
        </p:txBody>
      </p:sp>
    </p:spTree>
    <p:extLst>
      <p:ext uri="{BB962C8B-B14F-4D97-AF65-F5344CB8AC3E}">
        <p14:creationId xmlns:p14="http://schemas.microsoft.com/office/powerpoint/2010/main" val="39899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24D8ED7B-C5F8-46E7-AB5C-EA3EA2DCE357}"/>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pic>
        <p:nvPicPr>
          <p:cNvPr id="7" name="Resim 6">
            <a:extLst>
              <a:ext uri="{FF2B5EF4-FFF2-40B4-BE49-F238E27FC236}">
                <a16:creationId xmlns:a16="http://schemas.microsoft.com/office/drawing/2014/main" id="{0F17536E-D5E4-4EBC-8A9A-A1CE3E91C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65" y="1790163"/>
            <a:ext cx="11909179" cy="4964806"/>
          </a:xfrm>
          <a:prstGeom prst="rect">
            <a:avLst/>
          </a:prstGeom>
        </p:spPr>
      </p:pic>
      <p:sp>
        <p:nvSpPr>
          <p:cNvPr id="10" name="Metin kutusu 9">
            <a:extLst>
              <a:ext uri="{FF2B5EF4-FFF2-40B4-BE49-F238E27FC236}">
                <a16:creationId xmlns:a16="http://schemas.microsoft.com/office/drawing/2014/main" id="{852DBD58-BA3D-4022-B3A9-C47B96A5ED51}"/>
              </a:ext>
            </a:extLst>
          </p:cNvPr>
          <p:cNvSpPr txBox="1"/>
          <p:nvPr/>
        </p:nvSpPr>
        <p:spPr>
          <a:xfrm>
            <a:off x="3647939" y="2195074"/>
            <a:ext cx="8161987" cy="4154984"/>
          </a:xfrm>
          <a:prstGeom prst="rect">
            <a:avLst/>
          </a:prstGeom>
          <a:noFill/>
        </p:spPr>
        <p:txBody>
          <a:bodyPr wrap="square">
            <a:spAutoFit/>
          </a:bodyPr>
          <a:lstStyle/>
          <a:p>
            <a:pPr algn="l"/>
            <a:r>
              <a:rPr lang="tr-TR" sz="2400" b="1" i="0" u="sng" strike="noStrike" baseline="0" dirty="0"/>
              <a:t>Madde 25 </a:t>
            </a:r>
            <a:r>
              <a:rPr lang="tr-TR" sz="2400" b="1" i="0" u="none" strike="noStrike" baseline="0" dirty="0">
                <a:latin typeface="Univers Condensed Light" panose="020B0306020202040204" pitchFamily="34" charset="0"/>
              </a:rPr>
              <a:t>– Herkes, düşünce ve kanaat hürriyetine sahiptir. Her ne sebep ve amaçla olursa olsun kimse, düşünce ve kanaatlerini açıklamaya zorlanamaz; düşünce kanaatleri sebebiyle kınanamaz ve suçlanamaz.</a:t>
            </a:r>
          </a:p>
          <a:p>
            <a:pPr algn="l"/>
            <a:endParaRPr lang="tr-TR" sz="2400" b="1" i="0" u="none" strike="noStrike" baseline="0" dirty="0">
              <a:latin typeface="Univers Condensed Light" panose="020B0306020202040204" pitchFamily="34" charset="0"/>
            </a:endParaRPr>
          </a:p>
          <a:p>
            <a:pPr algn="l"/>
            <a:r>
              <a:rPr lang="tr-TR" sz="2400" b="1" i="0" u="sng" strike="noStrike" baseline="0" dirty="0"/>
              <a:t>Madde 26 </a:t>
            </a:r>
            <a:r>
              <a:rPr lang="tr-TR" sz="2400" b="1" i="0" u="none" strike="noStrike" baseline="0" dirty="0">
                <a:latin typeface="Univers Condensed Light" panose="020B0306020202040204" pitchFamily="34" charset="0"/>
              </a:rPr>
              <a:t>– Herkes, düşünce ve kanaatlerini söz, yazı, resim veya başka yollarla tek başına veya toplu olarak açıklama ve yayma hakkına sahiptir.</a:t>
            </a:r>
          </a:p>
          <a:p>
            <a:pPr algn="l"/>
            <a:endParaRPr lang="tr-TR" sz="2400" b="1" i="0" u="none" strike="noStrike" baseline="0" dirty="0">
              <a:latin typeface="Univers Condensed Light" panose="020B0306020202040204" pitchFamily="34" charset="0"/>
            </a:endParaRPr>
          </a:p>
          <a:p>
            <a:pPr algn="l"/>
            <a:r>
              <a:rPr lang="tr-TR" sz="2400" b="1" i="0" u="sng" strike="noStrike" baseline="0" dirty="0"/>
              <a:t>Madde 27 </a:t>
            </a:r>
            <a:r>
              <a:rPr lang="tr-TR" sz="2400" b="1" i="0" u="none" strike="noStrike" baseline="0" dirty="0">
                <a:latin typeface="Univers Condensed Light" panose="020B0306020202040204" pitchFamily="34" charset="0"/>
              </a:rPr>
              <a:t>– Herkes, bilim ve sanatı serbestçe öğrenme ve öğretme, açıklama, yayma ve bu alanlarda her türlü araştırma hakkına sahiptir.</a:t>
            </a:r>
            <a:endParaRPr lang="tr-TR" sz="2400" b="1" dirty="0">
              <a:latin typeface="Univers Condensed Light" panose="020B0306020202040204" pitchFamily="34" charset="0"/>
            </a:endParaRPr>
          </a:p>
        </p:txBody>
      </p:sp>
      <p:sp>
        <p:nvSpPr>
          <p:cNvPr id="11" name="Metin kutusu 10">
            <a:extLst>
              <a:ext uri="{FF2B5EF4-FFF2-40B4-BE49-F238E27FC236}">
                <a16:creationId xmlns:a16="http://schemas.microsoft.com/office/drawing/2014/main" id="{A8B50053-FF8F-4BE4-B645-B670257839DE}"/>
              </a:ext>
            </a:extLst>
          </p:cNvPr>
          <p:cNvSpPr txBox="1"/>
          <p:nvPr/>
        </p:nvSpPr>
        <p:spPr>
          <a:xfrm>
            <a:off x="173865" y="953500"/>
            <a:ext cx="11713334" cy="830997"/>
          </a:xfrm>
          <a:prstGeom prst="rect">
            <a:avLst/>
          </a:prstGeom>
          <a:noFill/>
        </p:spPr>
        <p:txBody>
          <a:bodyPr wrap="square">
            <a:spAutoFit/>
          </a:bodyPr>
          <a:lstStyle/>
          <a:p>
            <a:pPr algn="l"/>
            <a:r>
              <a:rPr lang="tr-TR" sz="2400" b="0" i="0" u="none" strike="noStrike" baseline="0" dirty="0"/>
              <a:t>Ülkemizde de düşünce özgürlüğü, düşünceyi açıklama, bilim ve sanat hürriyeti Anayasa’mızın şu maddeleri ile güvence altına alınmıştır:</a:t>
            </a:r>
            <a:endParaRPr lang="tr-TR" sz="2400" dirty="0"/>
          </a:p>
        </p:txBody>
      </p:sp>
    </p:spTree>
    <p:extLst>
      <p:ext uri="{BB962C8B-B14F-4D97-AF65-F5344CB8AC3E}">
        <p14:creationId xmlns:p14="http://schemas.microsoft.com/office/powerpoint/2010/main" val="17254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24D8ED7B-C5F8-46E7-AB5C-EA3EA2DCE357}"/>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sp>
        <p:nvSpPr>
          <p:cNvPr id="7" name="Metin kutusu 6">
            <a:extLst>
              <a:ext uri="{FF2B5EF4-FFF2-40B4-BE49-F238E27FC236}">
                <a16:creationId xmlns:a16="http://schemas.microsoft.com/office/drawing/2014/main" id="{FAEAC3F5-1F98-41B0-96AA-3A5E5768F062}"/>
              </a:ext>
            </a:extLst>
          </p:cNvPr>
          <p:cNvSpPr txBox="1"/>
          <p:nvPr/>
        </p:nvSpPr>
        <p:spPr>
          <a:xfrm>
            <a:off x="230778" y="803578"/>
            <a:ext cx="10338023" cy="523220"/>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Özgür Düşüncenin Bilimsel Gelişmelere Katkısı </a:t>
            </a:r>
            <a:r>
              <a:rPr lang="tr-TR" sz="2800" b="1" dirty="0">
                <a:solidFill>
                  <a:srgbClr val="FF0000"/>
                </a:solidFill>
                <a:latin typeface="Arial Black" panose="020B0A04020102020204" pitchFamily="34" charset="0"/>
              </a:rPr>
              <a:t>Konu Özeti</a:t>
            </a:r>
            <a:endParaRPr lang="tr-TR" sz="2400" b="1" dirty="0">
              <a:solidFill>
                <a:srgbClr val="FF0000"/>
              </a:solidFill>
              <a:latin typeface="Arial Black" panose="020B0A04020102020204" pitchFamily="34" charset="0"/>
            </a:endParaRPr>
          </a:p>
        </p:txBody>
      </p:sp>
      <p:sp>
        <p:nvSpPr>
          <p:cNvPr id="10" name="Metin kutusu 9">
            <a:extLst>
              <a:ext uri="{FF2B5EF4-FFF2-40B4-BE49-F238E27FC236}">
                <a16:creationId xmlns:a16="http://schemas.microsoft.com/office/drawing/2014/main" id="{4C0A7E4A-FBA6-4891-8536-5703A20F95E6}"/>
              </a:ext>
            </a:extLst>
          </p:cNvPr>
          <p:cNvSpPr txBox="1"/>
          <p:nvPr/>
        </p:nvSpPr>
        <p:spPr>
          <a:xfrm>
            <a:off x="230778" y="1565247"/>
            <a:ext cx="11713334"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İnsanların düşüncelerinin yargılandığı ve cezalandırıldığı yerlerde bilim ve felsefe gelişmez.</a:t>
            </a:r>
            <a:endParaRPr lang="tr-TR" sz="2400" dirty="0"/>
          </a:p>
        </p:txBody>
      </p:sp>
      <p:sp>
        <p:nvSpPr>
          <p:cNvPr id="11" name="Metin kutusu 10">
            <a:extLst>
              <a:ext uri="{FF2B5EF4-FFF2-40B4-BE49-F238E27FC236}">
                <a16:creationId xmlns:a16="http://schemas.microsoft.com/office/drawing/2014/main" id="{CE7E9B35-9B2B-4BC5-8D82-4DF0F7B814C5}"/>
              </a:ext>
            </a:extLst>
          </p:cNvPr>
          <p:cNvSpPr txBox="1"/>
          <p:nvPr/>
        </p:nvSpPr>
        <p:spPr>
          <a:xfrm>
            <a:off x="239333" y="2065308"/>
            <a:ext cx="11713334"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Bilim ve felsefenin gelişmediği yerlerde ileri teknoloji, dolayısıyla nitelikli üretim olmaz.</a:t>
            </a:r>
            <a:endParaRPr lang="tr-TR" sz="2400" dirty="0"/>
          </a:p>
        </p:txBody>
      </p:sp>
      <p:sp>
        <p:nvSpPr>
          <p:cNvPr id="12" name="Metin kutusu 11">
            <a:extLst>
              <a:ext uri="{FF2B5EF4-FFF2-40B4-BE49-F238E27FC236}">
                <a16:creationId xmlns:a16="http://schemas.microsoft.com/office/drawing/2014/main" id="{0D13AA63-846A-45C6-9085-C1BC7F029B08}"/>
              </a:ext>
            </a:extLst>
          </p:cNvPr>
          <p:cNvSpPr txBox="1"/>
          <p:nvPr/>
        </p:nvSpPr>
        <p:spPr>
          <a:xfrm>
            <a:off x="239333" y="2565369"/>
            <a:ext cx="11713334" cy="830997"/>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Nitelikli üretimin olmadığı yerde insanlar nitelikli faydalara sahip olmak konusunda dışarıya bağımlı olur. (</a:t>
            </a:r>
            <a:r>
              <a:rPr lang="tr-TR" sz="2000" b="1" i="0" u="none" strike="noStrike" baseline="0" dirty="0"/>
              <a:t>Örnek: </a:t>
            </a:r>
            <a:r>
              <a:rPr lang="tr-TR" sz="2000" b="0" i="0" u="none" strike="noStrike" baseline="0" dirty="0"/>
              <a:t>Akıllı Telefon</a:t>
            </a:r>
            <a:r>
              <a:rPr lang="tr-TR" sz="2000" b="0" i="0" u="none" strike="noStrike" dirty="0"/>
              <a:t> / Bilgisayar / Tıbbi Cihaz / Araba / Uçak / Gemi / İlaç / Kozmetik … )</a:t>
            </a:r>
            <a:endParaRPr lang="tr-TR" sz="2400" dirty="0"/>
          </a:p>
        </p:txBody>
      </p:sp>
      <p:sp>
        <p:nvSpPr>
          <p:cNvPr id="13" name="Metin kutusu 12">
            <a:extLst>
              <a:ext uri="{FF2B5EF4-FFF2-40B4-BE49-F238E27FC236}">
                <a16:creationId xmlns:a16="http://schemas.microsoft.com/office/drawing/2014/main" id="{8CC1BE40-3E59-4F54-A8FD-67F2C9E2F296}"/>
              </a:ext>
            </a:extLst>
          </p:cNvPr>
          <p:cNvSpPr txBox="1"/>
          <p:nvPr/>
        </p:nvSpPr>
        <p:spPr>
          <a:xfrm>
            <a:off x="230778" y="3435017"/>
            <a:ext cx="11713334"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Dışarıya bağımlılık insanların ekonomik seviyelerini ve yaşam kalitelerini düşürür.</a:t>
            </a:r>
            <a:endParaRPr lang="tr-TR" sz="2400" dirty="0"/>
          </a:p>
        </p:txBody>
      </p:sp>
      <p:sp>
        <p:nvSpPr>
          <p:cNvPr id="15" name="Metin kutusu 14">
            <a:extLst>
              <a:ext uri="{FF2B5EF4-FFF2-40B4-BE49-F238E27FC236}">
                <a16:creationId xmlns:a16="http://schemas.microsoft.com/office/drawing/2014/main" id="{CAA8C223-1C72-4101-9BF6-420C256177BB}"/>
              </a:ext>
            </a:extLst>
          </p:cNvPr>
          <p:cNvSpPr txBox="1"/>
          <p:nvPr/>
        </p:nvSpPr>
        <p:spPr>
          <a:xfrm>
            <a:off x="239333" y="3967656"/>
            <a:ext cx="11713334"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Yaşam kalitesinin düşük olduğu yerlerde insanlar sinirli ve kaba olur.</a:t>
            </a:r>
            <a:endParaRPr lang="tr-TR" sz="2400" dirty="0"/>
          </a:p>
        </p:txBody>
      </p:sp>
      <p:sp>
        <p:nvSpPr>
          <p:cNvPr id="16" name="Metin kutusu 15">
            <a:extLst>
              <a:ext uri="{FF2B5EF4-FFF2-40B4-BE49-F238E27FC236}">
                <a16:creationId xmlns:a16="http://schemas.microsoft.com/office/drawing/2014/main" id="{33C2319B-BCDE-430B-AD17-F9B2F1048C2E}"/>
              </a:ext>
            </a:extLst>
          </p:cNvPr>
          <p:cNvSpPr txBox="1"/>
          <p:nvPr/>
        </p:nvSpPr>
        <p:spPr>
          <a:xfrm>
            <a:off x="239333" y="4509777"/>
            <a:ext cx="11713334" cy="461665"/>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İnsanların sinirli ve kaba olduğu yerlerde toplumsal huzur olmaz.</a:t>
            </a:r>
            <a:endParaRPr lang="tr-TR" sz="2400" dirty="0"/>
          </a:p>
        </p:txBody>
      </p:sp>
      <p:sp>
        <p:nvSpPr>
          <p:cNvPr id="17" name="Metin kutusu 16">
            <a:extLst>
              <a:ext uri="{FF2B5EF4-FFF2-40B4-BE49-F238E27FC236}">
                <a16:creationId xmlns:a16="http://schemas.microsoft.com/office/drawing/2014/main" id="{7C16A95F-1175-4F40-9E3C-073E754919DE}"/>
              </a:ext>
            </a:extLst>
          </p:cNvPr>
          <p:cNvSpPr txBox="1"/>
          <p:nvPr/>
        </p:nvSpPr>
        <p:spPr>
          <a:xfrm>
            <a:off x="247888" y="5051898"/>
            <a:ext cx="11713334" cy="1200329"/>
          </a:xfrm>
          <a:prstGeom prst="rect">
            <a:avLst/>
          </a:prstGeom>
          <a:noFill/>
        </p:spPr>
        <p:txBody>
          <a:bodyPr wrap="square">
            <a:spAutoFit/>
          </a:bodyPr>
          <a:lstStyle/>
          <a:p>
            <a:pPr marL="342900" indent="-342900" algn="l">
              <a:buFont typeface="Wingdings" panose="05000000000000000000" pitchFamily="2" charset="2"/>
              <a:buChar char="Ø"/>
            </a:pPr>
            <a:r>
              <a:rPr lang="tr-TR" sz="2400" b="0" i="0" u="none" strike="noStrike" baseline="0" dirty="0"/>
              <a:t>Toplumsal huzurun olmadığı yerlerde ya o toplumdaki insanlar birbirleri ile savaşıp ülkelerini bitirir, ya da bilimde ileri gitmiş başka toplumlar tarafından etki altına alınıp esir edilir.</a:t>
            </a:r>
            <a:endParaRPr lang="tr-TR" sz="2400" dirty="0"/>
          </a:p>
        </p:txBody>
      </p:sp>
    </p:spTree>
    <p:extLst>
      <p:ext uri="{BB962C8B-B14F-4D97-AF65-F5344CB8AC3E}">
        <p14:creationId xmlns:p14="http://schemas.microsoft.com/office/powerpoint/2010/main" val="15582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6" name="Dikdörtgen 5">
            <a:extLst>
              <a:ext uri="{FF2B5EF4-FFF2-40B4-BE49-F238E27FC236}">
                <a16:creationId xmlns:a16="http://schemas.microsoft.com/office/drawing/2014/main" id="{2258EC9C-1E67-45D7-A6E3-37FACC4D3D22}"/>
              </a:ext>
            </a:extLst>
          </p:cNvPr>
          <p:cNvSpPr/>
          <p:nvPr/>
        </p:nvSpPr>
        <p:spPr>
          <a:xfrm>
            <a:off x="669701" y="3351332"/>
            <a:ext cx="5181599" cy="5232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GÜNEŞ TUTULMASI</a:t>
            </a:r>
          </a:p>
        </p:txBody>
      </p:sp>
      <p:sp>
        <p:nvSpPr>
          <p:cNvPr id="8" name="Dikdörtgen 7">
            <a:extLst>
              <a:ext uri="{FF2B5EF4-FFF2-40B4-BE49-F238E27FC236}">
                <a16:creationId xmlns:a16="http://schemas.microsoft.com/office/drawing/2014/main" id="{9AA6CEE7-9065-4DB8-B81C-6038E03694DF}"/>
              </a:ext>
            </a:extLst>
          </p:cNvPr>
          <p:cNvSpPr/>
          <p:nvPr/>
        </p:nvSpPr>
        <p:spPr>
          <a:xfrm>
            <a:off x="6366456" y="3351332"/>
            <a:ext cx="2331076" cy="5232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İYONLAR</a:t>
            </a:r>
          </a:p>
        </p:txBody>
      </p:sp>
      <p:sp>
        <p:nvSpPr>
          <p:cNvPr id="9" name="Dikdörtgen 8">
            <a:extLst>
              <a:ext uri="{FF2B5EF4-FFF2-40B4-BE49-F238E27FC236}">
                <a16:creationId xmlns:a16="http://schemas.microsoft.com/office/drawing/2014/main" id="{17E8CB73-6FA7-41CA-8FAB-62D7D778E53D}"/>
              </a:ext>
            </a:extLst>
          </p:cNvPr>
          <p:cNvSpPr/>
          <p:nvPr/>
        </p:nvSpPr>
        <p:spPr>
          <a:xfrm>
            <a:off x="9212687" y="3351332"/>
            <a:ext cx="2331076" cy="5232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ABBASİLER</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ppt_w</p:attrName>
                                        </p:attrNameLst>
                                      </p:cBhvr>
                                      <p:tavLst>
                                        <p:tav tm="0" fmla="#ppt_w*sin(2.5*pi*$)">
                                          <p:val>
                                            <p:fltVal val="0"/>
                                          </p:val>
                                        </p:tav>
                                        <p:tav tm="100000">
                                          <p:val>
                                            <p:fltVal val="1"/>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ppt_w</p:attrName>
                                        </p:attrNameLst>
                                      </p:cBhvr>
                                      <p:tavLst>
                                        <p:tav tm="0" fmla="#ppt_w*sin(2.5*pi*$)">
                                          <p:val>
                                            <p:fltVal val="0"/>
                                          </p:val>
                                        </p:tav>
                                        <p:tav tm="100000">
                                          <p:val>
                                            <p:fltVal val="1"/>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24D8ED7B-C5F8-46E7-AB5C-EA3EA2DCE357}"/>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31675"/>
            <a:ext cx="11611346" cy="2308324"/>
          </a:xfrm>
          <a:prstGeom prst="rect">
            <a:avLst/>
          </a:prstGeom>
          <a:noFill/>
        </p:spPr>
        <p:txBody>
          <a:bodyPr wrap="square">
            <a:spAutoFit/>
          </a:bodyPr>
          <a:lstStyle/>
          <a:p>
            <a:r>
              <a:rPr lang="tr-TR" sz="2400" b="1" i="0" dirty="0">
                <a:solidFill>
                  <a:srgbClr val="FF0000"/>
                </a:solidFill>
                <a:effectLst/>
              </a:rPr>
              <a:t>Güneş tutulması: </a:t>
            </a:r>
            <a:r>
              <a:rPr lang="tr-TR" sz="2400" b="0" i="0" dirty="0">
                <a:solidFill>
                  <a:srgbClr val="202124"/>
                </a:solidFill>
                <a:effectLst/>
              </a:rPr>
              <a:t>Ay’ın yer ile Güneş arasına girmesi sonucu Dünya’nın bir bölümünün gündüz vakitlerinde bir süreliğine karanlıkta kalması olayıdır. Bu olay eski zamanlarda </a:t>
            </a:r>
            <a:br>
              <a:rPr lang="tr-TR" sz="2400" b="0" i="0" dirty="0">
                <a:solidFill>
                  <a:srgbClr val="202124"/>
                </a:solidFill>
                <a:effectLst/>
              </a:rPr>
            </a:br>
            <a:r>
              <a:rPr lang="tr-TR" sz="2400" b="0" i="0" dirty="0">
                <a:solidFill>
                  <a:srgbClr val="202124"/>
                </a:solidFill>
                <a:effectLst/>
              </a:rPr>
              <a:t>bazı toplumlarda bir lanet, bazılarında uyarı ve diğer bazı birçok toplulukta doğaüstü bir</a:t>
            </a:r>
            <a:br>
              <a:rPr lang="tr-TR" sz="2400" b="0" i="0" dirty="0">
                <a:solidFill>
                  <a:srgbClr val="202124"/>
                </a:solidFill>
                <a:effectLst/>
              </a:rPr>
            </a:br>
            <a:r>
              <a:rPr lang="tr-TR" sz="2400" b="0" i="0" dirty="0">
                <a:solidFill>
                  <a:srgbClr val="202124"/>
                </a:solidFill>
                <a:effectLst/>
              </a:rPr>
              <a:t>mesaj olarak yorumlanmıştır. </a:t>
            </a:r>
            <a:r>
              <a:rPr lang="tr-TR" sz="2400" b="0" i="0" dirty="0" err="1">
                <a:solidFill>
                  <a:srgbClr val="202124"/>
                </a:solidFill>
                <a:effectLst/>
              </a:rPr>
              <a:t>İyonya’da</a:t>
            </a:r>
            <a:r>
              <a:rPr lang="tr-TR" sz="2400" b="0" i="0" dirty="0">
                <a:solidFill>
                  <a:srgbClr val="202124"/>
                </a:solidFill>
                <a:effectLst/>
              </a:rPr>
              <a:t> yaşayan </a:t>
            </a:r>
            <a:r>
              <a:rPr lang="tr-TR" sz="2400" b="0" i="0" dirty="0" err="1">
                <a:solidFill>
                  <a:srgbClr val="202124"/>
                </a:solidFill>
                <a:effectLst/>
              </a:rPr>
              <a:t>Tales</a:t>
            </a:r>
            <a:r>
              <a:rPr lang="tr-TR" sz="2400" b="0" i="0" dirty="0">
                <a:solidFill>
                  <a:srgbClr val="202124"/>
                </a:solidFill>
                <a:effectLst/>
              </a:rPr>
              <a:t> isimli bilgin ilk kez bu olayın gök cisimlerinin hareketleriyle alakalı olduğunu açıklamış ve çok ileriki bir zamanda yaşanacak</a:t>
            </a:r>
            <a:br>
              <a:rPr lang="tr-TR" sz="2400" b="0" i="0" dirty="0">
                <a:solidFill>
                  <a:srgbClr val="202124"/>
                </a:solidFill>
                <a:effectLst/>
              </a:rPr>
            </a:br>
            <a:r>
              <a:rPr lang="tr-TR" sz="2400" b="0" i="0" dirty="0">
                <a:solidFill>
                  <a:srgbClr val="202124"/>
                </a:solidFill>
                <a:effectLst/>
              </a:rPr>
              <a:t>Güneş tutulmalarından birinin tarihini doğru bir şekilde hesaplayıp söylemiştir.</a:t>
            </a:r>
            <a:endParaRPr lang="tr-TR" sz="2400" dirty="0"/>
          </a:p>
        </p:txBody>
      </p:sp>
      <p:sp>
        <p:nvSpPr>
          <p:cNvPr id="12" name="Metin kutusu 11">
            <a:extLst>
              <a:ext uri="{FF2B5EF4-FFF2-40B4-BE49-F238E27FC236}">
                <a16:creationId xmlns:a16="http://schemas.microsoft.com/office/drawing/2014/main" id="{4500012B-1BEB-4E9D-9EB5-A1EDA3CA72C9}"/>
              </a:ext>
            </a:extLst>
          </p:cNvPr>
          <p:cNvSpPr txBox="1"/>
          <p:nvPr/>
        </p:nvSpPr>
        <p:spPr>
          <a:xfrm>
            <a:off x="230778" y="4105614"/>
            <a:ext cx="11611346" cy="1200329"/>
          </a:xfrm>
          <a:prstGeom prst="rect">
            <a:avLst/>
          </a:prstGeom>
          <a:noFill/>
        </p:spPr>
        <p:txBody>
          <a:bodyPr wrap="square">
            <a:spAutoFit/>
          </a:bodyPr>
          <a:lstStyle/>
          <a:p>
            <a:r>
              <a:rPr lang="tr-TR" sz="2400" b="1" i="0" dirty="0">
                <a:solidFill>
                  <a:srgbClr val="FF0000"/>
                </a:solidFill>
                <a:effectLst/>
              </a:rPr>
              <a:t>İyonlar: </a:t>
            </a:r>
            <a:r>
              <a:rPr lang="tr-TR" sz="2400" dirty="0"/>
              <a:t>Yunanlar tarafından milattan önce 1200'de Batı Anadolu'da kurulan bir medeniyettir. Batı Anadolu'da kabaca Gediz Nehrinden, Küçük Menderes Nehir'ine kadarki kıyı bölgesine kurmuş ve </a:t>
            </a:r>
            <a:r>
              <a:rPr lang="tr-TR" sz="2400" dirty="0" err="1"/>
              <a:t>İyonya</a:t>
            </a:r>
            <a:r>
              <a:rPr lang="tr-TR" sz="2400" dirty="0"/>
              <a:t> adını vermişlerdir.</a:t>
            </a:r>
          </a:p>
        </p:txBody>
      </p:sp>
      <p:sp>
        <p:nvSpPr>
          <p:cNvPr id="13" name="Metin kutusu 12">
            <a:extLst>
              <a:ext uri="{FF2B5EF4-FFF2-40B4-BE49-F238E27FC236}">
                <a16:creationId xmlns:a16="http://schemas.microsoft.com/office/drawing/2014/main" id="{6383522D-33ED-49C8-9110-5C6AB4246C4C}"/>
              </a:ext>
            </a:extLst>
          </p:cNvPr>
          <p:cNvSpPr txBox="1"/>
          <p:nvPr/>
        </p:nvSpPr>
        <p:spPr>
          <a:xfrm>
            <a:off x="230778" y="5471558"/>
            <a:ext cx="11611346" cy="830997"/>
          </a:xfrm>
          <a:prstGeom prst="rect">
            <a:avLst/>
          </a:prstGeom>
          <a:noFill/>
        </p:spPr>
        <p:txBody>
          <a:bodyPr wrap="square">
            <a:spAutoFit/>
          </a:bodyPr>
          <a:lstStyle/>
          <a:p>
            <a:r>
              <a:rPr lang="tr-TR" sz="2400" b="1" i="0" dirty="0">
                <a:solidFill>
                  <a:srgbClr val="FF0000"/>
                </a:solidFill>
                <a:effectLst/>
              </a:rPr>
              <a:t>Abbasiler: </a:t>
            </a:r>
            <a:r>
              <a:rPr lang="tr-TR" sz="2400" dirty="0" err="1"/>
              <a:t>Emevî</a:t>
            </a:r>
            <a:r>
              <a:rPr lang="tr-TR" sz="2400" dirty="0"/>
              <a:t> hanedanından sonra başa gelerek İslam Devleti'nin yönetimini ve halifeliği beş asırdan daha uzun bir süre elinde tutan Müslüman devleti.</a:t>
            </a:r>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24D8ED7B-C5F8-46E7-AB5C-EA3EA2DCE357}"/>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pic>
        <p:nvPicPr>
          <p:cNvPr id="3" name="Resim 2">
            <a:extLst>
              <a:ext uri="{FF2B5EF4-FFF2-40B4-BE49-F238E27FC236}">
                <a16:creationId xmlns:a16="http://schemas.microsoft.com/office/drawing/2014/main" id="{2634E0E8-A98E-4BFC-A1E2-9161B26EE4C1}"/>
              </a:ext>
            </a:extLst>
          </p:cNvPr>
          <p:cNvPicPr>
            <a:picLocks noChangeAspect="1"/>
          </p:cNvPicPr>
          <p:nvPr/>
        </p:nvPicPr>
        <p:blipFill>
          <a:blip r:embed="rId2"/>
          <a:stretch>
            <a:fillRect/>
          </a:stretch>
        </p:blipFill>
        <p:spPr>
          <a:xfrm>
            <a:off x="235062" y="1097072"/>
            <a:ext cx="4562318" cy="5448578"/>
          </a:xfrm>
          <a:prstGeom prst="rect">
            <a:avLst/>
          </a:prstGeom>
        </p:spPr>
      </p:pic>
      <p:sp>
        <p:nvSpPr>
          <p:cNvPr id="10" name="Metin kutusu 9">
            <a:extLst>
              <a:ext uri="{FF2B5EF4-FFF2-40B4-BE49-F238E27FC236}">
                <a16:creationId xmlns:a16="http://schemas.microsoft.com/office/drawing/2014/main" id="{5E5642E7-80EB-4CBF-ABA8-7D4C11D62AC3}"/>
              </a:ext>
            </a:extLst>
          </p:cNvPr>
          <p:cNvSpPr txBox="1"/>
          <p:nvPr/>
        </p:nvSpPr>
        <p:spPr>
          <a:xfrm>
            <a:off x="5019540" y="1097072"/>
            <a:ext cx="6816145" cy="5262979"/>
          </a:xfrm>
          <a:prstGeom prst="rect">
            <a:avLst/>
          </a:prstGeom>
          <a:noFill/>
        </p:spPr>
        <p:txBody>
          <a:bodyPr wrap="square">
            <a:spAutoFit/>
          </a:bodyPr>
          <a:lstStyle/>
          <a:p>
            <a:r>
              <a:rPr lang="tr-TR" sz="2400" b="0" i="0" u="none" strike="noStrike" baseline="0" dirty="0" err="1"/>
              <a:t>Tales</a:t>
            </a:r>
            <a:r>
              <a:rPr lang="tr-TR" sz="2400" b="0" i="0" u="none" strike="noStrike" baseline="0" dirty="0"/>
              <a:t>, Güneş tutulmasının ne zaman gerçekleşeceğini hesaplayan ilk bilim insanıdır. Hipokrat, tıp biliminin kurucusu kabul edilir. Pisagor, Dünya’nın yuvarlak olduğunu iddia eden ilk düşünürdür. </a:t>
            </a:r>
            <a:r>
              <a:rPr lang="tr-TR" sz="2400" b="0" i="0" u="none" strike="noStrike" baseline="0" dirty="0" err="1"/>
              <a:t>Demokritos</a:t>
            </a:r>
            <a:r>
              <a:rPr lang="tr-TR" sz="2400" b="0" i="0" u="none" strike="noStrike" baseline="0" dirty="0"/>
              <a:t>, atomların varlığından ilk söz eden bilgindir. Tarih biliminin kurucusu </a:t>
            </a:r>
            <a:r>
              <a:rPr lang="tr-TR" sz="2400" b="0" i="0" u="none" strike="noStrike" baseline="0" dirty="0" err="1"/>
              <a:t>Heredot</a:t>
            </a:r>
            <a:r>
              <a:rPr lang="tr-TR" sz="2400" b="0" i="0" u="none" strike="noStrike" baseline="0" dirty="0"/>
              <a:t>, ünlü düşünür </a:t>
            </a:r>
            <a:r>
              <a:rPr lang="tr-TR" sz="2400" b="0" i="0" u="none" strike="noStrike" baseline="0" dirty="0" err="1"/>
              <a:t>Diyojen</a:t>
            </a:r>
            <a:r>
              <a:rPr lang="tr-TR" sz="2400" b="0" i="0" u="none" strike="noStrike" baseline="0" dirty="0"/>
              <a:t> ve yukarıda ismi geçen kişilerin ortak özelliği İyon medeniyetinde yetişmeleridir. Bilimsel gelişmelerin temellerinin atılmasında İyonların katkısı büyüktür. İyonların kurulduğu Batı Anadolu, MÖ 11. yüzyıldan MÖ 6. yüzyıla kadar önemli bir bilim ve kültür merkezi oldu. İyon medeniyetinin bilim ve kültür merkezi olması özgür düşünce ortamına sahip olmasından kaynaklanıyordu. </a:t>
            </a:r>
            <a:endParaRPr lang="tr-TR" sz="2400" dirty="0"/>
          </a:p>
        </p:txBody>
      </p:sp>
    </p:spTree>
    <p:extLst>
      <p:ext uri="{BB962C8B-B14F-4D97-AF65-F5344CB8AC3E}">
        <p14:creationId xmlns:p14="http://schemas.microsoft.com/office/powerpoint/2010/main" val="11271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9E51693-83C4-4D44-8B4F-EED3D01A46D9}"/>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sp>
        <p:nvSpPr>
          <p:cNvPr id="5" name="Dikdörtgen: Köşeleri Yuvarlatılmış 4">
            <a:extLst>
              <a:ext uri="{FF2B5EF4-FFF2-40B4-BE49-F238E27FC236}">
                <a16:creationId xmlns:a16="http://schemas.microsoft.com/office/drawing/2014/main" id="{20E30765-8FB1-4ACB-914E-1A84CC7E3EE5}"/>
              </a:ext>
            </a:extLst>
          </p:cNvPr>
          <p:cNvSpPr/>
          <p:nvPr/>
        </p:nvSpPr>
        <p:spPr>
          <a:xfrm>
            <a:off x="4303691" y="2920283"/>
            <a:ext cx="3614670" cy="1706451"/>
          </a:xfrm>
          <a:prstGeom prst="roundRect">
            <a:avLst/>
          </a:prstGeom>
          <a:solidFill>
            <a:schemeClr val="accent6">
              <a:lumMod val="20000"/>
              <a:lumOff val="80000"/>
            </a:schemeClr>
          </a:solidFill>
          <a:ln w="76200">
            <a:noFill/>
            <a:prstDash val="solid"/>
          </a:ln>
          <a:effectLst>
            <a:glow rad="2286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err="1">
                <a:solidFill>
                  <a:schemeClr val="tx1"/>
                </a:solidFill>
              </a:rPr>
              <a:t>İyonya’daki</a:t>
            </a:r>
            <a:r>
              <a:rPr lang="tr-TR" sz="2800" b="1" dirty="0">
                <a:solidFill>
                  <a:schemeClr val="tx1"/>
                </a:solidFill>
              </a:rPr>
              <a:t> Önde Gelen Bilginler</a:t>
            </a:r>
          </a:p>
        </p:txBody>
      </p:sp>
      <p:cxnSp>
        <p:nvCxnSpPr>
          <p:cNvPr id="7" name="Düz Bağlayıcı 6">
            <a:extLst>
              <a:ext uri="{FF2B5EF4-FFF2-40B4-BE49-F238E27FC236}">
                <a16:creationId xmlns:a16="http://schemas.microsoft.com/office/drawing/2014/main" id="{C59B876D-38C4-447A-9816-DF34928DBE25}"/>
              </a:ext>
            </a:extLst>
          </p:cNvPr>
          <p:cNvCxnSpPr>
            <a:cxnSpLocks/>
          </p:cNvCxnSpPr>
          <p:nvPr/>
        </p:nvCxnSpPr>
        <p:spPr>
          <a:xfrm>
            <a:off x="3771901" y="2730321"/>
            <a:ext cx="561841" cy="255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ikdörtgen: Köşeleri Yuvarlatılmış 8">
            <a:extLst>
              <a:ext uri="{FF2B5EF4-FFF2-40B4-BE49-F238E27FC236}">
                <a16:creationId xmlns:a16="http://schemas.microsoft.com/office/drawing/2014/main" id="{72F1C500-330C-4F91-A56E-85E88FD6FEFB}"/>
              </a:ext>
            </a:extLst>
          </p:cNvPr>
          <p:cNvSpPr/>
          <p:nvPr/>
        </p:nvSpPr>
        <p:spPr>
          <a:xfrm>
            <a:off x="70834" y="1712889"/>
            <a:ext cx="3599645" cy="1912514"/>
          </a:xfrm>
          <a:prstGeom prst="roundRect">
            <a:avLst/>
          </a:prstGeom>
          <a:solidFill>
            <a:schemeClr val="accent6">
              <a:lumMod val="20000"/>
              <a:lumOff val="80000"/>
            </a:schemeClr>
          </a:solidFill>
          <a:ln w="28575">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a:solidFill>
                  <a:srgbClr val="FF0000"/>
                </a:solidFill>
              </a:rPr>
              <a:t>Tales</a:t>
            </a:r>
            <a:br>
              <a:rPr lang="tr-TR" sz="2400" b="1" dirty="0">
                <a:solidFill>
                  <a:schemeClr val="tx1"/>
                </a:solidFill>
              </a:rPr>
            </a:br>
            <a:r>
              <a:rPr lang="tr-TR" sz="2400" dirty="0">
                <a:solidFill>
                  <a:schemeClr val="tx1"/>
                </a:solidFill>
              </a:rPr>
              <a:t>İlk filozof olarak kabul edilir. Güneş tutulmasını doğru bir şekilde hesaplamıştır.</a:t>
            </a:r>
          </a:p>
        </p:txBody>
      </p:sp>
      <p:sp>
        <p:nvSpPr>
          <p:cNvPr id="13" name="Dikdörtgen: Köşeleri Yuvarlatılmış 12">
            <a:extLst>
              <a:ext uri="{FF2B5EF4-FFF2-40B4-BE49-F238E27FC236}">
                <a16:creationId xmlns:a16="http://schemas.microsoft.com/office/drawing/2014/main" id="{89767A27-344A-407D-9DFB-2BEAB7B08B42}"/>
              </a:ext>
            </a:extLst>
          </p:cNvPr>
          <p:cNvSpPr/>
          <p:nvPr/>
        </p:nvSpPr>
        <p:spPr>
          <a:xfrm>
            <a:off x="8521523" y="1712889"/>
            <a:ext cx="3599645" cy="1912514"/>
          </a:xfrm>
          <a:prstGeom prst="roundRect">
            <a:avLst/>
          </a:prstGeom>
          <a:solidFill>
            <a:schemeClr val="accent6">
              <a:lumMod val="20000"/>
              <a:lumOff val="80000"/>
            </a:schemeClr>
          </a:solidFill>
          <a:ln w="28575">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FF0000"/>
                </a:solidFill>
              </a:rPr>
              <a:t>Pisagor</a:t>
            </a:r>
            <a:br>
              <a:rPr lang="tr-TR" sz="2400" b="1" dirty="0">
                <a:solidFill>
                  <a:schemeClr val="tx1"/>
                </a:solidFill>
              </a:rPr>
            </a:br>
            <a:r>
              <a:rPr lang="tr-TR" sz="2400" dirty="0">
                <a:solidFill>
                  <a:schemeClr val="tx1"/>
                </a:solidFill>
              </a:rPr>
              <a:t>Dünya’nın yuvarlak olduğunu iddia eden ilk düşünür.</a:t>
            </a:r>
          </a:p>
        </p:txBody>
      </p:sp>
      <p:cxnSp>
        <p:nvCxnSpPr>
          <p:cNvPr id="14" name="Düz Bağlayıcı 13">
            <a:extLst>
              <a:ext uri="{FF2B5EF4-FFF2-40B4-BE49-F238E27FC236}">
                <a16:creationId xmlns:a16="http://schemas.microsoft.com/office/drawing/2014/main" id="{12B7FCF3-3F48-49F8-AD69-AB339D46BE98}"/>
              </a:ext>
            </a:extLst>
          </p:cNvPr>
          <p:cNvCxnSpPr>
            <a:cxnSpLocks/>
          </p:cNvCxnSpPr>
          <p:nvPr/>
        </p:nvCxnSpPr>
        <p:spPr>
          <a:xfrm flipV="1">
            <a:off x="7918361" y="2742395"/>
            <a:ext cx="519448" cy="2607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ikdörtgen: Köşeleri Yuvarlatılmış 15">
            <a:extLst>
              <a:ext uri="{FF2B5EF4-FFF2-40B4-BE49-F238E27FC236}">
                <a16:creationId xmlns:a16="http://schemas.microsoft.com/office/drawing/2014/main" id="{AC2FA7E9-468B-438F-94B2-DC6A20092B8D}"/>
              </a:ext>
            </a:extLst>
          </p:cNvPr>
          <p:cNvSpPr/>
          <p:nvPr/>
        </p:nvSpPr>
        <p:spPr>
          <a:xfrm>
            <a:off x="100884" y="3969912"/>
            <a:ext cx="3599645" cy="1912514"/>
          </a:xfrm>
          <a:prstGeom prst="roundRect">
            <a:avLst/>
          </a:prstGeom>
          <a:solidFill>
            <a:schemeClr val="accent6">
              <a:lumMod val="20000"/>
              <a:lumOff val="80000"/>
            </a:schemeClr>
          </a:solidFill>
          <a:ln w="28575">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a:solidFill>
                  <a:srgbClr val="FF0000"/>
                </a:solidFill>
              </a:rPr>
              <a:t>Demokritos</a:t>
            </a:r>
            <a:br>
              <a:rPr lang="tr-TR" sz="2400" b="1" dirty="0">
                <a:solidFill>
                  <a:schemeClr val="tx1"/>
                </a:solidFill>
              </a:rPr>
            </a:br>
            <a:r>
              <a:rPr lang="tr-TR" sz="2400" dirty="0">
                <a:solidFill>
                  <a:schemeClr val="tx1"/>
                </a:solidFill>
              </a:rPr>
              <a:t>Atomların varlığından söz eden ilk bilgindir.</a:t>
            </a:r>
          </a:p>
        </p:txBody>
      </p:sp>
      <p:sp>
        <p:nvSpPr>
          <p:cNvPr id="17" name="Dikdörtgen: Köşeleri Yuvarlatılmış 16">
            <a:extLst>
              <a:ext uri="{FF2B5EF4-FFF2-40B4-BE49-F238E27FC236}">
                <a16:creationId xmlns:a16="http://schemas.microsoft.com/office/drawing/2014/main" id="{827C0A87-B252-47ED-8246-853BD7B55716}"/>
              </a:ext>
            </a:extLst>
          </p:cNvPr>
          <p:cNvSpPr/>
          <p:nvPr/>
        </p:nvSpPr>
        <p:spPr>
          <a:xfrm>
            <a:off x="8521522" y="3970714"/>
            <a:ext cx="3599645" cy="1912514"/>
          </a:xfrm>
          <a:prstGeom prst="roundRect">
            <a:avLst/>
          </a:prstGeom>
          <a:solidFill>
            <a:schemeClr val="accent6">
              <a:lumMod val="20000"/>
              <a:lumOff val="80000"/>
            </a:schemeClr>
          </a:solidFill>
          <a:ln w="28575">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a:solidFill>
                  <a:srgbClr val="FF0000"/>
                </a:solidFill>
              </a:rPr>
              <a:t>Heredot</a:t>
            </a:r>
            <a:br>
              <a:rPr lang="tr-TR" sz="2400" b="1" dirty="0">
                <a:solidFill>
                  <a:schemeClr val="tx1"/>
                </a:solidFill>
              </a:rPr>
            </a:br>
            <a:r>
              <a:rPr lang="tr-TR" sz="2400" dirty="0">
                <a:solidFill>
                  <a:schemeClr val="tx1"/>
                </a:solidFill>
              </a:rPr>
              <a:t>Dünya’nın yuvarlak olduğunu iddia eden ilk düşünür.</a:t>
            </a:r>
          </a:p>
        </p:txBody>
      </p:sp>
      <p:cxnSp>
        <p:nvCxnSpPr>
          <p:cNvPr id="21" name="Düz Bağlayıcı 20">
            <a:extLst>
              <a:ext uri="{FF2B5EF4-FFF2-40B4-BE49-F238E27FC236}">
                <a16:creationId xmlns:a16="http://schemas.microsoft.com/office/drawing/2014/main" id="{D56F1175-0A56-46BE-8FF8-54C411261F93}"/>
              </a:ext>
            </a:extLst>
          </p:cNvPr>
          <p:cNvCxnSpPr>
            <a:cxnSpLocks/>
          </p:cNvCxnSpPr>
          <p:nvPr/>
        </p:nvCxnSpPr>
        <p:spPr>
          <a:xfrm flipV="1">
            <a:off x="3804634" y="4576826"/>
            <a:ext cx="529108" cy="2994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Düz Bağlayıcı 24">
            <a:extLst>
              <a:ext uri="{FF2B5EF4-FFF2-40B4-BE49-F238E27FC236}">
                <a16:creationId xmlns:a16="http://schemas.microsoft.com/office/drawing/2014/main" id="{4496C3E2-8734-4B76-A1AA-5D4A73C17DCA}"/>
              </a:ext>
            </a:extLst>
          </p:cNvPr>
          <p:cNvCxnSpPr>
            <a:cxnSpLocks/>
          </p:cNvCxnSpPr>
          <p:nvPr/>
        </p:nvCxnSpPr>
        <p:spPr>
          <a:xfrm>
            <a:off x="7923726" y="4613856"/>
            <a:ext cx="514083" cy="3123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Dikdörtgen: Köşeleri Yuvarlatılmış 28">
            <a:extLst>
              <a:ext uri="{FF2B5EF4-FFF2-40B4-BE49-F238E27FC236}">
                <a16:creationId xmlns:a16="http://schemas.microsoft.com/office/drawing/2014/main" id="{9B00C30C-8F15-434A-AFA7-FCA7153AB062}"/>
              </a:ext>
            </a:extLst>
          </p:cNvPr>
          <p:cNvSpPr/>
          <p:nvPr/>
        </p:nvSpPr>
        <p:spPr>
          <a:xfrm>
            <a:off x="4258615" y="722826"/>
            <a:ext cx="3599645" cy="1492337"/>
          </a:xfrm>
          <a:prstGeom prst="roundRect">
            <a:avLst/>
          </a:prstGeom>
          <a:solidFill>
            <a:schemeClr val="accent6">
              <a:lumMod val="20000"/>
              <a:lumOff val="80000"/>
            </a:schemeClr>
          </a:solidFill>
          <a:ln w="28575">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FF0000"/>
                </a:solidFill>
              </a:rPr>
              <a:t>Hipokrat</a:t>
            </a:r>
            <a:br>
              <a:rPr lang="tr-TR" sz="2400" b="1" dirty="0">
                <a:solidFill>
                  <a:schemeClr val="tx1"/>
                </a:solidFill>
              </a:rPr>
            </a:br>
            <a:r>
              <a:rPr lang="tr-TR" sz="2400" dirty="0">
                <a:solidFill>
                  <a:schemeClr val="tx1"/>
                </a:solidFill>
              </a:rPr>
              <a:t>Tıp biliminin kurucusu kabul edilir.</a:t>
            </a:r>
          </a:p>
        </p:txBody>
      </p:sp>
      <p:cxnSp>
        <p:nvCxnSpPr>
          <p:cNvPr id="30" name="Düz Bağlayıcı 29">
            <a:extLst>
              <a:ext uri="{FF2B5EF4-FFF2-40B4-BE49-F238E27FC236}">
                <a16:creationId xmlns:a16="http://schemas.microsoft.com/office/drawing/2014/main" id="{912B52EA-362C-45FC-98AB-99834FF5EEA7}"/>
              </a:ext>
            </a:extLst>
          </p:cNvPr>
          <p:cNvCxnSpPr>
            <a:cxnSpLocks/>
          </p:cNvCxnSpPr>
          <p:nvPr/>
        </p:nvCxnSpPr>
        <p:spPr>
          <a:xfrm>
            <a:off x="6096000" y="2344758"/>
            <a:ext cx="0" cy="480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Dikdörtgen: Köşeleri Yuvarlatılmış 31">
            <a:extLst>
              <a:ext uri="{FF2B5EF4-FFF2-40B4-BE49-F238E27FC236}">
                <a16:creationId xmlns:a16="http://schemas.microsoft.com/office/drawing/2014/main" id="{FC7E276A-F2B7-48BC-A09A-1353BD092A66}"/>
              </a:ext>
            </a:extLst>
          </p:cNvPr>
          <p:cNvSpPr/>
          <p:nvPr/>
        </p:nvSpPr>
        <p:spPr>
          <a:xfrm>
            <a:off x="4258614" y="5281946"/>
            <a:ext cx="3599645" cy="1492337"/>
          </a:xfrm>
          <a:prstGeom prst="roundRect">
            <a:avLst/>
          </a:prstGeom>
          <a:solidFill>
            <a:schemeClr val="accent6">
              <a:lumMod val="20000"/>
              <a:lumOff val="80000"/>
            </a:schemeClr>
          </a:solidFill>
          <a:ln w="28575">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a:solidFill>
                  <a:srgbClr val="FF0000"/>
                </a:solidFill>
              </a:rPr>
              <a:t>Diyojen</a:t>
            </a:r>
            <a:br>
              <a:rPr lang="tr-TR" sz="2400" b="1" dirty="0">
                <a:solidFill>
                  <a:schemeClr val="tx1"/>
                </a:solidFill>
              </a:rPr>
            </a:br>
            <a:r>
              <a:rPr lang="tr-TR" sz="2400" dirty="0">
                <a:solidFill>
                  <a:schemeClr val="tx1"/>
                </a:solidFill>
              </a:rPr>
              <a:t>Ünlü bir düşünürdür.</a:t>
            </a:r>
          </a:p>
        </p:txBody>
      </p:sp>
      <p:cxnSp>
        <p:nvCxnSpPr>
          <p:cNvPr id="33" name="Düz Bağlayıcı 32">
            <a:extLst>
              <a:ext uri="{FF2B5EF4-FFF2-40B4-BE49-F238E27FC236}">
                <a16:creationId xmlns:a16="http://schemas.microsoft.com/office/drawing/2014/main" id="{D004CB19-0856-4DC3-BB70-749130E083F4}"/>
              </a:ext>
            </a:extLst>
          </p:cNvPr>
          <p:cNvCxnSpPr>
            <a:cxnSpLocks/>
          </p:cNvCxnSpPr>
          <p:nvPr/>
        </p:nvCxnSpPr>
        <p:spPr>
          <a:xfrm>
            <a:off x="6078828" y="4685897"/>
            <a:ext cx="0" cy="480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5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6" grpId="0" animBg="1"/>
      <p:bldP spid="17" grpId="0" animBg="1"/>
      <p:bldP spid="29"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24D8ED7B-C5F8-46E7-AB5C-EA3EA2DCE357}"/>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pic>
        <p:nvPicPr>
          <p:cNvPr id="3" name="Resim 2">
            <a:extLst>
              <a:ext uri="{FF2B5EF4-FFF2-40B4-BE49-F238E27FC236}">
                <a16:creationId xmlns:a16="http://schemas.microsoft.com/office/drawing/2014/main" id="{2634E0E8-A98E-4BFC-A1E2-9161B26EE4C1}"/>
              </a:ext>
            </a:extLst>
          </p:cNvPr>
          <p:cNvPicPr>
            <a:picLocks noChangeAspect="1"/>
          </p:cNvPicPr>
          <p:nvPr/>
        </p:nvPicPr>
        <p:blipFill>
          <a:blip r:embed="rId2"/>
          <a:stretch>
            <a:fillRect/>
          </a:stretch>
        </p:blipFill>
        <p:spPr>
          <a:xfrm>
            <a:off x="235062" y="1097072"/>
            <a:ext cx="4562318" cy="5448578"/>
          </a:xfrm>
          <a:prstGeom prst="rect">
            <a:avLst/>
          </a:prstGeom>
        </p:spPr>
      </p:pic>
      <p:sp>
        <p:nvSpPr>
          <p:cNvPr id="10" name="Metin kutusu 9">
            <a:extLst>
              <a:ext uri="{FF2B5EF4-FFF2-40B4-BE49-F238E27FC236}">
                <a16:creationId xmlns:a16="http://schemas.microsoft.com/office/drawing/2014/main" id="{5E5642E7-80EB-4CBF-ABA8-7D4C11D62AC3}"/>
              </a:ext>
            </a:extLst>
          </p:cNvPr>
          <p:cNvSpPr txBox="1"/>
          <p:nvPr/>
        </p:nvSpPr>
        <p:spPr>
          <a:xfrm>
            <a:off x="5019540" y="1097072"/>
            <a:ext cx="7028646" cy="4524315"/>
          </a:xfrm>
          <a:prstGeom prst="rect">
            <a:avLst/>
          </a:prstGeom>
          <a:noFill/>
        </p:spPr>
        <p:txBody>
          <a:bodyPr wrap="square">
            <a:spAutoFit/>
          </a:bodyPr>
          <a:lstStyle/>
          <a:p>
            <a:pPr algn="l"/>
            <a:r>
              <a:rPr lang="tr-TR" sz="2400" b="0" i="0" u="none" strike="noStrike" baseline="0" dirty="0"/>
              <a:t>Şehir devletlerinden oluşan İyonlarda yöneticiler bilimsel çalışmaları destekliyor, farklı düşüncedeki bilim insanları ve düşünürlerin görüşlerini özgürce açıklamalarına olanak tanıyorlardı. Peki, özgür düşünce ne demek? Farklı tanımları olan özgür düşünceyi insanın kısıtlamalardan bağımsız olarak düşünce geliştirebilmesi ve bunu ifade edebilmesi olarak açıklayabiliriz. Tarih boyunca İyonlar gibi özgür düşünceyi destekleyen medeniyetler bilimsel gelişmelere katkı yapmışlardır. İslam medeniyetinde de Abbasiler özgür düşünceyi destekleyerek bilimsel ve kültürel gelişmelere öncülük etmişlerdir. </a:t>
            </a:r>
            <a:endParaRPr lang="tr-TR" sz="4800" dirty="0"/>
          </a:p>
        </p:txBody>
      </p:sp>
    </p:spTree>
    <p:extLst>
      <p:ext uri="{BB962C8B-B14F-4D97-AF65-F5344CB8AC3E}">
        <p14:creationId xmlns:p14="http://schemas.microsoft.com/office/powerpoint/2010/main" val="319307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24D8ED7B-C5F8-46E7-AB5C-EA3EA2DCE357}"/>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pic>
        <p:nvPicPr>
          <p:cNvPr id="3" name="Resim 2">
            <a:extLst>
              <a:ext uri="{FF2B5EF4-FFF2-40B4-BE49-F238E27FC236}">
                <a16:creationId xmlns:a16="http://schemas.microsoft.com/office/drawing/2014/main" id="{2634E0E8-A98E-4BFC-A1E2-9161B26EE4C1}"/>
              </a:ext>
            </a:extLst>
          </p:cNvPr>
          <p:cNvPicPr>
            <a:picLocks noChangeAspect="1"/>
          </p:cNvPicPr>
          <p:nvPr/>
        </p:nvPicPr>
        <p:blipFill>
          <a:blip r:embed="rId2"/>
          <a:stretch>
            <a:fillRect/>
          </a:stretch>
        </p:blipFill>
        <p:spPr>
          <a:xfrm>
            <a:off x="235062" y="1097072"/>
            <a:ext cx="4562318" cy="5448578"/>
          </a:xfrm>
          <a:prstGeom prst="rect">
            <a:avLst/>
          </a:prstGeom>
        </p:spPr>
      </p:pic>
      <p:sp>
        <p:nvSpPr>
          <p:cNvPr id="10" name="Metin kutusu 9">
            <a:extLst>
              <a:ext uri="{FF2B5EF4-FFF2-40B4-BE49-F238E27FC236}">
                <a16:creationId xmlns:a16="http://schemas.microsoft.com/office/drawing/2014/main" id="{5E5642E7-80EB-4CBF-ABA8-7D4C11D62AC3}"/>
              </a:ext>
            </a:extLst>
          </p:cNvPr>
          <p:cNvSpPr txBox="1"/>
          <p:nvPr/>
        </p:nvSpPr>
        <p:spPr>
          <a:xfrm>
            <a:off x="5019540" y="1097072"/>
            <a:ext cx="7028646" cy="5262979"/>
          </a:xfrm>
          <a:prstGeom prst="rect">
            <a:avLst/>
          </a:prstGeom>
          <a:noFill/>
        </p:spPr>
        <p:txBody>
          <a:bodyPr wrap="square">
            <a:spAutoFit/>
          </a:bodyPr>
          <a:lstStyle/>
          <a:p>
            <a:pPr algn="l"/>
            <a:r>
              <a:rPr lang="tr-TR" sz="2400" b="0" i="0" u="none" strike="noStrike" baseline="0" dirty="0"/>
              <a:t>Özgür bir düşünce ortamının olduğu </a:t>
            </a:r>
            <a:r>
              <a:rPr lang="tr-TR" sz="2400" b="0" i="0" u="none" strike="noStrike" baseline="0" dirty="0" err="1"/>
              <a:t>Darü’l</a:t>
            </a:r>
            <a:r>
              <a:rPr lang="tr-TR" sz="2400" b="0" i="0" u="none" strike="noStrike" baseline="0" dirty="0"/>
              <a:t>-</a:t>
            </a:r>
          </a:p>
          <a:p>
            <a:pPr algn="l"/>
            <a:r>
              <a:rPr lang="tr-TR" sz="2400" b="0" i="0" u="none" strike="noStrike" baseline="0" dirty="0" err="1"/>
              <a:t>Hikme’de</a:t>
            </a:r>
            <a:r>
              <a:rPr lang="tr-TR" sz="2400" b="0" i="0" u="none" strike="noStrike" baseline="0" dirty="0"/>
              <a:t> </a:t>
            </a:r>
            <a:r>
              <a:rPr lang="tr-TR" sz="2400" b="0" i="0" u="none" strike="noStrike" baseline="0" dirty="0" err="1"/>
              <a:t>Memûn</a:t>
            </a:r>
            <a:r>
              <a:rPr lang="tr-TR" sz="2400" b="0" i="0" u="none" strike="noStrike" baseline="0" dirty="0"/>
              <a:t> gibi Abbasi halifeleri bilim insanlarının tartışmalarına bizzat katılmış, her düşüncenin özgürce tartışılmasını sağlamışlardır. Burada farklı inanç ve milletten bilim insanları uyum içinde çalışmışlar ve kimse din değiştirmeye zorlanmamıştır. Bu sayede “Türk-İslam Medeniyetinde Bilginler” konusunda öğrendiğiniz birçok bilim insanı yetişmiştir. Abbasiler ve sonrasında kurulan Türk-İslam devletleri medeniyete yön veren bir güce özgür düşünceye verdikleri önem sayesinde ulaşmışlardır. İyonlar ve Abbasiler gibi olumlu örneklerin yanında tarihin hemen her döneminde özgür düşüncenin engellenmesi için çabalayanlar da olmuştur.</a:t>
            </a:r>
            <a:endParaRPr lang="tr-TR" sz="7200" dirty="0"/>
          </a:p>
        </p:txBody>
      </p:sp>
    </p:spTree>
    <p:extLst>
      <p:ext uri="{BB962C8B-B14F-4D97-AF65-F5344CB8AC3E}">
        <p14:creationId xmlns:p14="http://schemas.microsoft.com/office/powerpoint/2010/main" val="378204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24D8ED7B-C5F8-46E7-AB5C-EA3EA2DCE357}"/>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sp>
        <p:nvSpPr>
          <p:cNvPr id="10" name="Metin kutusu 9">
            <a:extLst>
              <a:ext uri="{FF2B5EF4-FFF2-40B4-BE49-F238E27FC236}">
                <a16:creationId xmlns:a16="http://schemas.microsoft.com/office/drawing/2014/main" id="{5E5642E7-80EB-4CBF-ABA8-7D4C11D62AC3}"/>
              </a:ext>
            </a:extLst>
          </p:cNvPr>
          <p:cNvSpPr txBox="1"/>
          <p:nvPr/>
        </p:nvSpPr>
        <p:spPr>
          <a:xfrm>
            <a:off x="3770289" y="1097072"/>
            <a:ext cx="8310093" cy="5262979"/>
          </a:xfrm>
          <a:prstGeom prst="rect">
            <a:avLst/>
          </a:prstGeom>
          <a:noFill/>
        </p:spPr>
        <p:txBody>
          <a:bodyPr wrap="square">
            <a:spAutoFit/>
          </a:bodyPr>
          <a:lstStyle/>
          <a:p>
            <a:pPr algn="l"/>
            <a:r>
              <a:rPr lang="tr-TR" sz="2400" b="0" i="0" u="none" strike="noStrike" baseline="0" dirty="0"/>
              <a:t>Orta Çağ’da Avrupa’da etkin bir güç olan Katolik Kilisesi özgür düşüncenin karşısında olmuştur. Katolik Kilisesinin görüşlerine dayanan skolastik düşünce, farklı düşüncelerin ifade edilmesini engellediğinden bilimsel çalışmaları da engellemiştir. Skolastik düşünceye göre Kilisenin görüşleri sorgulanamazdı.</a:t>
            </a:r>
          </a:p>
          <a:p>
            <a:pPr algn="l"/>
            <a:r>
              <a:rPr lang="tr-TR" sz="2400" b="0" i="0" u="none" strike="noStrike" baseline="0" dirty="0"/>
              <a:t>Önceki konudan hatırlayacağınız </a:t>
            </a:r>
            <a:r>
              <a:rPr lang="tr-TR" sz="2400" b="0" i="0" u="none" strike="noStrike" baseline="0" dirty="0" err="1"/>
              <a:t>Galilei</a:t>
            </a:r>
            <a:r>
              <a:rPr lang="tr-TR" sz="2400" b="0" i="0" u="none" strike="noStrike" baseline="0" dirty="0"/>
              <a:t>, </a:t>
            </a:r>
            <a:r>
              <a:rPr lang="tr-TR" sz="2400" b="0" i="0" u="none" strike="noStrike" baseline="0" dirty="0" err="1"/>
              <a:t>Copernicus’in</a:t>
            </a:r>
            <a:r>
              <a:rPr lang="tr-TR" sz="2400" b="0" i="0" u="none" strike="noStrike" baseline="0" dirty="0"/>
              <a:t> Dünya’nın Güneş etrafında döndüğü görüşünü savunduğu için kilise üyelerinden oluşan Engizisyon Mahkemesine çıkarıldı. Bu düşüncesi Katolik Kilisesinin gezegenlerin Dünya’nın etrafında döndüğü öğretisiyle çelişiyordu. </a:t>
            </a:r>
            <a:r>
              <a:rPr lang="tr-TR" sz="2400" b="0" i="0" u="none" strike="noStrike" baseline="0" dirty="0" err="1"/>
              <a:t>Galilei</a:t>
            </a:r>
            <a:r>
              <a:rPr lang="tr-TR" sz="2400" b="0" i="0" u="none" strike="noStrike" baseline="0" dirty="0"/>
              <a:t>, ceza almamak</a:t>
            </a:r>
          </a:p>
          <a:p>
            <a:pPr algn="l"/>
            <a:r>
              <a:rPr lang="tr-TR" sz="2400" b="0" i="0" u="none" strike="noStrike" baseline="0" dirty="0"/>
              <a:t>için mahkemede düşüncelerinden vazgeçtiğini söylemek zorunda kaldı. Ancak </a:t>
            </a:r>
            <a:r>
              <a:rPr lang="tr-TR" sz="2400" b="0" i="0" u="none" strike="noStrike" baseline="0" dirty="0" err="1"/>
              <a:t>Galilei’nin</a:t>
            </a:r>
            <a:r>
              <a:rPr lang="tr-TR" sz="2400" b="0" i="0" u="none" strike="noStrike" baseline="0" dirty="0"/>
              <a:t> mahkemeden çıkarken alçak bir sesle “Ben ne dersem diyeyim Dünya dönmeye devam ediyor.” dediği söylenir. </a:t>
            </a:r>
            <a:endParaRPr lang="tr-TR" sz="6000" dirty="0"/>
          </a:p>
        </p:txBody>
      </p:sp>
      <p:pic>
        <p:nvPicPr>
          <p:cNvPr id="4" name="Resim 3">
            <a:extLst>
              <a:ext uri="{FF2B5EF4-FFF2-40B4-BE49-F238E27FC236}">
                <a16:creationId xmlns:a16="http://schemas.microsoft.com/office/drawing/2014/main" id="{541E7846-7913-4F8D-9CF8-7BAE237D607C}"/>
              </a:ext>
            </a:extLst>
          </p:cNvPr>
          <p:cNvPicPr>
            <a:picLocks noChangeAspect="1"/>
          </p:cNvPicPr>
          <p:nvPr/>
        </p:nvPicPr>
        <p:blipFill>
          <a:blip r:embed="rId2"/>
          <a:stretch>
            <a:fillRect/>
          </a:stretch>
        </p:blipFill>
        <p:spPr>
          <a:xfrm>
            <a:off x="260820" y="1097072"/>
            <a:ext cx="3319507" cy="5478307"/>
          </a:xfrm>
          <a:prstGeom prst="rect">
            <a:avLst/>
          </a:prstGeom>
        </p:spPr>
      </p:pic>
    </p:spTree>
    <p:extLst>
      <p:ext uri="{BB962C8B-B14F-4D97-AF65-F5344CB8AC3E}">
        <p14:creationId xmlns:p14="http://schemas.microsoft.com/office/powerpoint/2010/main" val="39815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24D8ED7B-C5F8-46E7-AB5C-EA3EA2DCE357}"/>
              </a:ext>
            </a:extLst>
          </p:cNvPr>
          <p:cNvSpPr/>
          <p:nvPr/>
        </p:nvSpPr>
        <p:spPr>
          <a:xfrm>
            <a:off x="0" y="0"/>
            <a:ext cx="12192000" cy="624625"/>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ÖZGÜR DÜŞÜNCENİN BİLİMSEL GELİŞMELERE KATKISI</a:t>
            </a:r>
          </a:p>
        </p:txBody>
      </p:sp>
      <p:sp>
        <p:nvSpPr>
          <p:cNvPr id="10" name="Metin kutusu 9">
            <a:extLst>
              <a:ext uri="{FF2B5EF4-FFF2-40B4-BE49-F238E27FC236}">
                <a16:creationId xmlns:a16="http://schemas.microsoft.com/office/drawing/2014/main" id="{5E5642E7-80EB-4CBF-ABA8-7D4C11D62AC3}"/>
              </a:ext>
            </a:extLst>
          </p:cNvPr>
          <p:cNvSpPr txBox="1"/>
          <p:nvPr/>
        </p:nvSpPr>
        <p:spPr>
          <a:xfrm>
            <a:off x="3770289" y="1097072"/>
            <a:ext cx="8239259" cy="3785652"/>
          </a:xfrm>
          <a:prstGeom prst="rect">
            <a:avLst/>
          </a:prstGeom>
          <a:noFill/>
        </p:spPr>
        <p:txBody>
          <a:bodyPr wrap="square">
            <a:spAutoFit/>
          </a:bodyPr>
          <a:lstStyle/>
          <a:p>
            <a:pPr algn="l"/>
            <a:r>
              <a:rPr lang="tr-TR" sz="2400" b="0" i="0" u="none" strike="noStrike" baseline="0" dirty="0" err="1"/>
              <a:t>Galilei</a:t>
            </a:r>
            <a:r>
              <a:rPr lang="tr-TR" sz="2400" b="0" i="0" u="none" strike="noStrike" baseline="0" dirty="0"/>
              <a:t> gibi Avrupa’da düşüncelerinden dolayı yargılanan diğer bir diğer bilim insanı </a:t>
            </a:r>
            <a:r>
              <a:rPr lang="tr-TR" sz="2400" b="0" i="0" u="none" strike="noStrike" baseline="0" dirty="0" err="1"/>
              <a:t>Bruno</a:t>
            </a:r>
            <a:r>
              <a:rPr lang="tr-TR" sz="2400" b="0" i="0" u="none" strike="noStrike" baseline="0" dirty="0"/>
              <a:t> (1548-1600) idi. </a:t>
            </a:r>
            <a:r>
              <a:rPr lang="tr-TR" sz="2400" b="0" i="0" u="none" strike="noStrike" baseline="0" dirty="0" err="1"/>
              <a:t>Bruno</a:t>
            </a:r>
            <a:r>
              <a:rPr lang="tr-TR" sz="2400" b="0" i="0" u="none" strike="noStrike" baseline="0" dirty="0"/>
              <a:t> da </a:t>
            </a:r>
            <a:r>
              <a:rPr lang="tr-TR" sz="2400" b="0" i="0" u="none" strike="noStrike" baseline="0" dirty="0" err="1"/>
              <a:t>Copernicus’in</a:t>
            </a:r>
            <a:r>
              <a:rPr lang="tr-TR" sz="2400" b="0" i="0" u="none" strike="noStrike" baseline="0" dirty="0"/>
              <a:t> fikirlerini savunduğu için yargılandı ve görüşlerinden</a:t>
            </a:r>
          </a:p>
          <a:p>
            <a:pPr algn="l"/>
            <a:r>
              <a:rPr lang="tr-TR" sz="2400" b="0" i="0" u="none" strike="noStrike" baseline="0" dirty="0"/>
              <a:t>vazgeçmediği için ölümle cezalandırıldı. “Avrupa’daki Gelişmeler ve Osmanlı Devleti’ne Etkileri” konusundan hatırlayacağınız gibi Rönesans ve Reform hareketi ile birlikte özgür düşüncenin önündeki engellerin kalkmaya başlamasıyla Avrupa’da bilimsel gelişmeler hızlandı. Özgür düşünce ortamı bilimin yanında edebiyat, resim, güzel sanatlar gibi pek çok alanda gelişmeyi sağladı.</a:t>
            </a:r>
            <a:endParaRPr lang="tr-TR" sz="7200" dirty="0"/>
          </a:p>
        </p:txBody>
      </p:sp>
      <p:pic>
        <p:nvPicPr>
          <p:cNvPr id="4" name="Resim 3">
            <a:extLst>
              <a:ext uri="{FF2B5EF4-FFF2-40B4-BE49-F238E27FC236}">
                <a16:creationId xmlns:a16="http://schemas.microsoft.com/office/drawing/2014/main" id="{541E7846-7913-4F8D-9CF8-7BAE237D607C}"/>
              </a:ext>
            </a:extLst>
          </p:cNvPr>
          <p:cNvPicPr>
            <a:picLocks noChangeAspect="1"/>
          </p:cNvPicPr>
          <p:nvPr/>
        </p:nvPicPr>
        <p:blipFill>
          <a:blip r:embed="rId2"/>
          <a:stretch>
            <a:fillRect/>
          </a:stretch>
        </p:blipFill>
        <p:spPr>
          <a:xfrm>
            <a:off x="260820" y="1097072"/>
            <a:ext cx="3319507" cy="5478307"/>
          </a:xfrm>
          <a:prstGeom prst="rect">
            <a:avLst/>
          </a:prstGeom>
        </p:spPr>
      </p:pic>
    </p:spTree>
    <p:extLst>
      <p:ext uri="{BB962C8B-B14F-4D97-AF65-F5344CB8AC3E}">
        <p14:creationId xmlns:p14="http://schemas.microsoft.com/office/powerpoint/2010/main" val="168762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4286</TotalTime>
  <Words>1027</Words>
  <Application>Microsoft Office PowerPoint</Application>
  <PresentationFormat>Geniş ekran</PresentationFormat>
  <Paragraphs>58</Paragraphs>
  <Slides>14</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14</vt:i4>
      </vt:variant>
    </vt:vector>
  </HeadingPairs>
  <TitlesOfParts>
    <vt:vector size="23" baseType="lpstr">
      <vt:lpstr>Arial</vt:lpstr>
      <vt:lpstr>Arial Black</vt:lpstr>
      <vt:lpstr>Calibri</vt:lpstr>
      <vt:lpstr>Calibri Light</vt:lpstr>
      <vt:lpstr>Cambria</vt:lpstr>
      <vt:lpstr>Times New Roman</vt:lpstr>
      <vt:lpstr>Univers Condensed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134</cp:revision>
  <dcterms:created xsi:type="dcterms:W3CDTF">2021-09-28T19:59:59Z</dcterms:created>
  <dcterms:modified xsi:type="dcterms:W3CDTF">2022-03-06T12:05:02Z</dcterms:modified>
</cp:coreProperties>
</file>