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408" r:id="rId3"/>
    <p:sldId id="409" r:id="rId4"/>
    <p:sldId id="422" r:id="rId5"/>
    <p:sldId id="423" r:id="rId6"/>
    <p:sldId id="424" r:id="rId7"/>
    <p:sldId id="429" r:id="rId8"/>
    <p:sldId id="425" r:id="rId9"/>
    <p:sldId id="426" r:id="rId10"/>
    <p:sldId id="430" r:id="rId11"/>
    <p:sldId id="431" r:id="rId12"/>
    <p:sldId id="427" r:id="rId13"/>
    <p:sldId id="421" r:id="rId14"/>
    <p:sldId id="404" r:id="rId15"/>
    <p:sldId id="34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A7"/>
    <a:srgbClr val="FFCC99"/>
    <a:srgbClr val="ABE9FF"/>
    <a:srgbClr val="FFC111"/>
    <a:srgbClr val="FFFFFF"/>
    <a:srgbClr val="996633"/>
    <a:srgbClr val="CC9900"/>
    <a:srgbClr val="CCFFCC"/>
    <a:srgbClr val="7FD2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5" autoAdjust="0"/>
    <p:restoredTop sz="94660"/>
  </p:normalViewPr>
  <p:slideViewPr>
    <p:cSldViewPr snapToGrid="0">
      <p:cViewPr varScale="1">
        <p:scale>
          <a:sx n="74" d="100"/>
          <a:sy n="74" d="100"/>
        </p:scale>
        <p:origin x="29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13.03.2022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13.03.2022</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13.03.2022</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13.03.2022</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13.03.2022</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13.03.2022</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13.03.2022</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13.03.2022</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13.03.2022</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13.03.2022</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13.03.2022</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13.03.2022</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13.03.2022</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598868" y="3296852"/>
            <a:ext cx="10966360" cy="646331"/>
          </a:xfrm>
          <a:prstGeom prst="rect">
            <a:avLst/>
          </a:prstGeom>
          <a:noFill/>
        </p:spPr>
        <p:txBody>
          <a:bodyPr wrap="square">
            <a:spAutoFit/>
          </a:bodyPr>
          <a:lstStyle/>
          <a:p>
            <a:pPr algn="ctr"/>
            <a:r>
              <a:rPr lang="tr-TR" sz="3600" b="1" dirty="0">
                <a:solidFill>
                  <a:srgbClr val="C00000"/>
                </a:solidFill>
              </a:rPr>
              <a:t>SOSYAL HAYATTA VAKIFLARIN YERİ</a:t>
            </a: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C0A6C32C-00F4-48A1-8FC1-66F6C017EE93}"/>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SOSYAL HAYATTA VAKIFLARIN YERİ</a:t>
            </a:r>
          </a:p>
        </p:txBody>
      </p:sp>
      <p:sp>
        <p:nvSpPr>
          <p:cNvPr id="7" name="Dikdörtgen 6">
            <a:extLst>
              <a:ext uri="{FF2B5EF4-FFF2-40B4-BE49-F238E27FC236}">
                <a16:creationId xmlns:a16="http://schemas.microsoft.com/office/drawing/2014/main" id="{4D059AC1-4725-4F69-B60D-B0D4C936BCB1}"/>
              </a:ext>
            </a:extLst>
          </p:cNvPr>
          <p:cNvSpPr/>
          <p:nvPr/>
        </p:nvSpPr>
        <p:spPr>
          <a:xfrm>
            <a:off x="4288665" y="892898"/>
            <a:ext cx="7713374" cy="355675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i="0" u="none" strike="noStrike" baseline="0" dirty="0">
                <a:solidFill>
                  <a:srgbClr val="FF0000"/>
                </a:solidFill>
              </a:rPr>
              <a:t>AMACI</a:t>
            </a: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Yeşilay, insan onurunu ve saygınlığını temel alan, toplumu ve gençliği ayrım gözetmeden zararlı alışkanlıklardan korumak için çalışan,</a:t>
            </a: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Millî ve ahlaki değerleri gözeterek ve bilimsel metotlar kullanarak tütün, alkol, uyuşturucu madde, teknoloji, kumar vb. bağımlılıklarla mücadele eden,</a:t>
            </a: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Önleyici ve </a:t>
            </a:r>
            <a:r>
              <a:rPr lang="tr-TR" sz="2200" b="0" i="0" u="none" strike="noStrike" baseline="0" dirty="0" err="1">
                <a:solidFill>
                  <a:schemeClr val="tx1"/>
                </a:solidFill>
              </a:rPr>
              <a:t>rehabilite</a:t>
            </a:r>
            <a:r>
              <a:rPr lang="tr-TR" sz="2200" b="0" i="0" u="none" strike="noStrike" baseline="0" dirty="0">
                <a:solidFill>
                  <a:schemeClr val="tx1"/>
                </a:solidFill>
              </a:rPr>
              <a:t> edici halk sağlığı çalışmaları yürüten bir    </a:t>
            </a:r>
            <a:br>
              <a:rPr lang="tr-TR" sz="2200" b="0" i="0" u="none" strike="noStrike" baseline="0" dirty="0">
                <a:solidFill>
                  <a:schemeClr val="tx1"/>
                </a:solidFill>
              </a:rPr>
            </a:br>
            <a:r>
              <a:rPr lang="tr-TR" sz="2200" b="0" i="0" u="none" strike="noStrike" baseline="0" dirty="0">
                <a:solidFill>
                  <a:schemeClr val="tx1"/>
                </a:solidFill>
              </a:rPr>
              <a:t>sivil toplum kuruluşudur.</a:t>
            </a:r>
            <a:endParaRPr lang="tr-TR" sz="2200" dirty="0">
              <a:solidFill>
                <a:schemeClr val="tx1"/>
              </a:solidFill>
            </a:endParaRPr>
          </a:p>
        </p:txBody>
      </p:sp>
      <p:sp>
        <p:nvSpPr>
          <p:cNvPr id="8" name="Dikdörtgen 7">
            <a:extLst>
              <a:ext uri="{FF2B5EF4-FFF2-40B4-BE49-F238E27FC236}">
                <a16:creationId xmlns:a16="http://schemas.microsoft.com/office/drawing/2014/main" id="{3632116B-A230-44A1-BF3C-106ED41AD2BD}"/>
              </a:ext>
            </a:extLst>
          </p:cNvPr>
          <p:cNvSpPr/>
          <p:nvPr/>
        </p:nvSpPr>
        <p:spPr>
          <a:xfrm>
            <a:off x="4288665" y="892898"/>
            <a:ext cx="7713374" cy="573972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FF0000"/>
              </a:buClr>
            </a:pPr>
            <a:r>
              <a:rPr lang="tr-TR" sz="2200" b="1" i="0" u="none" strike="noStrike" baseline="0" dirty="0">
                <a:solidFill>
                  <a:srgbClr val="FF0000"/>
                </a:solidFill>
              </a:rPr>
              <a:t>YAPTIĞI ÇALIŞMALAR</a:t>
            </a:r>
          </a:p>
          <a:p>
            <a:pPr marL="342900" indent="-342900" algn="l">
              <a:lnSpc>
                <a:spcPct val="150000"/>
              </a:lnSpc>
              <a:buClr>
                <a:srgbClr val="FF0000"/>
              </a:buClr>
              <a:buFont typeface="Arial" panose="020B0604020202020204" pitchFamily="34" charset="0"/>
              <a:buChar char="•"/>
            </a:pPr>
            <a:r>
              <a:rPr lang="tr-TR" sz="2200" b="0" i="0" u="none" strike="noStrike" baseline="0" dirty="0">
                <a:solidFill>
                  <a:schemeClr val="tx1"/>
                </a:solidFill>
              </a:rPr>
              <a:t>Bağımlılıklarla mücadelede bilimsel ve kanıta dayalı yöntemler kullanarak araştırma, geliştirme faaliyetleri yürütür ve aldığı sonuçlara göre projeler üretir ve uygular.</a:t>
            </a:r>
          </a:p>
          <a:p>
            <a:pPr marL="342900" indent="-342900" algn="l">
              <a:lnSpc>
                <a:spcPct val="150000"/>
              </a:lnSpc>
              <a:buClr>
                <a:srgbClr val="FF0000"/>
              </a:buClr>
              <a:buFont typeface="Arial" panose="020B0604020202020204" pitchFamily="34" charset="0"/>
              <a:buChar char="•"/>
            </a:pPr>
            <a:r>
              <a:rPr lang="tr-TR" sz="2200" b="0" i="0" u="none" strike="noStrike" baseline="0" dirty="0">
                <a:solidFill>
                  <a:schemeClr val="tx1"/>
                </a:solidFill>
              </a:rPr>
              <a:t>Okullarda Yeşilay Kulüpleri kurarak Yeşilay bilinci ve bağımlılıklarla ilgili farkındalık oluşturur.</a:t>
            </a:r>
          </a:p>
          <a:p>
            <a:pPr marL="342900" indent="-342900" algn="l">
              <a:lnSpc>
                <a:spcPct val="150000"/>
              </a:lnSpc>
              <a:buClr>
                <a:srgbClr val="FF0000"/>
              </a:buClr>
              <a:buFont typeface="Arial" panose="020B0604020202020204" pitchFamily="34" charset="0"/>
              <a:buChar char="•"/>
            </a:pPr>
            <a:r>
              <a:rPr lang="tr-TR" sz="2200" b="0" i="0" u="none" strike="noStrike" baseline="0" dirty="0">
                <a:solidFill>
                  <a:schemeClr val="tx1"/>
                </a:solidFill>
              </a:rPr>
              <a:t>Çalışma alanına uygun uluslararası teşkilatlarla iş birliği yapar. Yurt dışında Yeşilayların kurulmasına öncülük eder.</a:t>
            </a:r>
          </a:p>
          <a:p>
            <a:pPr marL="342900" indent="-342900" algn="l">
              <a:lnSpc>
                <a:spcPct val="150000"/>
              </a:lnSpc>
              <a:buClr>
                <a:srgbClr val="FF0000"/>
              </a:buClr>
              <a:buFont typeface="Arial" panose="020B0604020202020204" pitchFamily="34" charset="0"/>
              <a:buChar char="•"/>
            </a:pPr>
            <a:r>
              <a:rPr lang="tr-TR" sz="2200" b="0" i="0" u="none" strike="noStrike" baseline="0" dirty="0">
                <a:solidFill>
                  <a:schemeClr val="tx1"/>
                </a:solidFill>
              </a:rPr>
              <a:t>Ülke çapında faaliyet ve etkinlikler yoluyla bağımlılıklarla ilgili farkındalığı arttırmak için çalışır.</a:t>
            </a:r>
            <a:endParaRPr lang="tr-TR" sz="2200" b="1" i="0" u="none" strike="noStrike" baseline="0" dirty="0">
              <a:solidFill>
                <a:schemeClr val="tx1"/>
              </a:solidFill>
            </a:endParaRPr>
          </a:p>
        </p:txBody>
      </p:sp>
      <p:pic>
        <p:nvPicPr>
          <p:cNvPr id="3" name="Resim 2">
            <a:extLst>
              <a:ext uri="{FF2B5EF4-FFF2-40B4-BE49-F238E27FC236}">
                <a16:creationId xmlns:a16="http://schemas.microsoft.com/office/drawing/2014/main" id="{D9D5F2F7-6AD9-4949-A93D-B233776A1A41}"/>
              </a:ext>
            </a:extLst>
          </p:cNvPr>
          <p:cNvPicPr>
            <a:picLocks noChangeAspect="1"/>
          </p:cNvPicPr>
          <p:nvPr/>
        </p:nvPicPr>
        <p:blipFill>
          <a:blip r:embed="rId2"/>
          <a:stretch>
            <a:fillRect/>
          </a:stretch>
        </p:blipFill>
        <p:spPr>
          <a:xfrm>
            <a:off x="312763" y="3008592"/>
            <a:ext cx="3688272" cy="1383103"/>
          </a:xfrm>
          <a:prstGeom prst="rect">
            <a:avLst/>
          </a:prstGeom>
        </p:spPr>
      </p:pic>
    </p:spTree>
    <p:extLst>
      <p:ext uri="{BB962C8B-B14F-4D97-AF65-F5344CB8AC3E}">
        <p14:creationId xmlns:p14="http://schemas.microsoft.com/office/powerpoint/2010/main" val="319015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C0A6C32C-00F4-48A1-8FC1-66F6C017EE93}"/>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SOSYAL HAYATTA VAKIFLARIN YERİ</a:t>
            </a:r>
          </a:p>
        </p:txBody>
      </p:sp>
      <p:sp>
        <p:nvSpPr>
          <p:cNvPr id="7" name="Dikdörtgen 6">
            <a:extLst>
              <a:ext uri="{FF2B5EF4-FFF2-40B4-BE49-F238E27FC236}">
                <a16:creationId xmlns:a16="http://schemas.microsoft.com/office/drawing/2014/main" id="{4D059AC1-4725-4F69-B60D-B0D4C936BCB1}"/>
              </a:ext>
            </a:extLst>
          </p:cNvPr>
          <p:cNvSpPr/>
          <p:nvPr/>
        </p:nvSpPr>
        <p:spPr>
          <a:xfrm>
            <a:off x="4288665" y="892899"/>
            <a:ext cx="7713374" cy="18889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i="0" u="none" strike="noStrike" baseline="0" dirty="0">
                <a:solidFill>
                  <a:srgbClr val="FF0000"/>
                </a:solidFill>
              </a:rPr>
              <a:t>AMACI</a:t>
            </a: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Darülaceze “Yaratandan dolayı yaratılana saygı” misyonunun birleştiriciliğiyle ortaya çıkan güçle, sevgi ile gönülden verenle alanın oluşturduğu şeffaf, kutsal bir sosyal dayanışma havuzudur.</a:t>
            </a:r>
            <a:endParaRPr lang="tr-TR" sz="2200" dirty="0">
              <a:solidFill>
                <a:schemeClr val="tx1"/>
              </a:solidFill>
            </a:endParaRPr>
          </a:p>
        </p:txBody>
      </p:sp>
      <p:sp>
        <p:nvSpPr>
          <p:cNvPr id="8" name="Dikdörtgen 7">
            <a:extLst>
              <a:ext uri="{FF2B5EF4-FFF2-40B4-BE49-F238E27FC236}">
                <a16:creationId xmlns:a16="http://schemas.microsoft.com/office/drawing/2014/main" id="{3632116B-A230-44A1-BF3C-106ED41AD2BD}"/>
              </a:ext>
            </a:extLst>
          </p:cNvPr>
          <p:cNvSpPr/>
          <p:nvPr/>
        </p:nvSpPr>
        <p:spPr>
          <a:xfrm>
            <a:off x="4288665" y="2919175"/>
            <a:ext cx="7713374" cy="36941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i="0" u="none" strike="noStrike" baseline="0" dirty="0">
                <a:solidFill>
                  <a:srgbClr val="FF0000"/>
                </a:solidFill>
              </a:rPr>
              <a:t>YAPTIĞI ÇALIŞMALAR</a:t>
            </a:r>
          </a:p>
          <a:p>
            <a:pPr algn="ctr"/>
            <a:endParaRPr lang="tr-TR" sz="2200" b="1" i="0" u="none" strike="noStrike" baseline="0" dirty="0">
              <a:solidFill>
                <a:srgbClr val="FF0000"/>
              </a:solidFill>
            </a:endParaRP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Sokağa terk edilmiş 0-6 yaş grubu çocukların her türlü ihtiyacını (barınma, yiyecek, giyecek, sağlık) karşılar.</a:t>
            </a: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Günlük yaşam aktivitelerini kısmen yapabilenlerin ve yapamayanların her türlü ihtiyacını giderir.</a:t>
            </a: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Kurumdaki sakinlere, personele ve halka sağlık hizmetleri verir.</a:t>
            </a: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Sosyal ve kültürel etkinlikler ile tanıtım faaliyetleri yapar.</a:t>
            </a:r>
            <a:endParaRPr lang="tr-TR" sz="2200" dirty="0">
              <a:solidFill>
                <a:schemeClr val="tx1"/>
              </a:solidFill>
            </a:endParaRPr>
          </a:p>
        </p:txBody>
      </p:sp>
      <p:pic>
        <p:nvPicPr>
          <p:cNvPr id="3" name="Resim 2">
            <a:extLst>
              <a:ext uri="{FF2B5EF4-FFF2-40B4-BE49-F238E27FC236}">
                <a16:creationId xmlns:a16="http://schemas.microsoft.com/office/drawing/2014/main" id="{BADA06FE-54DF-4019-9793-24C4030F3729}"/>
              </a:ext>
            </a:extLst>
          </p:cNvPr>
          <p:cNvPicPr>
            <a:picLocks noChangeAspect="1"/>
          </p:cNvPicPr>
          <p:nvPr/>
        </p:nvPicPr>
        <p:blipFill>
          <a:blip r:embed="rId2"/>
          <a:stretch>
            <a:fillRect/>
          </a:stretch>
        </p:blipFill>
        <p:spPr>
          <a:xfrm>
            <a:off x="189961" y="1298584"/>
            <a:ext cx="3891812" cy="4741608"/>
          </a:xfrm>
          <a:prstGeom prst="rect">
            <a:avLst/>
          </a:prstGeom>
        </p:spPr>
      </p:pic>
    </p:spTree>
    <p:extLst>
      <p:ext uri="{BB962C8B-B14F-4D97-AF65-F5344CB8AC3E}">
        <p14:creationId xmlns:p14="http://schemas.microsoft.com/office/powerpoint/2010/main" val="251040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C0A6C32C-00F4-48A1-8FC1-66F6C017EE93}"/>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SOSYAL HAYATTA VAKIFLARIN YERİ</a:t>
            </a:r>
          </a:p>
        </p:txBody>
      </p:sp>
      <p:pic>
        <p:nvPicPr>
          <p:cNvPr id="3" name="Resim 2">
            <a:extLst>
              <a:ext uri="{FF2B5EF4-FFF2-40B4-BE49-F238E27FC236}">
                <a16:creationId xmlns:a16="http://schemas.microsoft.com/office/drawing/2014/main" id="{B38D053C-F4AE-4DC6-87CE-ED84452D9757}"/>
              </a:ext>
            </a:extLst>
          </p:cNvPr>
          <p:cNvPicPr>
            <a:picLocks noChangeAspect="1"/>
          </p:cNvPicPr>
          <p:nvPr/>
        </p:nvPicPr>
        <p:blipFill>
          <a:blip r:embed="rId2"/>
          <a:stretch>
            <a:fillRect/>
          </a:stretch>
        </p:blipFill>
        <p:spPr>
          <a:xfrm>
            <a:off x="189961" y="2919175"/>
            <a:ext cx="3824371" cy="1558078"/>
          </a:xfrm>
          <a:prstGeom prst="rect">
            <a:avLst/>
          </a:prstGeom>
        </p:spPr>
      </p:pic>
      <p:sp>
        <p:nvSpPr>
          <p:cNvPr id="6" name="Dikdörtgen 5">
            <a:extLst>
              <a:ext uri="{FF2B5EF4-FFF2-40B4-BE49-F238E27FC236}">
                <a16:creationId xmlns:a16="http://schemas.microsoft.com/office/drawing/2014/main" id="{E2E3CF57-B976-46AA-BF8C-BEBBF99D2F01}"/>
              </a:ext>
            </a:extLst>
          </p:cNvPr>
          <p:cNvSpPr/>
          <p:nvPr/>
        </p:nvSpPr>
        <p:spPr>
          <a:xfrm>
            <a:off x="4288665" y="892899"/>
            <a:ext cx="7713374" cy="18889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i="0" u="none" strike="noStrike" baseline="0" dirty="0">
                <a:solidFill>
                  <a:srgbClr val="FF0000"/>
                </a:solidFill>
              </a:rPr>
              <a:t>AMACI</a:t>
            </a:r>
          </a:p>
          <a:p>
            <a:pPr marL="342900" indent="-342900" algn="l">
              <a:buClr>
                <a:srgbClr val="FF0000"/>
              </a:buClr>
              <a:buFont typeface="Arial" panose="020B0604020202020204" pitchFamily="34" charset="0"/>
              <a:buChar char="•"/>
            </a:pPr>
            <a:r>
              <a:rPr lang="tr-TR" sz="2000" b="0" i="0" u="none" strike="noStrike" baseline="0" dirty="0">
                <a:solidFill>
                  <a:schemeClr val="tx1"/>
                </a:solidFill>
              </a:rPr>
              <a:t>Sürdürülebilir yaşam ilkesiyle başta topraklarımız olmak üzere doğal varlıkların korunması için bilim temelli çalışan, topraktan gelen toplumsal barışa inanan, halkla bütünleşen, ülkenin ve dünyanın geleceğinde söz sahibi olan, gönüllü, bilinçli, öncü, uluslararası ve saygın bir sivil toplum kuruluşu olmaktır.</a:t>
            </a:r>
            <a:endParaRPr lang="tr-TR" sz="2000" dirty="0">
              <a:solidFill>
                <a:schemeClr val="tx1"/>
              </a:solidFill>
            </a:endParaRPr>
          </a:p>
        </p:txBody>
      </p:sp>
      <p:sp>
        <p:nvSpPr>
          <p:cNvPr id="7" name="Dikdörtgen 6">
            <a:extLst>
              <a:ext uri="{FF2B5EF4-FFF2-40B4-BE49-F238E27FC236}">
                <a16:creationId xmlns:a16="http://schemas.microsoft.com/office/drawing/2014/main" id="{E5343873-1EEC-48AA-81AF-2504B3D2AF67}"/>
              </a:ext>
            </a:extLst>
          </p:cNvPr>
          <p:cNvSpPr/>
          <p:nvPr/>
        </p:nvSpPr>
        <p:spPr>
          <a:xfrm>
            <a:off x="4288665" y="2919175"/>
            <a:ext cx="7713374" cy="36941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i="0" u="none" strike="noStrike" baseline="0" dirty="0">
                <a:solidFill>
                  <a:srgbClr val="FF0000"/>
                </a:solidFill>
              </a:rPr>
              <a:t>YAPTIĞI ÇALIŞMALAR</a:t>
            </a:r>
          </a:p>
          <a:p>
            <a:pPr marL="342900" indent="-342900" algn="l">
              <a:buClr>
                <a:srgbClr val="FF0000"/>
              </a:buClr>
              <a:buFont typeface="Arial" panose="020B0604020202020204" pitchFamily="34" charset="0"/>
              <a:buChar char="•"/>
            </a:pPr>
            <a:r>
              <a:rPr lang="tr-TR" sz="2000" b="0" i="0" u="none" strike="noStrike" baseline="0" dirty="0">
                <a:solidFill>
                  <a:schemeClr val="tx1"/>
                </a:solidFill>
              </a:rPr>
              <a:t>Doğal varlıkları koruyarak erozyonla mücadelenin mümkün olduğunu kanıtlayan kırsal kalkınma, koruma, çölleşme, iklim, ağaçlandırma gibi projeleri uygular.</a:t>
            </a:r>
          </a:p>
          <a:p>
            <a:pPr marL="342900" indent="-342900" algn="l">
              <a:buClr>
                <a:srgbClr val="FF0000"/>
              </a:buClr>
              <a:buFont typeface="Arial" panose="020B0604020202020204" pitchFamily="34" charset="0"/>
              <a:buChar char="•"/>
            </a:pPr>
            <a:r>
              <a:rPr lang="tr-TR" sz="2000" b="0" i="0" u="none" strike="noStrike" baseline="0" dirty="0">
                <a:solidFill>
                  <a:schemeClr val="tx1"/>
                </a:solidFill>
              </a:rPr>
              <a:t>Kamuoyunun doğal varlıkların korunması konusunda bilinçlenmesi ve harekete geçmesi için eğitim faaliyetlerinde bulunur.</a:t>
            </a:r>
          </a:p>
          <a:p>
            <a:pPr marL="342900" indent="-342900" algn="l">
              <a:buClr>
                <a:srgbClr val="FF0000"/>
              </a:buClr>
              <a:buFont typeface="Arial" panose="020B0604020202020204" pitchFamily="34" charset="0"/>
              <a:buChar char="•"/>
            </a:pPr>
            <a:r>
              <a:rPr lang="tr-TR" sz="2000" b="0" i="0" u="none" strike="noStrike" baseline="0" dirty="0">
                <a:solidFill>
                  <a:schemeClr val="tx1"/>
                </a:solidFill>
              </a:rPr>
              <a:t>İnsan faaliyetlerinin doğal varlıklarımız üzerindeki olumsuz etkilerini önlemeye çalışır.</a:t>
            </a:r>
          </a:p>
          <a:p>
            <a:pPr marL="342900" indent="-342900" algn="l">
              <a:buClr>
                <a:srgbClr val="FF0000"/>
              </a:buClr>
              <a:buFont typeface="Arial" panose="020B0604020202020204" pitchFamily="34" charset="0"/>
              <a:buChar char="•"/>
            </a:pPr>
            <a:r>
              <a:rPr lang="tr-TR" sz="2000" b="0" i="0" u="none" strike="noStrike" baseline="0" dirty="0">
                <a:solidFill>
                  <a:schemeClr val="tx1"/>
                </a:solidFill>
              </a:rPr>
              <a:t>Türkiye’de iklim politikaları ile ilgili çalışan kuruluşları bir araya getirmede öncülük eder. İklim değişikliği konusunda farklı içerik ve ölçekte faaliyetler yürütür.</a:t>
            </a:r>
            <a:endParaRPr lang="tr-TR" sz="2400" dirty="0">
              <a:solidFill>
                <a:schemeClr val="tx1"/>
              </a:solidFill>
            </a:endParaRPr>
          </a:p>
        </p:txBody>
      </p:sp>
    </p:spTree>
    <p:extLst>
      <p:ext uri="{BB962C8B-B14F-4D97-AF65-F5344CB8AC3E}">
        <p14:creationId xmlns:p14="http://schemas.microsoft.com/office/powerpoint/2010/main" val="294079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1491CF7-8B2D-4550-9918-2F91BCC68B7F}"/>
              </a:ext>
            </a:extLst>
          </p:cNvPr>
          <p:cNvSpPr txBox="1"/>
          <p:nvPr/>
        </p:nvSpPr>
        <p:spPr>
          <a:xfrm>
            <a:off x="230778" y="803578"/>
            <a:ext cx="8581901" cy="584775"/>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Sosyal Hayatta </a:t>
            </a:r>
            <a:r>
              <a:rPr lang="tr-TR" sz="2800" b="1">
                <a:solidFill>
                  <a:srgbClr val="FF0000"/>
                </a:solidFill>
                <a:latin typeface="Arial Black" panose="020B0A04020102020204" pitchFamily="34" charset="0"/>
              </a:rPr>
              <a:t>Vakıfların Yeri </a:t>
            </a:r>
            <a:r>
              <a:rPr lang="tr-TR" sz="3200" b="1">
                <a:solidFill>
                  <a:srgbClr val="FF0000"/>
                </a:solidFill>
                <a:latin typeface="Arial Black" panose="020B0A04020102020204" pitchFamily="34" charset="0"/>
              </a:rPr>
              <a:t>Konu </a:t>
            </a:r>
            <a:r>
              <a:rPr lang="tr-TR" sz="3200" b="1" dirty="0">
                <a:solidFill>
                  <a:srgbClr val="FF0000"/>
                </a:solidFill>
                <a:latin typeface="Arial Black" panose="020B0A04020102020204" pitchFamily="34" charset="0"/>
              </a:rPr>
              <a:t>Özeti</a:t>
            </a:r>
            <a:endParaRPr lang="tr-TR" sz="2800" b="1" dirty="0">
              <a:solidFill>
                <a:srgbClr val="FF0000"/>
              </a:solidFill>
              <a:latin typeface="Arial Black" panose="020B0A04020102020204" pitchFamily="34" charset="0"/>
            </a:endParaRPr>
          </a:p>
        </p:txBody>
      </p:sp>
      <p:sp>
        <p:nvSpPr>
          <p:cNvPr id="2" name="Metin kutusu 1">
            <a:extLst>
              <a:ext uri="{FF2B5EF4-FFF2-40B4-BE49-F238E27FC236}">
                <a16:creationId xmlns:a16="http://schemas.microsoft.com/office/drawing/2014/main" id="{795575BC-81B3-4A2D-B1D2-326C3747B40F}"/>
              </a:ext>
            </a:extLst>
          </p:cNvPr>
          <p:cNvSpPr txBox="1"/>
          <p:nvPr/>
        </p:nvSpPr>
        <p:spPr>
          <a:xfrm>
            <a:off x="254914" y="1648496"/>
            <a:ext cx="11661462"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Vakıflar ve sivil toplum kuruluşları dünyadaki tüm toplumlarda ve bizim tarihimizde daima</a:t>
            </a:r>
            <a:br>
              <a:rPr lang="tr-TR" sz="2400" dirty="0"/>
            </a:br>
            <a:r>
              <a:rPr lang="tr-TR" sz="2400" dirty="0"/>
              <a:t>var olmuşlardır.</a:t>
            </a:r>
          </a:p>
        </p:txBody>
      </p:sp>
      <p:sp>
        <p:nvSpPr>
          <p:cNvPr id="5" name="Dikdörtgen 4">
            <a:extLst>
              <a:ext uri="{FF2B5EF4-FFF2-40B4-BE49-F238E27FC236}">
                <a16:creationId xmlns:a16="http://schemas.microsoft.com/office/drawing/2014/main" id="{C0A6C32C-00F4-48A1-8FC1-66F6C017EE93}"/>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SOSYAL HAYATTA VAKIFLARIN YERİ</a:t>
            </a:r>
          </a:p>
        </p:txBody>
      </p:sp>
      <p:sp>
        <p:nvSpPr>
          <p:cNvPr id="6" name="Metin kutusu 5">
            <a:extLst>
              <a:ext uri="{FF2B5EF4-FFF2-40B4-BE49-F238E27FC236}">
                <a16:creationId xmlns:a16="http://schemas.microsoft.com/office/drawing/2014/main" id="{0414B8C6-E079-403D-B33A-355FBEA5BDFE}"/>
              </a:ext>
            </a:extLst>
          </p:cNvPr>
          <p:cNvSpPr txBox="1"/>
          <p:nvPr/>
        </p:nvSpPr>
        <p:spPr>
          <a:xfrm>
            <a:off x="230778" y="2672367"/>
            <a:ext cx="12005531"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İnsanların dayanışma ve merhamet duyguları ile oluşturduğu bu kurumlar ihtiyaç sahiplerine</a:t>
            </a:r>
            <a:br>
              <a:rPr lang="tr-TR" sz="2400" dirty="0"/>
            </a:br>
            <a:r>
              <a:rPr lang="tr-TR" sz="2400" dirty="0"/>
              <a:t>yardımlarda bulunmaya devam etmektedir.</a:t>
            </a:r>
          </a:p>
        </p:txBody>
      </p:sp>
      <p:sp>
        <p:nvSpPr>
          <p:cNvPr id="7" name="Metin kutusu 6">
            <a:extLst>
              <a:ext uri="{FF2B5EF4-FFF2-40B4-BE49-F238E27FC236}">
                <a16:creationId xmlns:a16="http://schemas.microsoft.com/office/drawing/2014/main" id="{AD1A42CE-C0C7-458B-A360-8D102228B22B}"/>
              </a:ext>
            </a:extLst>
          </p:cNvPr>
          <p:cNvSpPr txBox="1"/>
          <p:nvPr/>
        </p:nvSpPr>
        <p:spPr>
          <a:xfrm>
            <a:off x="230777" y="3696238"/>
            <a:ext cx="10938187"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Bu kurumların tek amacı maddi yardım değildir. Toplumsal huzur, doğal denge, sevgi</a:t>
            </a:r>
            <a:br>
              <a:rPr lang="tr-TR" sz="2400" dirty="0"/>
            </a:br>
            <a:r>
              <a:rPr lang="tr-TR" sz="2400" dirty="0"/>
              <a:t>anlayış, başarı gibi birçok insani konuda da çalışmaktadırlar.</a:t>
            </a:r>
          </a:p>
        </p:txBody>
      </p:sp>
      <p:sp>
        <p:nvSpPr>
          <p:cNvPr id="8" name="Metin kutusu 7">
            <a:extLst>
              <a:ext uri="{FF2B5EF4-FFF2-40B4-BE49-F238E27FC236}">
                <a16:creationId xmlns:a16="http://schemas.microsoft.com/office/drawing/2014/main" id="{E93F844C-3988-4995-8E7E-872B76DB6897}"/>
              </a:ext>
            </a:extLst>
          </p:cNvPr>
          <p:cNvSpPr txBox="1"/>
          <p:nvPr/>
        </p:nvSpPr>
        <p:spPr>
          <a:xfrm>
            <a:off x="230777" y="4720109"/>
            <a:ext cx="11780533"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b="1" dirty="0"/>
              <a:t>Kızılay</a:t>
            </a:r>
            <a:r>
              <a:rPr lang="tr-TR" sz="2400" dirty="0"/>
              <a:t>; afet, göç, kıtlık, yoksulluk gibi birçok konuda çalışır. </a:t>
            </a:r>
            <a:r>
              <a:rPr lang="tr-TR" sz="2400" b="1" dirty="0"/>
              <a:t>Yeşilay</a:t>
            </a:r>
            <a:r>
              <a:rPr lang="tr-TR" sz="2400" dirty="0"/>
              <a:t>; alkol, sigara, uyuşturucu</a:t>
            </a:r>
            <a:br>
              <a:rPr lang="tr-TR" sz="2400" dirty="0"/>
            </a:br>
            <a:r>
              <a:rPr lang="tr-TR" sz="2400" dirty="0"/>
              <a:t>gibi birçok kötü bağımlılık konusunda çalışır. </a:t>
            </a:r>
            <a:r>
              <a:rPr lang="tr-TR" sz="2400" b="1" dirty="0"/>
              <a:t>Darülaceze</a:t>
            </a:r>
            <a:r>
              <a:rPr lang="tr-TR" sz="2400" dirty="0"/>
              <a:t>; kimsesiz, yaşlı, engelli insanlara</a:t>
            </a:r>
            <a:br>
              <a:rPr lang="tr-TR" sz="2400" dirty="0"/>
            </a:br>
            <a:r>
              <a:rPr lang="tr-TR" sz="2400" dirty="0"/>
              <a:t>kucak açar. </a:t>
            </a:r>
            <a:r>
              <a:rPr lang="tr-TR" sz="2400" b="1" dirty="0"/>
              <a:t>TEMA</a:t>
            </a:r>
            <a:r>
              <a:rPr lang="tr-TR" sz="2400" dirty="0"/>
              <a:t>; toprağın verimi, orman, su gibi birçok konuda doğayı korumak için çalışır.</a:t>
            </a:r>
          </a:p>
        </p:txBody>
      </p:sp>
    </p:spTree>
    <p:extLst>
      <p:ext uri="{BB962C8B-B14F-4D97-AF65-F5344CB8AC3E}">
        <p14:creationId xmlns:p14="http://schemas.microsoft.com/office/powerpoint/2010/main" val="27027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8" name="Dikdörtgen 7">
            <a:extLst>
              <a:ext uri="{FF2B5EF4-FFF2-40B4-BE49-F238E27FC236}">
                <a16:creationId xmlns:a16="http://schemas.microsoft.com/office/drawing/2014/main" id="{9AA6CEE7-9065-4DB8-B81C-6038E03694DF}"/>
              </a:ext>
            </a:extLst>
          </p:cNvPr>
          <p:cNvSpPr/>
          <p:nvPr/>
        </p:nvSpPr>
        <p:spPr>
          <a:xfrm>
            <a:off x="777025" y="2803980"/>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VAKIF</a:t>
            </a:r>
          </a:p>
        </p:txBody>
      </p:sp>
      <p:sp>
        <p:nvSpPr>
          <p:cNvPr id="9" name="Dikdörtgen 8">
            <a:extLst>
              <a:ext uri="{FF2B5EF4-FFF2-40B4-BE49-F238E27FC236}">
                <a16:creationId xmlns:a16="http://schemas.microsoft.com/office/drawing/2014/main" id="{17E8CB73-6FA7-41CA-8FAB-62D7D778E53D}"/>
              </a:ext>
            </a:extLst>
          </p:cNvPr>
          <p:cNvSpPr/>
          <p:nvPr/>
        </p:nvSpPr>
        <p:spPr>
          <a:xfrm>
            <a:off x="3584619" y="2803980"/>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SADAKA TAŞI</a:t>
            </a:r>
          </a:p>
        </p:txBody>
      </p:sp>
      <p:sp>
        <p:nvSpPr>
          <p:cNvPr id="7" name="Dikdörtgen 6">
            <a:extLst>
              <a:ext uri="{FF2B5EF4-FFF2-40B4-BE49-F238E27FC236}">
                <a16:creationId xmlns:a16="http://schemas.microsoft.com/office/drawing/2014/main" id="{41197509-6352-4F0B-B85A-D3B66067A31A}"/>
              </a:ext>
            </a:extLst>
          </p:cNvPr>
          <p:cNvSpPr/>
          <p:nvPr/>
        </p:nvSpPr>
        <p:spPr>
          <a:xfrm>
            <a:off x="6392213" y="2803980"/>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REFAH</a:t>
            </a:r>
          </a:p>
        </p:txBody>
      </p:sp>
      <p:sp>
        <p:nvSpPr>
          <p:cNvPr id="10" name="Dikdörtgen 9">
            <a:extLst>
              <a:ext uri="{FF2B5EF4-FFF2-40B4-BE49-F238E27FC236}">
                <a16:creationId xmlns:a16="http://schemas.microsoft.com/office/drawing/2014/main" id="{18449FB1-E180-46F9-8ACB-6F2463151AD3}"/>
              </a:ext>
            </a:extLst>
          </p:cNvPr>
          <p:cNvSpPr/>
          <p:nvPr/>
        </p:nvSpPr>
        <p:spPr>
          <a:xfrm>
            <a:off x="9199807" y="2803980"/>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KIZILAY</a:t>
            </a:r>
          </a:p>
        </p:txBody>
      </p:sp>
      <p:sp>
        <p:nvSpPr>
          <p:cNvPr id="12" name="Dikdörtgen 11">
            <a:extLst>
              <a:ext uri="{FF2B5EF4-FFF2-40B4-BE49-F238E27FC236}">
                <a16:creationId xmlns:a16="http://schemas.microsoft.com/office/drawing/2014/main" id="{CB30411C-EEB4-4711-A39E-A96233B6DB1F}"/>
              </a:ext>
            </a:extLst>
          </p:cNvPr>
          <p:cNvSpPr/>
          <p:nvPr/>
        </p:nvSpPr>
        <p:spPr>
          <a:xfrm>
            <a:off x="777025" y="3960932"/>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YEŞİLAY</a:t>
            </a:r>
          </a:p>
        </p:txBody>
      </p:sp>
      <p:sp>
        <p:nvSpPr>
          <p:cNvPr id="13" name="Dikdörtgen 12">
            <a:extLst>
              <a:ext uri="{FF2B5EF4-FFF2-40B4-BE49-F238E27FC236}">
                <a16:creationId xmlns:a16="http://schemas.microsoft.com/office/drawing/2014/main" id="{A2571741-9703-4ABF-A0C0-45CD884DFA67}"/>
              </a:ext>
            </a:extLst>
          </p:cNvPr>
          <p:cNvSpPr/>
          <p:nvPr/>
        </p:nvSpPr>
        <p:spPr>
          <a:xfrm>
            <a:off x="3584619" y="3960932"/>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DARÜLACEZE</a:t>
            </a:r>
          </a:p>
        </p:txBody>
      </p:sp>
      <p:sp>
        <p:nvSpPr>
          <p:cNvPr id="14" name="Dikdörtgen 13">
            <a:extLst>
              <a:ext uri="{FF2B5EF4-FFF2-40B4-BE49-F238E27FC236}">
                <a16:creationId xmlns:a16="http://schemas.microsoft.com/office/drawing/2014/main" id="{3E1C55BD-6E7E-4E66-B094-130D39F391A5}"/>
              </a:ext>
            </a:extLst>
          </p:cNvPr>
          <p:cNvSpPr/>
          <p:nvPr/>
        </p:nvSpPr>
        <p:spPr>
          <a:xfrm>
            <a:off x="6392213" y="3960932"/>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TEMA</a:t>
            </a:r>
          </a:p>
        </p:txBody>
      </p:sp>
      <p:sp>
        <p:nvSpPr>
          <p:cNvPr id="15" name="Dikdörtgen 14">
            <a:extLst>
              <a:ext uri="{FF2B5EF4-FFF2-40B4-BE49-F238E27FC236}">
                <a16:creationId xmlns:a16="http://schemas.microsoft.com/office/drawing/2014/main" id="{708E8069-5DBB-4656-A5DA-9CDA51366BD3}"/>
              </a:ext>
            </a:extLst>
          </p:cNvPr>
          <p:cNvSpPr/>
          <p:nvPr/>
        </p:nvSpPr>
        <p:spPr>
          <a:xfrm>
            <a:off x="777025" y="4983335"/>
            <a:ext cx="5138670"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SİVİL TOPLUM KURULUŞU</a:t>
            </a:r>
          </a:p>
        </p:txBody>
      </p:sp>
      <p:sp>
        <p:nvSpPr>
          <p:cNvPr id="16" name="Dikdörtgen 15">
            <a:extLst>
              <a:ext uri="{FF2B5EF4-FFF2-40B4-BE49-F238E27FC236}">
                <a16:creationId xmlns:a16="http://schemas.microsoft.com/office/drawing/2014/main" id="{FCE93C5A-14CB-4117-858A-6A218E4F024F}"/>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SOSYAL HAYATTA VAKIFLARIN YERİ</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anim calcmode="lin" valueType="num">
                                      <p:cBhvr>
                                        <p:cTn id="27" dur="2000" fill="hold"/>
                                        <p:tgtEl>
                                          <p:spTgt spid="9"/>
                                        </p:tgtEl>
                                        <p:attrNameLst>
                                          <p:attrName>ppt_w</p:attrName>
                                        </p:attrNameLst>
                                      </p:cBhvr>
                                      <p:tavLst>
                                        <p:tav tm="0" fmla="#ppt_w*sin(2.5*pi*$)">
                                          <p:val>
                                            <p:fltVal val="0"/>
                                          </p:val>
                                        </p:tav>
                                        <p:tav tm="100000">
                                          <p:val>
                                            <p:fltVal val="1"/>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ppt_w</p:attrName>
                                        </p:attrNameLst>
                                      </p:cBhvr>
                                      <p:tavLst>
                                        <p:tav tm="0" fmla="#ppt_w*sin(2.5*pi*$)">
                                          <p:val>
                                            <p:fltVal val="0"/>
                                          </p:val>
                                        </p:tav>
                                        <p:tav tm="100000">
                                          <p:val>
                                            <p:fltVal val="1"/>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anim calcmode="lin" valueType="num">
                                      <p:cBhvr>
                                        <p:cTn id="37" dur="2000" fill="hold"/>
                                        <p:tgtEl>
                                          <p:spTgt spid="10"/>
                                        </p:tgtEl>
                                        <p:attrNameLst>
                                          <p:attrName>ppt_w</p:attrName>
                                        </p:attrNameLst>
                                      </p:cBhvr>
                                      <p:tavLst>
                                        <p:tav tm="0" fmla="#ppt_w*sin(2.5*pi*$)">
                                          <p:val>
                                            <p:fltVal val="0"/>
                                          </p:val>
                                        </p:tav>
                                        <p:tav tm="100000">
                                          <p:val>
                                            <p:fltVal val="1"/>
                                          </p:val>
                                        </p:tav>
                                      </p:tavLst>
                                    </p:anim>
                                    <p:anim calcmode="lin" valueType="num">
                                      <p:cBhvr>
                                        <p:cTn id="38" dur="2000" fill="hold"/>
                                        <p:tgtEl>
                                          <p:spTgt spid="10"/>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anim calcmode="lin" valueType="num">
                                      <p:cBhvr>
                                        <p:cTn id="42" dur="2000" fill="hold"/>
                                        <p:tgtEl>
                                          <p:spTgt spid="12"/>
                                        </p:tgtEl>
                                        <p:attrNameLst>
                                          <p:attrName>ppt_w</p:attrName>
                                        </p:attrNameLst>
                                      </p:cBhvr>
                                      <p:tavLst>
                                        <p:tav tm="0" fmla="#ppt_w*sin(2.5*pi*$)">
                                          <p:val>
                                            <p:fltVal val="0"/>
                                          </p:val>
                                        </p:tav>
                                        <p:tav tm="100000">
                                          <p:val>
                                            <p:fltVal val="1"/>
                                          </p:val>
                                        </p:tav>
                                      </p:tavLst>
                                    </p:anim>
                                    <p:anim calcmode="lin" valueType="num">
                                      <p:cBhvr>
                                        <p:cTn id="43" dur="2000" fill="hold"/>
                                        <p:tgtEl>
                                          <p:spTgt spid="12"/>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000"/>
                                        <p:tgtEl>
                                          <p:spTgt spid="13"/>
                                        </p:tgtEl>
                                      </p:cBhvr>
                                    </p:animEffect>
                                    <p:anim calcmode="lin" valueType="num">
                                      <p:cBhvr>
                                        <p:cTn id="47" dur="2000" fill="hold"/>
                                        <p:tgtEl>
                                          <p:spTgt spid="13"/>
                                        </p:tgtEl>
                                        <p:attrNameLst>
                                          <p:attrName>ppt_w</p:attrName>
                                        </p:attrNameLst>
                                      </p:cBhvr>
                                      <p:tavLst>
                                        <p:tav tm="0" fmla="#ppt_w*sin(2.5*pi*$)">
                                          <p:val>
                                            <p:fltVal val="0"/>
                                          </p:val>
                                        </p:tav>
                                        <p:tav tm="100000">
                                          <p:val>
                                            <p:fltVal val="1"/>
                                          </p:val>
                                        </p:tav>
                                      </p:tavLst>
                                    </p:anim>
                                    <p:anim calcmode="lin" valueType="num">
                                      <p:cBhvr>
                                        <p:cTn id="48" dur="2000" fill="hold"/>
                                        <p:tgtEl>
                                          <p:spTgt spid="13"/>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000"/>
                                        <p:tgtEl>
                                          <p:spTgt spid="14"/>
                                        </p:tgtEl>
                                      </p:cBhvr>
                                    </p:animEffect>
                                    <p:anim calcmode="lin" valueType="num">
                                      <p:cBhvr>
                                        <p:cTn id="52" dur="2000" fill="hold"/>
                                        <p:tgtEl>
                                          <p:spTgt spid="14"/>
                                        </p:tgtEl>
                                        <p:attrNameLst>
                                          <p:attrName>ppt_w</p:attrName>
                                        </p:attrNameLst>
                                      </p:cBhvr>
                                      <p:tavLst>
                                        <p:tav tm="0" fmla="#ppt_w*sin(2.5*pi*$)">
                                          <p:val>
                                            <p:fltVal val="0"/>
                                          </p:val>
                                        </p:tav>
                                        <p:tav tm="100000">
                                          <p:val>
                                            <p:fltVal val="1"/>
                                          </p:val>
                                        </p:tav>
                                      </p:tavLst>
                                    </p:anim>
                                    <p:anim calcmode="lin" valueType="num">
                                      <p:cBhvr>
                                        <p:cTn id="53" dur="2000" fill="hold"/>
                                        <p:tgtEl>
                                          <p:spTgt spid="14"/>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2000"/>
                                        <p:tgtEl>
                                          <p:spTgt spid="15"/>
                                        </p:tgtEl>
                                      </p:cBhvr>
                                    </p:animEffect>
                                    <p:anim calcmode="lin" valueType="num">
                                      <p:cBhvr>
                                        <p:cTn id="57" dur="2000" fill="hold"/>
                                        <p:tgtEl>
                                          <p:spTgt spid="15"/>
                                        </p:tgtEl>
                                        <p:attrNameLst>
                                          <p:attrName>ppt_w</p:attrName>
                                        </p:attrNameLst>
                                      </p:cBhvr>
                                      <p:tavLst>
                                        <p:tav tm="0" fmla="#ppt_w*sin(2.5*pi*$)">
                                          <p:val>
                                            <p:fltVal val="0"/>
                                          </p:val>
                                        </p:tav>
                                        <p:tav tm="100000">
                                          <p:val>
                                            <p:fltVal val="1"/>
                                          </p:val>
                                        </p:tav>
                                      </p:tavLst>
                                    </p:anim>
                                    <p:anim calcmode="lin" valueType="num">
                                      <p:cBhvr>
                                        <p:cTn id="58"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7" grpId="0" animBg="1"/>
      <p:bldP spid="10" grpId="0" animBg="1"/>
      <p:bldP spid="12"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0778" y="1631675"/>
            <a:ext cx="11611346" cy="2677656"/>
          </a:xfrm>
          <a:prstGeom prst="rect">
            <a:avLst/>
          </a:prstGeom>
          <a:noFill/>
        </p:spPr>
        <p:txBody>
          <a:bodyPr wrap="square">
            <a:spAutoFit/>
          </a:bodyPr>
          <a:lstStyle/>
          <a:p>
            <a:r>
              <a:rPr lang="tr-TR" sz="2400" b="1" i="0" dirty="0">
                <a:solidFill>
                  <a:srgbClr val="FF0000"/>
                </a:solidFill>
                <a:effectLst/>
              </a:rPr>
              <a:t>Vakıf: </a:t>
            </a:r>
            <a:r>
              <a:rPr lang="tr-TR" sz="2400" dirty="0"/>
              <a:t>İhtiyaç sahibi insanların veya kurumların ücretsiz bir şekilde yararlanması için herhangi bir alanda kurulmuş işletmedir. Bu işletmeler, varlıklı insanların yardımlarıyla veya farklı gelir kaynaklarının gelirlerinin düzenli olarak vakıfa aktarılmasıyla çalışır ve yardımlarını yaparlar. </a:t>
            </a:r>
            <a:r>
              <a:rPr lang="tr-TR" sz="2400" b="1" dirty="0"/>
              <a:t>Örneğin: </a:t>
            </a:r>
            <a:r>
              <a:rPr lang="tr-TR" sz="2400" dirty="0"/>
              <a:t>Çok zengin olmuş biri sahibi olduğu mağazalardan birinin aylık gelirini çocukken okuduğu okula vakfedebilir. Mağaza aylık ortalama 30 bin TL gelir elde eder ve bu gelir her ay okulun ve okulda ihtiyaç sahibi öğrenciler için harcanır. Böylece söz konusu mağazanın gelirleri vakfedilmiş olur.</a:t>
            </a:r>
          </a:p>
        </p:txBody>
      </p:sp>
      <p:sp>
        <p:nvSpPr>
          <p:cNvPr id="6" name="Dikdörtgen 5">
            <a:extLst>
              <a:ext uri="{FF2B5EF4-FFF2-40B4-BE49-F238E27FC236}">
                <a16:creationId xmlns:a16="http://schemas.microsoft.com/office/drawing/2014/main" id="{82543FFF-2D90-4F1D-AF59-FD057D3E04F9}"/>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SOSYAL HAYATTA VAKIFLARIN YERİ</a:t>
            </a:r>
          </a:p>
        </p:txBody>
      </p:sp>
      <p:sp>
        <p:nvSpPr>
          <p:cNvPr id="7" name="Metin kutusu 6">
            <a:extLst>
              <a:ext uri="{FF2B5EF4-FFF2-40B4-BE49-F238E27FC236}">
                <a16:creationId xmlns:a16="http://schemas.microsoft.com/office/drawing/2014/main" id="{908E8BB5-F5B7-4B7F-9637-C530DC14965C}"/>
              </a:ext>
            </a:extLst>
          </p:cNvPr>
          <p:cNvSpPr txBox="1"/>
          <p:nvPr/>
        </p:nvSpPr>
        <p:spPr>
          <a:xfrm>
            <a:off x="230778" y="4482997"/>
            <a:ext cx="11611346" cy="1569660"/>
          </a:xfrm>
          <a:prstGeom prst="rect">
            <a:avLst/>
          </a:prstGeom>
          <a:noFill/>
        </p:spPr>
        <p:txBody>
          <a:bodyPr wrap="square">
            <a:spAutoFit/>
          </a:bodyPr>
          <a:lstStyle/>
          <a:p>
            <a:r>
              <a:rPr lang="tr-TR" sz="2400" b="1" i="0" dirty="0">
                <a:solidFill>
                  <a:srgbClr val="FF0000"/>
                </a:solidFill>
                <a:effectLst/>
              </a:rPr>
              <a:t>Sadaka Taşı: </a:t>
            </a:r>
            <a:r>
              <a:rPr lang="tr-TR" sz="2400" b="0" i="0" dirty="0">
                <a:effectLst/>
              </a:rPr>
              <a:t>Kökeni Selçuklu Hanedanına kadar uzanan yardım şeklidir, Osmanlı’da uygulanmıştır. İhtiyaç sahibi insanları rencide etmemek için düşünülmüş bir modeldir. </a:t>
            </a:r>
            <a:r>
              <a:rPr lang="tr-TR" sz="2400" dirty="0"/>
              <a:t>Yan tarafında bir elin girebileceği büyüklükte bir deliğe sahiptir. İsteyen oraya para bırakır, isteyen de elini sokup para alır. Elini koyan insanlar para mı bırakıyorlar, para mı alıyorlar, anlaşılmaz.</a:t>
            </a:r>
          </a:p>
        </p:txBody>
      </p:sp>
    </p:spTree>
    <p:extLst>
      <p:ext uri="{BB962C8B-B14F-4D97-AF65-F5344CB8AC3E}">
        <p14:creationId xmlns:p14="http://schemas.microsoft.com/office/powerpoint/2010/main" val="13493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0778" y="1631675"/>
            <a:ext cx="11611346" cy="461665"/>
          </a:xfrm>
          <a:prstGeom prst="rect">
            <a:avLst/>
          </a:prstGeom>
          <a:noFill/>
        </p:spPr>
        <p:txBody>
          <a:bodyPr wrap="square">
            <a:spAutoFit/>
          </a:bodyPr>
          <a:lstStyle/>
          <a:p>
            <a:r>
              <a:rPr lang="tr-TR" sz="2400" b="1" i="0" dirty="0">
                <a:solidFill>
                  <a:srgbClr val="FF0000"/>
                </a:solidFill>
                <a:effectLst/>
              </a:rPr>
              <a:t>Refah: </a:t>
            </a:r>
            <a:r>
              <a:rPr lang="tr-TR" sz="2400" dirty="0"/>
              <a:t>Rahatlık içinde yaşamayı ifade eder.</a:t>
            </a:r>
          </a:p>
        </p:txBody>
      </p:sp>
      <p:sp>
        <p:nvSpPr>
          <p:cNvPr id="6" name="Dikdörtgen 5">
            <a:extLst>
              <a:ext uri="{FF2B5EF4-FFF2-40B4-BE49-F238E27FC236}">
                <a16:creationId xmlns:a16="http://schemas.microsoft.com/office/drawing/2014/main" id="{82543FFF-2D90-4F1D-AF59-FD057D3E04F9}"/>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SOSYAL HAYATTA VAKIFLARIN YERİ</a:t>
            </a:r>
          </a:p>
        </p:txBody>
      </p:sp>
      <p:sp>
        <p:nvSpPr>
          <p:cNvPr id="7" name="Metin kutusu 6">
            <a:extLst>
              <a:ext uri="{FF2B5EF4-FFF2-40B4-BE49-F238E27FC236}">
                <a16:creationId xmlns:a16="http://schemas.microsoft.com/office/drawing/2014/main" id="{908E8BB5-F5B7-4B7F-9637-C530DC14965C}"/>
              </a:ext>
            </a:extLst>
          </p:cNvPr>
          <p:cNvSpPr txBox="1"/>
          <p:nvPr/>
        </p:nvSpPr>
        <p:spPr>
          <a:xfrm>
            <a:off x="230778" y="2398217"/>
            <a:ext cx="11611346" cy="1938992"/>
          </a:xfrm>
          <a:prstGeom prst="rect">
            <a:avLst/>
          </a:prstGeom>
          <a:noFill/>
        </p:spPr>
        <p:txBody>
          <a:bodyPr wrap="square">
            <a:spAutoFit/>
          </a:bodyPr>
          <a:lstStyle/>
          <a:p>
            <a:r>
              <a:rPr lang="tr-TR" sz="2400" b="1" i="0" dirty="0">
                <a:solidFill>
                  <a:srgbClr val="FF0000"/>
                </a:solidFill>
                <a:effectLst/>
              </a:rPr>
              <a:t>Kızılay: </a:t>
            </a:r>
            <a:r>
              <a:rPr lang="tr-TR" sz="2400" i="0" dirty="0">
                <a:effectLst/>
              </a:rPr>
              <a:t>Kurulduğu 1868 yılından bu yana toplumsal dayanışmayı sağlamak, sosyal refahın gelişmesine katkıda bulunmak, yoksul ve muhtaç insanlara barınma, beslenme ve sağlık yardımı ulaştırmak için önemli görevler üstlenen Türk Kızılay, kan, afet, uluslararası yardım, göç ve mülteci hizmetleri, sosyal hizmetler, sağlık, ilk yardım, eğitim, gençlik ve diğer birçok alanda hizmet sunar.</a:t>
            </a:r>
            <a:endParaRPr lang="tr-TR" sz="2400" dirty="0"/>
          </a:p>
        </p:txBody>
      </p:sp>
      <p:sp>
        <p:nvSpPr>
          <p:cNvPr id="8" name="Metin kutusu 7">
            <a:extLst>
              <a:ext uri="{FF2B5EF4-FFF2-40B4-BE49-F238E27FC236}">
                <a16:creationId xmlns:a16="http://schemas.microsoft.com/office/drawing/2014/main" id="{87F5AC35-3501-4F8B-AB1D-46E7D375C794}"/>
              </a:ext>
            </a:extLst>
          </p:cNvPr>
          <p:cNvSpPr txBox="1"/>
          <p:nvPr/>
        </p:nvSpPr>
        <p:spPr>
          <a:xfrm>
            <a:off x="230778" y="4514645"/>
            <a:ext cx="11611346" cy="461665"/>
          </a:xfrm>
          <a:prstGeom prst="rect">
            <a:avLst/>
          </a:prstGeom>
          <a:noFill/>
        </p:spPr>
        <p:txBody>
          <a:bodyPr wrap="square">
            <a:spAutoFit/>
          </a:bodyPr>
          <a:lstStyle/>
          <a:p>
            <a:r>
              <a:rPr lang="tr-TR" sz="2400" b="1" i="0" dirty="0">
                <a:solidFill>
                  <a:srgbClr val="FF0000"/>
                </a:solidFill>
                <a:effectLst/>
              </a:rPr>
              <a:t>Yeşilay: </a:t>
            </a:r>
            <a:r>
              <a:rPr lang="tr-TR" sz="2400" dirty="0"/>
              <a:t>S</a:t>
            </a:r>
            <a:r>
              <a:rPr lang="tr-TR" sz="2400" b="0" i="0" dirty="0">
                <a:effectLst/>
              </a:rPr>
              <a:t>igara, alkollü içki ve diğer uyuşturucu gibi alışkanlıklar ile mücadele eden kuruluştur.</a:t>
            </a:r>
            <a:endParaRPr lang="tr-TR" sz="2400" dirty="0"/>
          </a:p>
        </p:txBody>
      </p:sp>
      <p:sp>
        <p:nvSpPr>
          <p:cNvPr id="10" name="Metin kutusu 9">
            <a:extLst>
              <a:ext uri="{FF2B5EF4-FFF2-40B4-BE49-F238E27FC236}">
                <a16:creationId xmlns:a16="http://schemas.microsoft.com/office/drawing/2014/main" id="{281AA66A-CE06-4767-BB59-AF1EDF7DB0B6}"/>
              </a:ext>
            </a:extLst>
          </p:cNvPr>
          <p:cNvSpPr txBox="1"/>
          <p:nvPr/>
        </p:nvSpPr>
        <p:spPr>
          <a:xfrm>
            <a:off x="230778" y="5153746"/>
            <a:ext cx="11611346" cy="1200329"/>
          </a:xfrm>
          <a:prstGeom prst="rect">
            <a:avLst/>
          </a:prstGeom>
          <a:noFill/>
        </p:spPr>
        <p:txBody>
          <a:bodyPr wrap="square">
            <a:spAutoFit/>
          </a:bodyPr>
          <a:lstStyle/>
          <a:p>
            <a:r>
              <a:rPr lang="tr-TR" sz="2400" b="1" i="0" dirty="0">
                <a:solidFill>
                  <a:srgbClr val="FF0000"/>
                </a:solidFill>
                <a:effectLst/>
              </a:rPr>
              <a:t>Darülaceze: </a:t>
            </a:r>
            <a:r>
              <a:rPr lang="tr-TR" sz="2400" dirty="0"/>
              <a:t>Acizler kapısı anlamına gelmektedir. </a:t>
            </a:r>
            <a:r>
              <a:rPr lang="tr-TR" sz="2400" b="0" i="0" dirty="0">
                <a:effectLst/>
              </a:rPr>
              <a:t>1895 yılında Sultan II. Abdülhamid Han tarafından kurulan bakıma muhtaç, yaşlı, engelli insanlara, sokağa terk edilmiş kimsesiz yavrulara hizmet vermektedir.</a:t>
            </a:r>
            <a:r>
              <a:rPr lang="tr-TR" sz="2400" dirty="0"/>
              <a:t> </a:t>
            </a:r>
          </a:p>
        </p:txBody>
      </p:sp>
    </p:spTree>
    <p:extLst>
      <p:ext uri="{BB962C8B-B14F-4D97-AF65-F5344CB8AC3E}">
        <p14:creationId xmlns:p14="http://schemas.microsoft.com/office/powerpoint/2010/main" val="33725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0778" y="1631675"/>
            <a:ext cx="11611346" cy="830997"/>
          </a:xfrm>
          <a:prstGeom prst="rect">
            <a:avLst/>
          </a:prstGeom>
          <a:noFill/>
        </p:spPr>
        <p:txBody>
          <a:bodyPr wrap="square">
            <a:spAutoFit/>
          </a:bodyPr>
          <a:lstStyle/>
          <a:p>
            <a:r>
              <a:rPr lang="tr-TR" sz="2400" b="1" i="0" dirty="0">
                <a:solidFill>
                  <a:srgbClr val="FF0000"/>
                </a:solidFill>
                <a:effectLst/>
              </a:rPr>
              <a:t>TEMA: </a:t>
            </a:r>
            <a:r>
              <a:rPr lang="tr-TR" sz="2400" b="0" i="0" dirty="0">
                <a:effectLst/>
              </a:rPr>
              <a:t>Türkiye Erozyonla Mücadele Ağaçlandırma ve Doğal Varlıkları Koruma Vakfıdır. Erozyon ile mücadele, ağaçlandırma ve doğal varlıkların korunması temel amaçlarındandır.</a:t>
            </a:r>
            <a:endParaRPr lang="tr-TR" sz="2400" dirty="0"/>
          </a:p>
        </p:txBody>
      </p:sp>
      <p:sp>
        <p:nvSpPr>
          <p:cNvPr id="6" name="Dikdörtgen 5">
            <a:extLst>
              <a:ext uri="{FF2B5EF4-FFF2-40B4-BE49-F238E27FC236}">
                <a16:creationId xmlns:a16="http://schemas.microsoft.com/office/drawing/2014/main" id="{82543FFF-2D90-4F1D-AF59-FD057D3E04F9}"/>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SOSYAL HAYATTA VAKIFLARIN YERİ</a:t>
            </a:r>
          </a:p>
        </p:txBody>
      </p:sp>
      <p:sp>
        <p:nvSpPr>
          <p:cNvPr id="8" name="Metin kutusu 7">
            <a:extLst>
              <a:ext uri="{FF2B5EF4-FFF2-40B4-BE49-F238E27FC236}">
                <a16:creationId xmlns:a16="http://schemas.microsoft.com/office/drawing/2014/main" id="{87F5AC35-3501-4F8B-AB1D-46E7D375C794}"/>
              </a:ext>
            </a:extLst>
          </p:cNvPr>
          <p:cNvSpPr txBox="1"/>
          <p:nvPr/>
        </p:nvSpPr>
        <p:spPr>
          <a:xfrm>
            <a:off x="230778" y="2767549"/>
            <a:ext cx="11611346" cy="1569660"/>
          </a:xfrm>
          <a:prstGeom prst="rect">
            <a:avLst/>
          </a:prstGeom>
          <a:noFill/>
        </p:spPr>
        <p:txBody>
          <a:bodyPr wrap="square">
            <a:spAutoFit/>
          </a:bodyPr>
          <a:lstStyle/>
          <a:p>
            <a:r>
              <a:rPr lang="tr-TR" sz="2400" b="1" i="0" dirty="0">
                <a:solidFill>
                  <a:srgbClr val="FF0000"/>
                </a:solidFill>
                <a:effectLst/>
              </a:rPr>
              <a:t>Sivil Toplum Kuruluşu: </a:t>
            </a:r>
            <a:r>
              <a:rPr lang="tr-TR" sz="2400" dirty="0"/>
              <a:t>R</a:t>
            </a:r>
            <a:r>
              <a:rPr lang="tr-TR" sz="2400" i="0" dirty="0">
                <a:effectLst/>
              </a:rPr>
              <a:t>esmî kurumların dışında kalan ve bunlardan bağımsız olarak çalışan, politik, sosyal, kültürel, hukukî ve çevresel amaçları doğrultusunda lobi çalışmaları, ikna ve eylemlerle çalışan, üyelerini ve çalışanlarını gönüllülük usulüyle alan, kâr amacı gütmeyen ve gelirlerini bağışlayan veya üyelik ödemeleri ile sağlayan kuruluşlardır.</a:t>
            </a:r>
            <a:endParaRPr lang="tr-TR" sz="2400" dirty="0"/>
          </a:p>
        </p:txBody>
      </p:sp>
    </p:spTree>
    <p:extLst>
      <p:ext uri="{BB962C8B-B14F-4D97-AF65-F5344CB8AC3E}">
        <p14:creationId xmlns:p14="http://schemas.microsoft.com/office/powerpoint/2010/main" val="371238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C0A6C32C-00F4-48A1-8FC1-66F6C017EE93}"/>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SOSYAL HAYATTA VAKIFLARIN YERİ</a:t>
            </a:r>
          </a:p>
        </p:txBody>
      </p:sp>
      <p:pic>
        <p:nvPicPr>
          <p:cNvPr id="6" name="Resim 5">
            <a:extLst>
              <a:ext uri="{FF2B5EF4-FFF2-40B4-BE49-F238E27FC236}">
                <a16:creationId xmlns:a16="http://schemas.microsoft.com/office/drawing/2014/main" id="{288331AD-D1A9-452B-B79E-9F0EA7B4E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393" y="886898"/>
            <a:ext cx="5753430" cy="3330933"/>
          </a:xfrm>
          <a:prstGeom prst="rect">
            <a:avLst/>
          </a:prstGeom>
        </p:spPr>
      </p:pic>
      <p:sp>
        <p:nvSpPr>
          <p:cNvPr id="7" name="Metin kutusu 6">
            <a:extLst>
              <a:ext uri="{FF2B5EF4-FFF2-40B4-BE49-F238E27FC236}">
                <a16:creationId xmlns:a16="http://schemas.microsoft.com/office/drawing/2014/main" id="{F3B326A9-F388-4113-9902-83A134D67F6A}"/>
              </a:ext>
            </a:extLst>
          </p:cNvPr>
          <p:cNvSpPr txBox="1"/>
          <p:nvPr/>
        </p:nvSpPr>
        <p:spPr>
          <a:xfrm>
            <a:off x="290177" y="886898"/>
            <a:ext cx="5753430" cy="2308324"/>
          </a:xfrm>
          <a:prstGeom prst="rect">
            <a:avLst/>
          </a:prstGeom>
          <a:noFill/>
          <a:ln w="12700">
            <a:solidFill>
              <a:schemeClr val="tx1"/>
            </a:solidFill>
          </a:ln>
        </p:spPr>
        <p:txBody>
          <a:bodyPr wrap="square">
            <a:spAutoFit/>
          </a:bodyPr>
          <a:lstStyle/>
          <a:p>
            <a:pPr algn="l"/>
            <a:r>
              <a:rPr lang="tr-TR" sz="2400" b="1" i="0" u="none" strike="noStrike" baseline="0" dirty="0">
                <a:latin typeface="Univers Condensed Light" panose="020B0306020202040204" pitchFamily="34" charset="0"/>
              </a:rPr>
              <a:t>Aşağıdaki haberde olduğu gibi millet olarak geçmişten günümüze dayanışma kültürünü yaşamakta ve yaşatmaktayız. Devletimizle </a:t>
            </a:r>
            <a:br>
              <a:rPr lang="tr-TR" sz="2400" b="1" i="0" u="none" strike="noStrike" baseline="0" dirty="0">
                <a:latin typeface="Univers Condensed Light" panose="020B0306020202040204" pitchFamily="34" charset="0"/>
              </a:rPr>
            </a:br>
            <a:r>
              <a:rPr lang="tr-TR" sz="2400" b="1" i="0" u="none" strike="noStrike" baseline="0" dirty="0">
                <a:latin typeface="Univers Condensed Light" panose="020B0306020202040204" pitchFamily="34" charset="0"/>
              </a:rPr>
              <a:t>el ele vererek dünyanın neresinde olursa </a:t>
            </a:r>
            <a:br>
              <a:rPr lang="tr-TR" sz="2400" b="1" i="0" u="none" strike="noStrike" baseline="0" dirty="0">
                <a:latin typeface="Univers Condensed Light" panose="020B0306020202040204" pitchFamily="34" charset="0"/>
              </a:rPr>
            </a:br>
            <a:r>
              <a:rPr lang="tr-TR" sz="2400" b="1" i="0" u="none" strike="noStrike" baseline="0" dirty="0">
                <a:latin typeface="Univers Condensed Light" panose="020B0306020202040204" pitchFamily="34" charset="0"/>
              </a:rPr>
              <a:t>olsun yardıma muhtaç olan insanlara yardım etmekteyiz.</a:t>
            </a:r>
            <a:endParaRPr lang="tr-TR" sz="2400" b="1" dirty="0">
              <a:latin typeface="Univers Condensed Light" panose="020B0306020202040204" pitchFamily="34" charset="0"/>
            </a:endParaRPr>
          </a:p>
        </p:txBody>
      </p:sp>
      <p:sp>
        <p:nvSpPr>
          <p:cNvPr id="9" name="Metin kutusu 8">
            <a:extLst>
              <a:ext uri="{FF2B5EF4-FFF2-40B4-BE49-F238E27FC236}">
                <a16:creationId xmlns:a16="http://schemas.microsoft.com/office/drawing/2014/main" id="{7822F36B-6F49-43E9-97F4-669FD28394FC}"/>
              </a:ext>
            </a:extLst>
          </p:cNvPr>
          <p:cNvSpPr txBox="1"/>
          <p:nvPr/>
        </p:nvSpPr>
        <p:spPr>
          <a:xfrm>
            <a:off x="290177" y="3327324"/>
            <a:ext cx="5753430" cy="2677656"/>
          </a:xfrm>
          <a:prstGeom prst="rect">
            <a:avLst/>
          </a:prstGeom>
          <a:noFill/>
        </p:spPr>
        <p:txBody>
          <a:bodyPr wrap="square">
            <a:spAutoFit/>
          </a:bodyPr>
          <a:lstStyle/>
          <a:p>
            <a:pPr algn="l"/>
            <a:r>
              <a:rPr lang="tr-TR" sz="2400" b="0" i="0" u="none" strike="noStrike" baseline="0" dirty="0"/>
              <a:t>Bir yardımlaşma ve dayanışma aracı olan sadaka taşlarının Osmanlı Devleti’nin sosyal hayatında önemli yeri vardı. Sadaka taşları ince düşünülmüş bir yardım vasıtası idi ki o taşa uzatılan bir elin oraya yardım koymak için mi yoksa yardım almak için mi girdiğini bilemezdiniz. </a:t>
            </a:r>
            <a:endParaRPr lang="tr-TR" sz="2400" dirty="0"/>
          </a:p>
        </p:txBody>
      </p:sp>
    </p:spTree>
    <p:extLst>
      <p:ext uri="{BB962C8B-B14F-4D97-AF65-F5344CB8AC3E}">
        <p14:creationId xmlns:p14="http://schemas.microsoft.com/office/powerpoint/2010/main" val="417930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C0A6C32C-00F4-48A1-8FC1-66F6C017EE93}"/>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SOSYAL HAYATTA VAKIFLARIN YERİ</a:t>
            </a:r>
          </a:p>
        </p:txBody>
      </p:sp>
      <p:pic>
        <p:nvPicPr>
          <p:cNvPr id="6" name="Resim 5">
            <a:extLst>
              <a:ext uri="{FF2B5EF4-FFF2-40B4-BE49-F238E27FC236}">
                <a16:creationId xmlns:a16="http://schemas.microsoft.com/office/drawing/2014/main" id="{288331AD-D1A9-452B-B79E-9F0EA7B4E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393" y="886898"/>
            <a:ext cx="5753430" cy="3330933"/>
          </a:xfrm>
          <a:prstGeom prst="rect">
            <a:avLst/>
          </a:prstGeom>
        </p:spPr>
      </p:pic>
      <p:sp>
        <p:nvSpPr>
          <p:cNvPr id="7" name="Metin kutusu 6">
            <a:extLst>
              <a:ext uri="{FF2B5EF4-FFF2-40B4-BE49-F238E27FC236}">
                <a16:creationId xmlns:a16="http://schemas.microsoft.com/office/drawing/2014/main" id="{F3B326A9-F388-4113-9902-83A134D67F6A}"/>
              </a:ext>
            </a:extLst>
          </p:cNvPr>
          <p:cNvSpPr txBox="1"/>
          <p:nvPr/>
        </p:nvSpPr>
        <p:spPr>
          <a:xfrm>
            <a:off x="290177" y="886898"/>
            <a:ext cx="5753430" cy="2308324"/>
          </a:xfrm>
          <a:prstGeom prst="rect">
            <a:avLst/>
          </a:prstGeom>
          <a:noFill/>
          <a:ln w="12700">
            <a:solidFill>
              <a:schemeClr val="tx1"/>
            </a:solidFill>
          </a:ln>
        </p:spPr>
        <p:txBody>
          <a:bodyPr wrap="square">
            <a:spAutoFit/>
          </a:bodyPr>
          <a:lstStyle/>
          <a:p>
            <a:pPr algn="l"/>
            <a:r>
              <a:rPr lang="tr-TR" sz="2400" b="1" i="0" u="none" strike="noStrike" baseline="0" dirty="0">
                <a:latin typeface="Univers Condensed Light" panose="020B0306020202040204" pitchFamily="34" charset="0"/>
              </a:rPr>
              <a:t>Aşağıdaki haberde olduğu gibi millet olarak geçmişten günümüze dayanışma kültürünü yaşamakta ve yaşatmaktayız. Devletimizle </a:t>
            </a:r>
            <a:br>
              <a:rPr lang="tr-TR" sz="2400" b="1" i="0" u="none" strike="noStrike" baseline="0" dirty="0">
                <a:latin typeface="Univers Condensed Light" panose="020B0306020202040204" pitchFamily="34" charset="0"/>
              </a:rPr>
            </a:br>
            <a:r>
              <a:rPr lang="tr-TR" sz="2400" b="1" i="0" u="none" strike="noStrike" baseline="0" dirty="0">
                <a:latin typeface="Univers Condensed Light" panose="020B0306020202040204" pitchFamily="34" charset="0"/>
              </a:rPr>
              <a:t>el ele vererek dünyanın neresinde olursa </a:t>
            </a:r>
            <a:br>
              <a:rPr lang="tr-TR" sz="2400" b="1" i="0" u="none" strike="noStrike" baseline="0" dirty="0">
                <a:latin typeface="Univers Condensed Light" panose="020B0306020202040204" pitchFamily="34" charset="0"/>
              </a:rPr>
            </a:br>
            <a:r>
              <a:rPr lang="tr-TR" sz="2400" b="1" i="0" u="none" strike="noStrike" baseline="0" dirty="0">
                <a:latin typeface="Univers Condensed Light" panose="020B0306020202040204" pitchFamily="34" charset="0"/>
              </a:rPr>
              <a:t>olsun yardıma muhtaç olan insanlara yardım etmekteyiz.</a:t>
            </a:r>
            <a:endParaRPr lang="tr-TR" sz="2400" b="1" dirty="0">
              <a:latin typeface="Univers Condensed Light" panose="020B0306020202040204" pitchFamily="34" charset="0"/>
            </a:endParaRPr>
          </a:p>
        </p:txBody>
      </p:sp>
      <p:sp>
        <p:nvSpPr>
          <p:cNvPr id="9" name="Metin kutusu 8">
            <a:extLst>
              <a:ext uri="{FF2B5EF4-FFF2-40B4-BE49-F238E27FC236}">
                <a16:creationId xmlns:a16="http://schemas.microsoft.com/office/drawing/2014/main" id="{7822F36B-6F49-43E9-97F4-669FD28394FC}"/>
              </a:ext>
            </a:extLst>
          </p:cNvPr>
          <p:cNvSpPr txBox="1"/>
          <p:nvPr/>
        </p:nvSpPr>
        <p:spPr>
          <a:xfrm>
            <a:off x="290177" y="3327324"/>
            <a:ext cx="5753430" cy="3046988"/>
          </a:xfrm>
          <a:prstGeom prst="rect">
            <a:avLst/>
          </a:prstGeom>
          <a:noFill/>
        </p:spPr>
        <p:txBody>
          <a:bodyPr wrap="square">
            <a:spAutoFit/>
          </a:bodyPr>
          <a:lstStyle/>
          <a:p>
            <a:pPr algn="l"/>
            <a:r>
              <a:rPr lang="tr-TR" sz="2400" b="0" i="0" u="none" strike="noStrike" baseline="0" dirty="0"/>
              <a:t>Sadaka taşlarına yardım bırakan da yardım alan da genellikle akşamın karanlık</a:t>
            </a:r>
          </a:p>
          <a:p>
            <a:pPr algn="l"/>
            <a:r>
              <a:rPr lang="tr-TR" sz="2400" b="0" i="0" u="none" strike="noStrike" baseline="0" dirty="0"/>
              <a:t>saatlerini tercih ederdi. Yardım alan kişiler de ihtiyacı kadarını alırdı. Hatta öyle ki 17. yüzyılda İstanbul’a gelmiş olan bir Fransız seyyah bu taşlardan birinin başında bir hafta beklemesine rağmen bırakılan yardımları almak için kimsenin uğramadığını yazmıştır.</a:t>
            </a:r>
            <a:endParaRPr lang="tr-TR" sz="3200" dirty="0"/>
          </a:p>
        </p:txBody>
      </p:sp>
    </p:spTree>
    <p:extLst>
      <p:ext uri="{BB962C8B-B14F-4D97-AF65-F5344CB8AC3E}">
        <p14:creationId xmlns:p14="http://schemas.microsoft.com/office/powerpoint/2010/main" val="24427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C0A6C32C-00F4-48A1-8FC1-66F6C017EE93}"/>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SOSYAL HAYATTA VAKIFLARIN YERİ</a:t>
            </a:r>
          </a:p>
        </p:txBody>
      </p:sp>
      <p:sp>
        <p:nvSpPr>
          <p:cNvPr id="4" name="Metin kutusu 3">
            <a:extLst>
              <a:ext uri="{FF2B5EF4-FFF2-40B4-BE49-F238E27FC236}">
                <a16:creationId xmlns:a16="http://schemas.microsoft.com/office/drawing/2014/main" id="{535AC17C-4DD3-45B2-9E00-15CABD967110}"/>
              </a:ext>
            </a:extLst>
          </p:cNvPr>
          <p:cNvSpPr txBox="1"/>
          <p:nvPr/>
        </p:nvSpPr>
        <p:spPr>
          <a:xfrm>
            <a:off x="234503" y="2583725"/>
            <a:ext cx="11722994" cy="2308324"/>
          </a:xfrm>
          <a:prstGeom prst="rect">
            <a:avLst/>
          </a:prstGeom>
          <a:noFill/>
        </p:spPr>
        <p:txBody>
          <a:bodyPr wrap="square">
            <a:spAutoFit/>
          </a:bodyPr>
          <a:lstStyle/>
          <a:p>
            <a:pPr algn="ctr"/>
            <a:r>
              <a:rPr lang="tr-TR" sz="2400" b="0" i="0" u="none" strike="noStrike" baseline="0" dirty="0"/>
              <a:t>Anayasa’mızın 5. maddesine göre devletin temel görevlerinden biri de vatandaşların refah ve huzurunu sağlamaktır. Bu amaçla kurulmuş birçok kurum ve kuruluş vardır. Bunların yanı sıra ülkemizdeki çok sayıda sivil toplum kuruluşu da devletimizle beraber bu ihtiyaçları karşılamak için gönüllü olarak faaliyet göstermektedir. Genel olarak dernek ve vakıf olarak adlandırılan bu kurum ve kuruluşların yapmış oldukları faaliyetleri ve sosyal yaşamdaki rollerini aşağıdaki</a:t>
            </a:r>
          </a:p>
          <a:p>
            <a:pPr algn="ctr"/>
            <a:r>
              <a:rPr lang="tr-TR" sz="2400" b="0" i="0" u="none" strike="noStrike" baseline="0" dirty="0"/>
              <a:t>örnekler üzerinden inceleyelim.</a:t>
            </a:r>
          </a:p>
        </p:txBody>
      </p:sp>
    </p:spTree>
    <p:extLst>
      <p:ext uri="{BB962C8B-B14F-4D97-AF65-F5344CB8AC3E}">
        <p14:creationId xmlns:p14="http://schemas.microsoft.com/office/powerpoint/2010/main" val="244539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C0A6C32C-00F4-48A1-8FC1-66F6C017EE93}"/>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SOSYAL HAYATTA VAKIFLARIN YERİ</a:t>
            </a:r>
          </a:p>
        </p:txBody>
      </p:sp>
      <p:pic>
        <p:nvPicPr>
          <p:cNvPr id="6" name="Resim 5">
            <a:extLst>
              <a:ext uri="{FF2B5EF4-FFF2-40B4-BE49-F238E27FC236}">
                <a16:creationId xmlns:a16="http://schemas.microsoft.com/office/drawing/2014/main" id="{0D8003BC-34DC-4AEB-8419-256E63AE0644}"/>
              </a:ext>
            </a:extLst>
          </p:cNvPr>
          <p:cNvPicPr>
            <a:picLocks noChangeAspect="1"/>
          </p:cNvPicPr>
          <p:nvPr/>
        </p:nvPicPr>
        <p:blipFill rotWithShape="1">
          <a:blip r:embed="rId2"/>
          <a:srcRect l="10761" r="12241"/>
          <a:stretch/>
        </p:blipFill>
        <p:spPr>
          <a:xfrm>
            <a:off x="238259" y="892899"/>
            <a:ext cx="3709116" cy="5720402"/>
          </a:xfrm>
          <a:prstGeom prst="rect">
            <a:avLst/>
          </a:prstGeom>
        </p:spPr>
      </p:pic>
      <p:sp>
        <p:nvSpPr>
          <p:cNvPr id="7" name="Dikdörtgen 6">
            <a:extLst>
              <a:ext uri="{FF2B5EF4-FFF2-40B4-BE49-F238E27FC236}">
                <a16:creationId xmlns:a16="http://schemas.microsoft.com/office/drawing/2014/main" id="{4D059AC1-4725-4F69-B60D-B0D4C936BCB1}"/>
              </a:ext>
            </a:extLst>
          </p:cNvPr>
          <p:cNvSpPr/>
          <p:nvPr/>
        </p:nvSpPr>
        <p:spPr>
          <a:xfrm>
            <a:off x="4288665" y="892899"/>
            <a:ext cx="7713374" cy="18889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i="0" u="none" strike="noStrike" baseline="0" dirty="0">
                <a:solidFill>
                  <a:srgbClr val="FF0000"/>
                </a:solidFill>
              </a:rPr>
              <a:t>AMACI</a:t>
            </a: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Afetlerde ve olağan dönemde ihtiyaç sahiplerine yönelik yardım sağlamak</a:t>
            </a: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Toplumda yardımlaşmayı geliştirmek</a:t>
            </a: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Güvenli kan teminini gerçekleştirmek</a:t>
            </a:r>
            <a:endParaRPr lang="tr-TR" sz="2200" dirty="0">
              <a:solidFill>
                <a:schemeClr val="tx1"/>
              </a:solidFill>
            </a:endParaRPr>
          </a:p>
        </p:txBody>
      </p:sp>
      <p:sp>
        <p:nvSpPr>
          <p:cNvPr id="8" name="Dikdörtgen 7">
            <a:extLst>
              <a:ext uri="{FF2B5EF4-FFF2-40B4-BE49-F238E27FC236}">
                <a16:creationId xmlns:a16="http://schemas.microsoft.com/office/drawing/2014/main" id="{3632116B-A230-44A1-BF3C-106ED41AD2BD}"/>
              </a:ext>
            </a:extLst>
          </p:cNvPr>
          <p:cNvSpPr/>
          <p:nvPr/>
        </p:nvSpPr>
        <p:spPr>
          <a:xfrm>
            <a:off x="4288665" y="2919175"/>
            <a:ext cx="7713374" cy="36941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i="0" u="none" strike="noStrike" baseline="0" dirty="0">
                <a:solidFill>
                  <a:srgbClr val="FF0000"/>
                </a:solidFill>
              </a:rPr>
              <a:t>YAPTIĞI ÇALIŞMALAR</a:t>
            </a: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Ülke çapında yaygınlaştırdığı afet müdahale ve afet lojistik   </a:t>
            </a:r>
            <a:br>
              <a:rPr lang="tr-TR" sz="2200" b="0" i="0" u="none" strike="noStrike" baseline="0" dirty="0">
                <a:solidFill>
                  <a:schemeClr val="tx1"/>
                </a:solidFill>
              </a:rPr>
            </a:br>
            <a:r>
              <a:rPr lang="tr-TR" sz="2200" b="0" i="0" u="none" strike="noStrike" baseline="0" dirty="0">
                <a:solidFill>
                  <a:schemeClr val="tx1"/>
                </a:solidFill>
              </a:rPr>
              <a:t>sistemleri ile afet bölgelerinde etkili hizmetler verir.</a:t>
            </a: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Ülkemizin ihtiyacı olan kanın tamamını gönüllü ve sürekli  </a:t>
            </a:r>
            <a:br>
              <a:rPr lang="tr-TR" sz="2200" b="0" i="0" u="none" strike="noStrike" baseline="0" dirty="0">
                <a:solidFill>
                  <a:schemeClr val="tx1"/>
                </a:solidFill>
              </a:rPr>
            </a:br>
            <a:r>
              <a:rPr lang="tr-TR" sz="2200" b="0" i="0" u="none" strike="noStrike" baseline="0" dirty="0">
                <a:solidFill>
                  <a:schemeClr val="tx1"/>
                </a:solidFill>
              </a:rPr>
              <a:t>bağışçılardan karşılamayı sağlar.</a:t>
            </a: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Ülkemiz dışında da yaşanan afetlere müdahale eder.</a:t>
            </a: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Ülke genelinde hizmet veren şubeleri aracılığıyla yıl boyunca </a:t>
            </a:r>
            <a:br>
              <a:rPr lang="tr-TR" sz="2200" b="0" i="0" u="none" strike="noStrike" baseline="0" dirty="0">
                <a:solidFill>
                  <a:schemeClr val="tx1"/>
                </a:solidFill>
              </a:rPr>
            </a:br>
            <a:r>
              <a:rPr lang="tr-TR" sz="2200" b="0" i="0" u="none" strike="noStrike" baseline="0" dirty="0">
                <a:solidFill>
                  <a:schemeClr val="tx1"/>
                </a:solidFill>
              </a:rPr>
              <a:t>ihtiyaç sahiplerinin yanında olur.</a:t>
            </a:r>
          </a:p>
          <a:p>
            <a:pPr marL="342900" indent="-342900" algn="l">
              <a:buClr>
                <a:srgbClr val="FF0000"/>
              </a:buClr>
              <a:buFont typeface="Arial" panose="020B0604020202020204" pitchFamily="34" charset="0"/>
              <a:buChar char="•"/>
            </a:pPr>
            <a:r>
              <a:rPr lang="tr-TR" sz="2200" b="0" i="0" u="none" strike="noStrike" baseline="0" dirty="0">
                <a:solidFill>
                  <a:schemeClr val="tx1"/>
                </a:solidFill>
              </a:rPr>
              <a:t>Hastaneler ve tıp merkezlerinde uzman sağlık kadroları ile </a:t>
            </a:r>
            <a:br>
              <a:rPr lang="tr-TR" sz="2200" b="0" i="0" u="none" strike="noStrike" baseline="0" dirty="0">
                <a:solidFill>
                  <a:schemeClr val="tx1"/>
                </a:solidFill>
              </a:rPr>
            </a:br>
            <a:r>
              <a:rPr lang="tr-TR" sz="2200" b="0" i="0" u="none" strike="noStrike" baseline="0" dirty="0">
                <a:solidFill>
                  <a:schemeClr val="tx1"/>
                </a:solidFill>
              </a:rPr>
              <a:t>hizmet verir.</a:t>
            </a:r>
            <a:endParaRPr lang="tr-TR" sz="2200" dirty="0">
              <a:solidFill>
                <a:schemeClr val="tx1"/>
              </a:solidFill>
            </a:endParaRPr>
          </a:p>
        </p:txBody>
      </p:sp>
    </p:spTree>
    <p:extLst>
      <p:ext uri="{BB962C8B-B14F-4D97-AF65-F5344CB8AC3E}">
        <p14:creationId xmlns:p14="http://schemas.microsoft.com/office/powerpoint/2010/main" val="224247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4475</TotalTime>
  <Words>1186</Words>
  <Application>Microsoft Office PowerPoint</Application>
  <PresentationFormat>Geniş ekran</PresentationFormat>
  <Paragraphs>82</Paragraphs>
  <Slides>15</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15</vt:i4>
      </vt:variant>
    </vt:vector>
  </HeadingPairs>
  <TitlesOfParts>
    <vt:vector size="24" baseType="lpstr">
      <vt:lpstr>Arial</vt:lpstr>
      <vt:lpstr>Arial Black</vt:lpstr>
      <vt:lpstr>Calibri</vt:lpstr>
      <vt:lpstr>Calibri Light</vt:lpstr>
      <vt:lpstr>Cambria</vt:lpstr>
      <vt:lpstr>Times New Roman</vt:lpstr>
      <vt:lpstr>Univers Condensed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Erdal Dulkadir</cp:lastModifiedBy>
  <cp:revision>142</cp:revision>
  <dcterms:created xsi:type="dcterms:W3CDTF">2021-09-28T19:59:59Z</dcterms:created>
  <dcterms:modified xsi:type="dcterms:W3CDTF">2022-03-12T22:22:16Z</dcterms:modified>
</cp:coreProperties>
</file>