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408" r:id="rId3"/>
    <p:sldId id="422" r:id="rId4"/>
    <p:sldId id="423" r:id="rId5"/>
    <p:sldId id="424" r:id="rId6"/>
    <p:sldId id="430" r:id="rId7"/>
    <p:sldId id="425" r:id="rId8"/>
    <p:sldId id="426" r:id="rId9"/>
    <p:sldId id="427" r:id="rId10"/>
    <p:sldId id="431" r:id="rId11"/>
    <p:sldId id="432" r:id="rId12"/>
    <p:sldId id="428" r:id="rId13"/>
    <p:sldId id="429" r:id="rId14"/>
    <p:sldId id="433" r:id="rId15"/>
    <p:sldId id="434" r:id="rId16"/>
    <p:sldId id="435" r:id="rId17"/>
    <p:sldId id="436" r:id="rId18"/>
    <p:sldId id="437" r:id="rId19"/>
    <p:sldId id="438" r:id="rId20"/>
    <p:sldId id="439" r:id="rId21"/>
    <p:sldId id="440" r:id="rId22"/>
    <p:sldId id="441" r:id="rId23"/>
    <p:sldId id="442" r:id="rId24"/>
    <p:sldId id="443" r:id="rId25"/>
    <p:sldId id="444" r:id="rId26"/>
    <p:sldId id="445" r:id="rId27"/>
    <p:sldId id="404" r:id="rId28"/>
    <p:sldId id="340"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F0FFE1"/>
    <a:srgbClr val="FF00FF"/>
    <a:srgbClr val="ABE9FF"/>
    <a:srgbClr val="FFFFD5"/>
    <a:srgbClr val="FFFFA7"/>
    <a:srgbClr val="FFFF05"/>
    <a:srgbClr val="CCCC00"/>
    <a:srgbClr val="CCFFCC"/>
    <a:srgbClr val="F8FC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26.02.2022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26.02.2022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26.02.2022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3" Type="http://schemas.openxmlformats.org/officeDocument/2006/relationships/image" Target="../media/image19.jfif"/><Relationship Id="rId7" Type="http://schemas.openxmlformats.org/officeDocument/2006/relationships/image" Target="../media/image23.jpg"/><Relationship Id="rId12" Type="http://schemas.openxmlformats.org/officeDocument/2006/relationships/image" Target="../media/image28.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27.jfif"/><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1467856" y="3296852"/>
            <a:ext cx="9256284" cy="646331"/>
          </a:xfrm>
          <a:prstGeom prst="rect">
            <a:avLst/>
          </a:prstGeom>
          <a:noFill/>
        </p:spPr>
        <p:txBody>
          <a:bodyPr wrap="square">
            <a:spAutoFit/>
          </a:bodyPr>
          <a:lstStyle/>
          <a:p>
            <a:pPr algn="ctr"/>
            <a:r>
              <a:rPr lang="tr-TR" sz="3600" b="1" dirty="0">
                <a:solidFill>
                  <a:srgbClr val="C00000"/>
                </a:solidFill>
              </a:rPr>
              <a:t>TÜRK-İSLAM MEDENİYETİNDE BİLGİNLER</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pic>
        <p:nvPicPr>
          <p:cNvPr id="3" name="Resim 2">
            <a:extLst>
              <a:ext uri="{FF2B5EF4-FFF2-40B4-BE49-F238E27FC236}">
                <a16:creationId xmlns:a16="http://schemas.microsoft.com/office/drawing/2014/main" id="{E60E9D93-C343-4A45-981C-8B914E95C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28" y="1151406"/>
            <a:ext cx="5922672" cy="3832718"/>
          </a:xfrm>
          <a:prstGeom prst="rect">
            <a:avLst/>
          </a:prstGeom>
        </p:spPr>
      </p:pic>
      <p:sp>
        <p:nvSpPr>
          <p:cNvPr id="7" name="Metin kutusu 6">
            <a:extLst>
              <a:ext uri="{FF2B5EF4-FFF2-40B4-BE49-F238E27FC236}">
                <a16:creationId xmlns:a16="http://schemas.microsoft.com/office/drawing/2014/main" id="{AF5C643B-10EC-40C3-A05D-5C3F21308AAB}"/>
              </a:ext>
            </a:extLst>
          </p:cNvPr>
          <p:cNvSpPr txBox="1"/>
          <p:nvPr/>
        </p:nvSpPr>
        <p:spPr>
          <a:xfrm>
            <a:off x="6204398" y="1151406"/>
            <a:ext cx="5987602" cy="4154984"/>
          </a:xfrm>
          <a:prstGeom prst="rect">
            <a:avLst/>
          </a:prstGeom>
          <a:noFill/>
        </p:spPr>
        <p:txBody>
          <a:bodyPr wrap="square">
            <a:spAutoFit/>
          </a:bodyPr>
          <a:lstStyle/>
          <a:p>
            <a:pPr algn="l"/>
            <a:r>
              <a:rPr lang="tr-TR" sz="2400" b="0" i="0" u="none" strike="noStrike" baseline="0" dirty="0"/>
              <a:t>Hz. Muhammed’in gösterdiği yolda ilerleyen Müslümanlar, Orta Asya’dan Atlas Okyanusu’na kadar geniş bir alanda büyük bir medeniyet kurdular. Türklerin İslamiyet’i kabul etmesiyle bu medeniyet daha da güçlendi ve yayıldı. Türk-İslam medeniyeti adını alarak 9. yüzyıldan 16. yüzyıla kadar bilimsel gelişmelere öncülük etti. Bu süreçte Müslüman bilginler deney ve gözleme dayalı bilimsel araştırmalar yaparak astronomi, coğrafya, matematik, tıp, kimya, fizik gibi bilim dallarında önemli</a:t>
            </a:r>
            <a:endParaRPr lang="tr-TR" sz="2400" dirty="0"/>
          </a:p>
        </p:txBody>
      </p:sp>
      <p:sp>
        <p:nvSpPr>
          <p:cNvPr id="10" name="Metin kutusu 9">
            <a:extLst>
              <a:ext uri="{FF2B5EF4-FFF2-40B4-BE49-F238E27FC236}">
                <a16:creationId xmlns:a16="http://schemas.microsoft.com/office/drawing/2014/main" id="{880098D2-F81F-4B90-A0F0-7DACE08707D4}"/>
              </a:ext>
            </a:extLst>
          </p:cNvPr>
          <p:cNvSpPr txBox="1"/>
          <p:nvPr/>
        </p:nvSpPr>
        <p:spPr>
          <a:xfrm>
            <a:off x="173328" y="5233006"/>
            <a:ext cx="11971450" cy="1200329"/>
          </a:xfrm>
          <a:prstGeom prst="rect">
            <a:avLst/>
          </a:prstGeom>
          <a:noFill/>
        </p:spPr>
        <p:txBody>
          <a:bodyPr wrap="square">
            <a:spAutoFit/>
          </a:bodyPr>
          <a:lstStyle/>
          <a:p>
            <a:pPr algn="l"/>
            <a:r>
              <a:rPr lang="tr-TR" sz="2400" b="0" i="0" u="none" strike="noStrike" baseline="0" dirty="0"/>
              <a:t>buluşlar yaptılar. Türk-İslam medeniyetinde bilimsel gelişmeler Abbasi Devleti döneminde hız kazandı. 8. yüzyıl sonlarında </a:t>
            </a:r>
            <a:r>
              <a:rPr lang="tr-TR" sz="2400" b="0" i="0" u="none" strike="noStrike" baseline="0" dirty="0" err="1"/>
              <a:t>Beytü’l</a:t>
            </a:r>
            <a:r>
              <a:rPr lang="tr-TR" sz="2400" b="0" i="0" u="none" strike="noStrike" baseline="0" dirty="0"/>
              <a:t>- </a:t>
            </a:r>
            <a:r>
              <a:rPr lang="tr-TR" sz="2400" b="0" i="0" u="none" strike="noStrike" baseline="0" dirty="0" err="1"/>
              <a:t>Hikme</a:t>
            </a:r>
            <a:r>
              <a:rPr lang="tr-TR" sz="2400" b="0" i="0" u="none" strike="noStrike" baseline="0" dirty="0"/>
              <a:t> adıyla kurulan akademi daha sonra </a:t>
            </a:r>
            <a:r>
              <a:rPr lang="tr-TR" sz="2400" b="0" i="0" u="none" strike="noStrike" baseline="0" dirty="0" err="1"/>
              <a:t>Darü’l-Hikme</a:t>
            </a:r>
            <a:r>
              <a:rPr lang="tr-TR" sz="2400" b="0" i="0" u="none" strike="noStrike" baseline="0" dirty="0"/>
              <a:t> olarak adlandırılmaya başlandı. </a:t>
            </a:r>
            <a:endParaRPr lang="tr-TR" sz="2400" dirty="0"/>
          </a:p>
        </p:txBody>
      </p:sp>
    </p:spTree>
    <p:extLst>
      <p:ext uri="{BB962C8B-B14F-4D97-AF65-F5344CB8AC3E}">
        <p14:creationId xmlns:p14="http://schemas.microsoft.com/office/powerpoint/2010/main" val="196420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pic>
        <p:nvPicPr>
          <p:cNvPr id="3" name="Resim 2">
            <a:extLst>
              <a:ext uri="{FF2B5EF4-FFF2-40B4-BE49-F238E27FC236}">
                <a16:creationId xmlns:a16="http://schemas.microsoft.com/office/drawing/2014/main" id="{E60E9D93-C343-4A45-981C-8B914E95C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28" y="1151406"/>
            <a:ext cx="5922672" cy="3832718"/>
          </a:xfrm>
          <a:prstGeom prst="rect">
            <a:avLst/>
          </a:prstGeom>
        </p:spPr>
      </p:pic>
      <p:sp>
        <p:nvSpPr>
          <p:cNvPr id="9" name="Metin kutusu 8">
            <a:extLst>
              <a:ext uri="{FF2B5EF4-FFF2-40B4-BE49-F238E27FC236}">
                <a16:creationId xmlns:a16="http://schemas.microsoft.com/office/drawing/2014/main" id="{13F31233-117F-4FBC-B386-C0B4E5C5BC06}"/>
              </a:ext>
            </a:extLst>
          </p:cNvPr>
          <p:cNvSpPr txBox="1"/>
          <p:nvPr/>
        </p:nvSpPr>
        <p:spPr>
          <a:xfrm>
            <a:off x="6191518" y="1151406"/>
            <a:ext cx="5922672" cy="5262979"/>
          </a:xfrm>
          <a:prstGeom prst="rect">
            <a:avLst/>
          </a:prstGeom>
          <a:noFill/>
        </p:spPr>
        <p:txBody>
          <a:bodyPr wrap="square">
            <a:spAutoFit/>
          </a:bodyPr>
          <a:lstStyle/>
          <a:p>
            <a:pPr algn="l"/>
            <a:r>
              <a:rPr lang="tr-TR" sz="2400" b="0" i="0" u="none" strike="noStrike" baseline="0" dirty="0"/>
              <a:t>Burası bilim insanları, sanatçılar, tercümanlar, yazarlar ve şairlerle dolup taşıyordu. Arapçadan Yunancaya kadar çok sayıda dil konuşuluyordu. Sicilya ve Bizans İmparatorluğu kütüphanelerinden getirilen eserler Arapçaya tercüme ediliyordu. Bilimsel gelişmeler daha sonra Türk-İslam devletleri</a:t>
            </a:r>
          </a:p>
          <a:p>
            <a:pPr algn="l"/>
            <a:r>
              <a:rPr lang="tr-TR" sz="2400" b="0" i="0" u="none" strike="noStrike" baseline="0" dirty="0"/>
              <a:t>döneminde de devam etti. Büyük Selçuklu Devleti Dönemi’nde 11. yüzyılda Nizamiye Medreselerinin kurulması ile günümüzdeki üniversiteler düzeyinde eğitim veren okullar açıldı. Gözlemevleri, hastaneler, kütüphaneler açılarak bilimsel çalışmalar desteklendi. Çok sayıda bilim insanı yetişti.</a:t>
            </a:r>
            <a:endParaRPr lang="tr-TR" sz="2400" dirty="0"/>
          </a:p>
        </p:txBody>
      </p:sp>
    </p:spTree>
    <p:extLst>
      <p:ext uri="{BB962C8B-B14F-4D97-AF65-F5344CB8AC3E}">
        <p14:creationId xmlns:p14="http://schemas.microsoft.com/office/powerpoint/2010/main" val="348938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Metin kutusu 2">
            <a:extLst>
              <a:ext uri="{FF2B5EF4-FFF2-40B4-BE49-F238E27FC236}">
                <a16:creationId xmlns:a16="http://schemas.microsoft.com/office/drawing/2014/main" id="{AF4352DA-00C5-45A2-B4D3-AF4E3F8CA733}"/>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sp>
        <p:nvSpPr>
          <p:cNvPr id="4" name="Kaydırma: Dikey 3">
            <a:extLst>
              <a:ext uri="{FF2B5EF4-FFF2-40B4-BE49-F238E27FC236}">
                <a16:creationId xmlns:a16="http://schemas.microsoft.com/office/drawing/2014/main" id="{E1731031-C40B-488E-BC8A-F56CC76E6B85}"/>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tr-TR" sz="2800" b="1" i="0" u="none" strike="noStrike" baseline="0" dirty="0">
                <a:solidFill>
                  <a:schemeClr val="tx1"/>
                </a:solidFill>
              </a:rPr>
              <a:t>el-Harezmî (ö. 863 ?)</a:t>
            </a:r>
          </a:p>
          <a:p>
            <a:pPr algn="l">
              <a:lnSpc>
                <a:spcPct val="150000"/>
              </a:lnSpc>
            </a:pPr>
            <a:endParaRPr lang="tr-TR" sz="2800" b="1" dirty="0">
              <a:solidFill>
                <a:schemeClr val="tx1"/>
              </a:solidFill>
            </a:endParaRPr>
          </a:p>
          <a:p>
            <a:pPr algn="l">
              <a:lnSpc>
                <a:spcPct val="150000"/>
              </a:lnSpc>
            </a:pPr>
            <a:br>
              <a:rPr lang="tr-TR" sz="2800" b="1" dirty="0">
                <a:solidFill>
                  <a:schemeClr val="tx1"/>
                </a:solidFill>
              </a:rPr>
            </a:br>
            <a:endParaRPr lang="tr-TR" sz="2800" b="1" i="0" u="none" strike="noStrike" baseline="0" dirty="0">
              <a:solidFill>
                <a:schemeClr val="tx1"/>
              </a:solidFill>
            </a:endParaRPr>
          </a:p>
          <a:p>
            <a:pPr algn="l"/>
            <a:r>
              <a:rPr lang="tr-TR" sz="2400" b="0" i="0" u="none" strike="noStrike" baseline="0" dirty="0">
                <a:solidFill>
                  <a:schemeClr val="tx1"/>
                </a:solidFill>
              </a:rPr>
              <a:t>Coğrafya, astronomi ve matematik alanında çalışmalar yaparak kitaplar yazdı. </a:t>
            </a:r>
            <a:r>
              <a:rPr lang="tr-TR" sz="2400" b="0" i="0" u="none" strike="noStrike" baseline="0" dirty="0" err="1">
                <a:solidFill>
                  <a:schemeClr val="tx1"/>
                </a:solidFill>
              </a:rPr>
              <a:t>Darü’l</a:t>
            </a:r>
            <a:r>
              <a:rPr lang="tr-TR" sz="2400" b="0" i="0" u="none" strike="noStrike" baseline="0" dirty="0">
                <a:solidFill>
                  <a:schemeClr val="tx1"/>
                </a:solidFill>
              </a:rPr>
              <a:t> </a:t>
            </a:r>
            <a:r>
              <a:rPr lang="tr-TR" sz="2400" b="0" i="0" u="none" strike="noStrike" baseline="0" dirty="0" err="1">
                <a:solidFill>
                  <a:schemeClr val="tx1"/>
                </a:solidFill>
              </a:rPr>
              <a:t>Hikme’nin</a:t>
            </a:r>
            <a:r>
              <a:rPr lang="tr-TR" sz="2400" b="0" i="0" u="none" strike="noStrike" baseline="0" dirty="0">
                <a:solidFill>
                  <a:schemeClr val="tx1"/>
                </a:solidFill>
              </a:rPr>
              <a:t> yöneticiliğini yaptı. Matematiğin bir dalı olan cebir biliminde yaptığı çalışmalar nedeniyle “</a:t>
            </a:r>
            <a:r>
              <a:rPr lang="tr-TR" sz="2400" b="0" i="0" u="none" strike="noStrike" baseline="0" dirty="0" err="1">
                <a:solidFill>
                  <a:schemeClr val="tx1"/>
                </a:solidFill>
              </a:rPr>
              <a:t>cebirin</a:t>
            </a:r>
            <a:r>
              <a:rPr lang="tr-TR" sz="2400" b="0" i="0" u="none" strike="noStrike" baseline="0" dirty="0">
                <a:solidFill>
                  <a:schemeClr val="tx1"/>
                </a:solidFill>
              </a:rPr>
              <a:t> babası” olarak tanındı. Hint rakamlarını inceleyerek “0” (sıfır) rakamını</a:t>
            </a:r>
          </a:p>
          <a:p>
            <a:pPr algn="l"/>
            <a:r>
              <a:rPr lang="tr-TR" sz="2400" b="0" i="0" u="none" strike="noStrike" baseline="0" dirty="0">
                <a:solidFill>
                  <a:schemeClr val="tx1"/>
                </a:solidFill>
              </a:rPr>
              <a:t>ilk defa kullandı. Böylece günümüzde kullandığımız onlu sayı sistemi ortaya çıktı. Enlem ve boylam daireleriyle ilgili ölçümler yaptı. Güneş, Ay ve gezegenlerin hareketlerini gözlemledi.</a:t>
            </a:r>
            <a:endParaRPr lang="tr-TR" sz="2400" dirty="0">
              <a:solidFill>
                <a:schemeClr val="tx1"/>
              </a:solidFill>
            </a:endParaRPr>
          </a:p>
        </p:txBody>
      </p:sp>
      <p:pic>
        <p:nvPicPr>
          <p:cNvPr id="5" name="Resim 4">
            <a:extLst>
              <a:ext uri="{FF2B5EF4-FFF2-40B4-BE49-F238E27FC236}">
                <a16:creationId xmlns:a16="http://schemas.microsoft.com/office/drawing/2014/main" id="{2B8A4C7C-0B53-414B-9A0D-D07088C0806C}"/>
              </a:ext>
            </a:extLst>
          </p:cNvPr>
          <p:cNvPicPr>
            <a:picLocks noChangeAspect="1"/>
          </p:cNvPicPr>
          <p:nvPr/>
        </p:nvPicPr>
        <p:blipFill rotWithShape="1">
          <a:blip r:embed="rId2">
            <a:extLst>
              <a:ext uri="{28A0092B-C50C-407E-A947-70E740481C1C}">
                <a14:useLocalDpi xmlns:a14="http://schemas.microsoft.com/office/drawing/2010/main" val="0"/>
              </a:ext>
            </a:extLst>
          </a:blip>
          <a:srcRect l="4921" r="3185"/>
          <a:stretch/>
        </p:blipFill>
        <p:spPr>
          <a:xfrm>
            <a:off x="9575443" y="1938322"/>
            <a:ext cx="1964934" cy="2138267"/>
          </a:xfrm>
          <a:prstGeom prst="rect">
            <a:avLst/>
          </a:prstGeom>
        </p:spPr>
      </p:pic>
    </p:spTree>
    <p:extLst>
      <p:ext uri="{BB962C8B-B14F-4D97-AF65-F5344CB8AC3E}">
        <p14:creationId xmlns:p14="http://schemas.microsoft.com/office/powerpoint/2010/main" val="20565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Kaydırma: Dikey 2">
            <a:extLst>
              <a:ext uri="{FF2B5EF4-FFF2-40B4-BE49-F238E27FC236}">
                <a16:creationId xmlns:a16="http://schemas.microsoft.com/office/drawing/2014/main" id="{8E029056-5643-467A-8203-7D8994FE85B3}"/>
              </a:ext>
            </a:extLst>
          </p:cNvPr>
          <p:cNvSpPr/>
          <p:nvPr/>
        </p:nvSpPr>
        <p:spPr>
          <a:xfrm>
            <a:off x="210354" y="1423115"/>
            <a:ext cx="11747680" cy="5170867"/>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tr-TR" sz="2400" b="1" i="0" u="none" strike="noStrike" baseline="0" dirty="0" err="1">
                <a:solidFill>
                  <a:schemeClr val="tx1"/>
                </a:solidFill>
              </a:rPr>
              <a:t>İbn</a:t>
            </a:r>
            <a:r>
              <a:rPr lang="tr-TR" sz="2400" b="1" i="0" u="none" strike="noStrike" baseline="0" dirty="0">
                <a:solidFill>
                  <a:schemeClr val="tx1"/>
                </a:solidFill>
              </a:rPr>
              <a:t>-i </a:t>
            </a:r>
            <a:r>
              <a:rPr lang="tr-TR" sz="2400" b="1" i="0" u="none" strike="noStrike" baseline="0" dirty="0" err="1">
                <a:solidFill>
                  <a:schemeClr val="tx1"/>
                </a:solidFill>
              </a:rPr>
              <a:t>Firnas</a:t>
            </a:r>
            <a:r>
              <a:rPr lang="tr-TR" sz="2400" b="1" i="0" u="none" strike="noStrike" baseline="0" dirty="0">
                <a:solidFill>
                  <a:schemeClr val="tx1"/>
                </a:solidFill>
              </a:rPr>
              <a:t> (ö. 887 ?)</a:t>
            </a:r>
          </a:p>
          <a:p>
            <a:pPr algn="l">
              <a:lnSpc>
                <a:spcPct val="150000"/>
              </a:lnSpc>
            </a:pPr>
            <a:endParaRPr lang="tr-TR" sz="2400" b="1" dirty="0">
              <a:solidFill>
                <a:schemeClr val="tx1"/>
              </a:solidFill>
            </a:endParaRPr>
          </a:p>
          <a:p>
            <a:pPr algn="l">
              <a:lnSpc>
                <a:spcPct val="150000"/>
              </a:lnSpc>
            </a:pPr>
            <a:endParaRPr lang="tr-TR" sz="2400" b="1" i="0" u="none" strike="noStrike" baseline="0" dirty="0">
              <a:solidFill>
                <a:schemeClr val="tx1"/>
              </a:solidFill>
            </a:endParaRPr>
          </a:p>
          <a:p>
            <a:pPr algn="l"/>
            <a:r>
              <a:rPr lang="tr-TR" sz="2400" b="0" i="0" u="none" strike="noStrike" baseline="0" dirty="0">
                <a:solidFill>
                  <a:schemeClr val="tx1"/>
                </a:solidFill>
              </a:rPr>
              <a:t>Astronomi, müzik, mühendislik alanlarında </a:t>
            </a:r>
            <a:br>
              <a:rPr lang="tr-TR" sz="2400" b="0" i="0" u="none" strike="noStrike" baseline="0" dirty="0">
                <a:solidFill>
                  <a:schemeClr val="tx1"/>
                </a:solidFill>
              </a:rPr>
            </a:br>
            <a:r>
              <a:rPr lang="tr-TR" sz="2400" b="0" i="0" u="none" strike="noStrike" baseline="0" dirty="0">
                <a:solidFill>
                  <a:schemeClr val="tx1"/>
                </a:solidFill>
              </a:rPr>
              <a:t>çalışmalar yaptı. Bir planör yaparak uçmayı </a:t>
            </a:r>
            <a:br>
              <a:rPr lang="tr-TR" sz="2400" b="0" i="0" u="none" strike="noStrike" baseline="0" dirty="0">
                <a:solidFill>
                  <a:schemeClr val="tx1"/>
                </a:solidFill>
              </a:rPr>
            </a:br>
            <a:r>
              <a:rPr lang="tr-TR" sz="2400" b="0" i="0" u="none" strike="noStrike" baseline="0" dirty="0">
                <a:solidFill>
                  <a:schemeClr val="tx1"/>
                </a:solidFill>
              </a:rPr>
              <a:t>deneyen ilk bilim insanlarından biridir. İlk </a:t>
            </a:r>
            <a:br>
              <a:rPr lang="tr-TR" sz="2400" b="0" i="0" u="none" strike="noStrike" baseline="0" dirty="0">
                <a:solidFill>
                  <a:schemeClr val="tx1"/>
                </a:solidFill>
              </a:rPr>
            </a:br>
            <a:r>
              <a:rPr lang="tr-TR" sz="2400" b="0" i="0" u="none" strike="noStrike" baseline="0" dirty="0">
                <a:solidFill>
                  <a:schemeClr val="tx1"/>
                </a:solidFill>
              </a:rPr>
              <a:t>denemesindeki başarısızlığına rağmen tasarımını</a:t>
            </a:r>
          </a:p>
          <a:p>
            <a:pPr algn="l"/>
            <a:r>
              <a:rPr lang="tr-TR" sz="2400" b="0" i="0" u="none" strike="noStrike" baseline="0" dirty="0">
                <a:solidFill>
                  <a:schemeClr val="tx1"/>
                </a:solidFill>
              </a:rPr>
              <a:t>geliştirerek ikinci denemede on dakikadan fazla </a:t>
            </a:r>
            <a:br>
              <a:rPr lang="tr-TR" sz="2400" b="0" i="0" u="none" strike="noStrike" baseline="0" dirty="0">
                <a:solidFill>
                  <a:schemeClr val="tx1"/>
                </a:solidFill>
              </a:rPr>
            </a:br>
            <a:r>
              <a:rPr lang="tr-TR" sz="2400" b="0" i="0" u="none" strike="noStrike" baseline="0" dirty="0">
                <a:solidFill>
                  <a:schemeClr val="tx1"/>
                </a:solidFill>
              </a:rPr>
              <a:t>uçmayı başardı.</a:t>
            </a:r>
            <a:endParaRPr lang="tr-TR" sz="2400" dirty="0">
              <a:solidFill>
                <a:schemeClr val="tx1"/>
              </a:solidFill>
            </a:endParaRPr>
          </a:p>
        </p:txBody>
      </p:sp>
      <p:pic>
        <p:nvPicPr>
          <p:cNvPr id="4" name="Resim 3">
            <a:extLst>
              <a:ext uri="{FF2B5EF4-FFF2-40B4-BE49-F238E27FC236}">
                <a16:creationId xmlns:a16="http://schemas.microsoft.com/office/drawing/2014/main" id="{04F98266-C989-41C8-9B7A-6839522D103B}"/>
              </a:ext>
            </a:extLst>
          </p:cNvPr>
          <p:cNvPicPr>
            <a:picLocks noChangeAspect="1"/>
          </p:cNvPicPr>
          <p:nvPr/>
        </p:nvPicPr>
        <p:blipFill>
          <a:blip r:embed="rId2"/>
          <a:stretch>
            <a:fillRect/>
          </a:stretch>
        </p:blipFill>
        <p:spPr>
          <a:xfrm>
            <a:off x="7038304" y="3815798"/>
            <a:ext cx="4430285" cy="2488412"/>
          </a:xfrm>
          <a:prstGeom prst="rect">
            <a:avLst/>
          </a:prstGeom>
        </p:spPr>
      </p:pic>
      <p:sp>
        <p:nvSpPr>
          <p:cNvPr id="5" name="Metin kutusu 4">
            <a:extLst>
              <a:ext uri="{FF2B5EF4-FFF2-40B4-BE49-F238E27FC236}">
                <a16:creationId xmlns:a16="http://schemas.microsoft.com/office/drawing/2014/main" id="{D02683E3-5AD4-46DF-B0A7-6BE05A3C44C2}"/>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spTree>
    <p:extLst>
      <p:ext uri="{BB962C8B-B14F-4D97-AF65-F5344CB8AC3E}">
        <p14:creationId xmlns:p14="http://schemas.microsoft.com/office/powerpoint/2010/main" val="399335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Metin kutusu 2">
            <a:extLst>
              <a:ext uri="{FF2B5EF4-FFF2-40B4-BE49-F238E27FC236}">
                <a16:creationId xmlns:a16="http://schemas.microsoft.com/office/drawing/2014/main" id="{DA800482-0506-41A2-B11E-69806921B79F}"/>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sp>
        <p:nvSpPr>
          <p:cNvPr id="4" name="Kaydırma: Dikey 3">
            <a:extLst>
              <a:ext uri="{FF2B5EF4-FFF2-40B4-BE49-F238E27FC236}">
                <a16:creationId xmlns:a16="http://schemas.microsoft.com/office/drawing/2014/main" id="{14227A70-57A8-4CD3-A721-69272369C267}"/>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tr-TR" sz="2400" b="1" i="0" u="none" strike="noStrike" baseline="0" dirty="0" err="1">
                <a:solidFill>
                  <a:schemeClr val="tx1"/>
                </a:solidFill>
              </a:rPr>
              <a:t>Fârâbi</a:t>
            </a:r>
            <a:r>
              <a:rPr lang="tr-TR" sz="2400" b="1" i="0" u="none" strike="noStrike" baseline="0" dirty="0">
                <a:solidFill>
                  <a:schemeClr val="tx1"/>
                </a:solidFill>
              </a:rPr>
              <a:t> (ö. 950)</a:t>
            </a:r>
          </a:p>
          <a:p>
            <a:pPr algn="l">
              <a:lnSpc>
                <a:spcPct val="150000"/>
              </a:lnSpc>
            </a:pPr>
            <a:endParaRPr lang="tr-TR" sz="2400" b="1" dirty="0">
              <a:solidFill>
                <a:schemeClr val="tx1"/>
              </a:solidFill>
            </a:endParaRPr>
          </a:p>
          <a:p>
            <a:pPr algn="l">
              <a:lnSpc>
                <a:spcPct val="150000"/>
              </a:lnSpc>
            </a:pPr>
            <a:endParaRPr lang="tr-TR" sz="2400" b="1" i="0" u="none" strike="noStrike" baseline="0" dirty="0">
              <a:solidFill>
                <a:schemeClr val="tx1"/>
              </a:solidFill>
            </a:endParaRPr>
          </a:p>
          <a:p>
            <a:pPr algn="l">
              <a:lnSpc>
                <a:spcPct val="150000"/>
              </a:lnSpc>
            </a:pPr>
            <a:endParaRPr lang="tr-TR" sz="2400" b="1" i="0" u="none" strike="noStrike" baseline="0" dirty="0">
              <a:solidFill>
                <a:schemeClr val="tx1"/>
              </a:solidFill>
            </a:endParaRPr>
          </a:p>
          <a:p>
            <a:pPr algn="l">
              <a:lnSpc>
                <a:spcPct val="150000"/>
              </a:lnSpc>
            </a:pPr>
            <a:endParaRPr lang="tr-TR" sz="2400" b="1" dirty="0">
              <a:solidFill>
                <a:schemeClr val="tx1"/>
              </a:solidFill>
            </a:endParaRPr>
          </a:p>
          <a:p>
            <a:pPr algn="l">
              <a:lnSpc>
                <a:spcPct val="150000"/>
              </a:lnSpc>
            </a:pPr>
            <a:endParaRPr lang="tr-TR" sz="2400" b="1" i="0" u="none" strike="noStrike" baseline="0" dirty="0">
              <a:solidFill>
                <a:schemeClr val="tx1"/>
              </a:solidFill>
            </a:endParaRPr>
          </a:p>
          <a:p>
            <a:pPr algn="l"/>
            <a:r>
              <a:rPr lang="tr-TR" sz="2400" b="0" i="0" u="none" strike="noStrike" baseline="0" dirty="0">
                <a:solidFill>
                  <a:schemeClr val="tx1"/>
                </a:solidFill>
              </a:rPr>
              <a:t>Felsefe, mantık, astronomi, müzik alanlarında çok sayıda eser kaleme aldı ancak bunların</a:t>
            </a:r>
          </a:p>
          <a:p>
            <a:pPr algn="l"/>
            <a:r>
              <a:rPr lang="tr-TR" sz="2400" b="0" i="0" u="none" strike="noStrike" baseline="0" dirty="0">
                <a:solidFill>
                  <a:schemeClr val="tx1"/>
                </a:solidFill>
              </a:rPr>
              <a:t>çok az kısmı günümüze ulaştı. Felsefe alanındaki çalışmalarıyla “birinci öğretmen” kabul edilen İlk Çağ filozofu Aristo’dan sonra “ikinci öğretmen” olarak tanındı. Ses dalgalarıyla ilgili deneyler yaptı ve müzik aletlerinin yapımı için kurallar belirledi.</a:t>
            </a:r>
            <a:endParaRPr lang="tr-TR" sz="3200" dirty="0">
              <a:solidFill>
                <a:schemeClr val="tx1"/>
              </a:solidFill>
            </a:endParaRPr>
          </a:p>
        </p:txBody>
      </p:sp>
      <p:pic>
        <p:nvPicPr>
          <p:cNvPr id="5" name="Resim 4">
            <a:extLst>
              <a:ext uri="{FF2B5EF4-FFF2-40B4-BE49-F238E27FC236}">
                <a16:creationId xmlns:a16="http://schemas.microsoft.com/office/drawing/2014/main" id="{E2037045-D2CA-4331-A991-A808071D0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730" y="2099256"/>
            <a:ext cx="2177129" cy="2659487"/>
          </a:xfrm>
          <a:prstGeom prst="rect">
            <a:avLst/>
          </a:prstGeom>
        </p:spPr>
      </p:pic>
    </p:spTree>
    <p:extLst>
      <p:ext uri="{BB962C8B-B14F-4D97-AF65-F5344CB8AC3E}">
        <p14:creationId xmlns:p14="http://schemas.microsoft.com/office/powerpoint/2010/main" val="67421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Kaydırma: Dikey 2">
            <a:extLst>
              <a:ext uri="{FF2B5EF4-FFF2-40B4-BE49-F238E27FC236}">
                <a16:creationId xmlns:a16="http://schemas.microsoft.com/office/drawing/2014/main" id="{44600A33-8073-4C79-889B-DCE0209DC5CB}"/>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tr-TR" sz="2400" b="1" i="0" u="none" strike="noStrike" baseline="0" dirty="0" err="1">
                <a:solidFill>
                  <a:schemeClr val="tx1"/>
                </a:solidFill>
              </a:rPr>
              <a:t>İbn</a:t>
            </a:r>
            <a:r>
              <a:rPr lang="tr-TR" sz="2400" b="1" i="0" u="none" strike="noStrike" baseline="0" dirty="0">
                <a:solidFill>
                  <a:schemeClr val="tx1"/>
                </a:solidFill>
              </a:rPr>
              <a:t>-i </a:t>
            </a:r>
            <a:r>
              <a:rPr lang="tr-TR" sz="2400" b="1" i="0" u="none" strike="noStrike" baseline="0" dirty="0" err="1">
                <a:solidFill>
                  <a:schemeClr val="tx1"/>
                </a:solidFill>
              </a:rPr>
              <a:t>Heysem</a:t>
            </a:r>
            <a:r>
              <a:rPr lang="tr-TR" sz="2400" b="1" i="0" u="none" strike="noStrike" baseline="0" dirty="0">
                <a:solidFill>
                  <a:schemeClr val="tx1"/>
                </a:solidFill>
              </a:rPr>
              <a:t> (ö. 1038 ?)</a:t>
            </a:r>
          </a:p>
          <a:p>
            <a:pPr algn="l">
              <a:lnSpc>
                <a:spcPct val="150000"/>
              </a:lnSpc>
            </a:pPr>
            <a:endParaRPr lang="tr-TR" sz="2400" b="1" dirty="0">
              <a:solidFill>
                <a:schemeClr val="tx1"/>
              </a:solidFill>
            </a:endParaRPr>
          </a:p>
          <a:p>
            <a:pPr algn="l">
              <a:lnSpc>
                <a:spcPct val="150000"/>
              </a:lnSpc>
            </a:pPr>
            <a:endParaRPr lang="tr-TR" sz="2400" b="1" i="0" u="none" strike="noStrike" baseline="0" dirty="0">
              <a:solidFill>
                <a:schemeClr val="tx1"/>
              </a:solidFill>
            </a:endParaRPr>
          </a:p>
          <a:p>
            <a:pPr algn="l">
              <a:lnSpc>
                <a:spcPct val="150000"/>
              </a:lnSpc>
            </a:pPr>
            <a:endParaRPr lang="tr-TR" sz="2400" b="1" dirty="0">
              <a:solidFill>
                <a:schemeClr val="tx1"/>
              </a:solidFill>
            </a:endParaRPr>
          </a:p>
          <a:p>
            <a:pPr algn="l">
              <a:lnSpc>
                <a:spcPct val="150000"/>
              </a:lnSpc>
            </a:pPr>
            <a:endParaRPr lang="tr-TR" sz="2400" b="1" i="0" u="none" strike="noStrike" baseline="0" dirty="0">
              <a:solidFill>
                <a:schemeClr val="tx1"/>
              </a:solidFill>
            </a:endParaRPr>
          </a:p>
          <a:p>
            <a:pPr algn="l">
              <a:lnSpc>
                <a:spcPct val="150000"/>
              </a:lnSpc>
            </a:pPr>
            <a:endParaRPr lang="tr-TR" sz="2400" b="1" i="0" u="none" strike="noStrike" baseline="0" dirty="0">
              <a:solidFill>
                <a:schemeClr val="tx1"/>
              </a:solidFill>
            </a:endParaRPr>
          </a:p>
          <a:p>
            <a:pPr algn="l"/>
            <a:r>
              <a:rPr lang="tr-TR" sz="2400" b="0" i="0" u="none" strike="noStrike" baseline="0" dirty="0">
                <a:solidFill>
                  <a:schemeClr val="tx1"/>
                </a:solidFill>
              </a:rPr>
              <a:t>Fizik, matematik gibi alanlarda çalışmalar yaptı. Görmenin nasıl gerçekleştiğini araştırdı. Fotoğraf makinesinin geliştirilmesinde önemli yeri olan “karanlık oda” da deneyler yaptı. Görmenin gözden çıkan ışınlarla gerçekleştiği görüşünün yanlışlığını ispatladı. Fizik biliminde teorilerini sınamak için deney yapan ilk bilim insanlarından biri oldu.</a:t>
            </a:r>
            <a:endParaRPr lang="tr-TR" sz="2400" dirty="0">
              <a:solidFill>
                <a:schemeClr val="tx1"/>
              </a:solidFill>
            </a:endParaRPr>
          </a:p>
        </p:txBody>
      </p:sp>
      <p:sp>
        <p:nvSpPr>
          <p:cNvPr id="4" name="Metin kutusu 3">
            <a:extLst>
              <a:ext uri="{FF2B5EF4-FFF2-40B4-BE49-F238E27FC236}">
                <a16:creationId xmlns:a16="http://schemas.microsoft.com/office/drawing/2014/main" id="{DA88A0B1-6BDB-462F-9F6E-46DD4878DDC5}"/>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pic>
        <p:nvPicPr>
          <p:cNvPr id="5" name="Resim 4">
            <a:extLst>
              <a:ext uri="{FF2B5EF4-FFF2-40B4-BE49-F238E27FC236}">
                <a16:creationId xmlns:a16="http://schemas.microsoft.com/office/drawing/2014/main" id="{F70D93A0-6987-462F-9622-C43B5BF77951}"/>
              </a:ext>
            </a:extLst>
          </p:cNvPr>
          <p:cNvPicPr>
            <a:picLocks noChangeAspect="1"/>
          </p:cNvPicPr>
          <p:nvPr/>
        </p:nvPicPr>
        <p:blipFill>
          <a:blip r:embed="rId2"/>
          <a:stretch>
            <a:fillRect/>
          </a:stretch>
        </p:blipFill>
        <p:spPr>
          <a:xfrm>
            <a:off x="8493616" y="1989853"/>
            <a:ext cx="2878294" cy="2878294"/>
          </a:xfrm>
          <a:prstGeom prst="rect">
            <a:avLst/>
          </a:prstGeom>
        </p:spPr>
      </p:pic>
    </p:spTree>
    <p:extLst>
      <p:ext uri="{BB962C8B-B14F-4D97-AF65-F5344CB8AC3E}">
        <p14:creationId xmlns:p14="http://schemas.microsoft.com/office/powerpoint/2010/main" val="400233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4" name="Metin kutusu 3">
            <a:extLst>
              <a:ext uri="{FF2B5EF4-FFF2-40B4-BE49-F238E27FC236}">
                <a16:creationId xmlns:a16="http://schemas.microsoft.com/office/drawing/2014/main" id="{6190572E-2EAB-4F77-A6F7-B01DC59FE868}"/>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sp>
        <p:nvSpPr>
          <p:cNvPr id="5" name="Kaydırma: Dikey 4">
            <a:extLst>
              <a:ext uri="{FF2B5EF4-FFF2-40B4-BE49-F238E27FC236}">
                <a16:creationId xmlns:a16="http://schemas.microsoft.com/office/drawing/2014/main" id="{235D3A7F-F6F7-4DC3-862E-466ECBB6F6EC}"/>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400" b="1" i="0" u="none" strike="noStrike" baseline="0" dirty="0">
                <a:solidFill>
                  <a:schemeClr val="tx1"/>
                </a:solidFill>
              </a:rPr>
              <a:t>el-</a:t>
            </a:r>
            <a:r>
              <a:rPr lang="tr-TR" sz="2400" b="1" i="0" u="none" strike="noStrike" baseline="0" dirty="0" err="1">
                <a:solidFill>
                  <a:schemeClr val="tx1"/>
                </a:solidFill>
              </a:rPr>
              <a:t>Hâzinî</a:t>
            </a:r>
            <a:r>
              <a:rPr lang="tr-TR" sz="2400" b="1" i="0" u="none" strike="noStrike" baseline="0" dirty="0">
                <a:solidFill>
                  <a:schemeClr val="tx1"/>
                </a:solidFill>
              </a:rPr>
              <a:t> (ö. 1155 ?)</a:t>
            </a:r>
          </a:p>
          <a:p>
            <a:pPr algn="l"/>
            <a:endParaRPr lang="tr-TR" sz="2400" b="1" dirty="0">
              <a:solidFill>
                <a:schemeClr val="tx1"/>
              </a:solidFill>
            </a:endParaRPr>
          </a:p>
          <a:p>
            <a:pPr algn="l"/>
            <a:endParaRPr lang="tr-TR" sz="2400" b="1" dirty="0">
              <a:solidFill>
                <a:schemeClr val="tx1"/>
              </a:solidFill>
            </a:endParaRPr>
          </a:p>
          <a:p>
            <a:pPr algn="l"/>
            <a:endParaRPr lang="tr-TR" sz="2400" b="1" dirty="0">
              <a:solidFill>
                <a:schemeClr val="tx1"/>
              </a:solidFill>
            </a:endParaRPr>
          </a:p>
          <a:p>
            <a:pPr algn="l"/>
            <a:endParaRPr lang="tr-TR" sz="2400" b="1" dirty="0">
              <a:solidFill>
                <a:schemeClr val="tx1"/>
              </a:solidFill>
            </a:endParaRPr>
          </a:p>
          <a:p>
            <a:pPr algn="l"/>
            <a:endParaRPr lang="tr-TR" sz="2400" b="1" dirty="0">
              <a:solidFill>
                <a:schemeClr val="tx1"/>
              </a:solidFill>
            </a:endParaRPr>
          </a:p>
          <a:p>
            <a:pPr algn="l"/>
            <a:endParaRPr lang="tr-TR" sz="2400" b="1" i="0" u="none" strike="noStrike" baseline="0" dirty="0">
              <a:solidFill>
                <a:schemeClr val="tx1"/>
              </a:solidFill>
            </a:endParaRPr>
          </a:p>
          <a:p>
            <a:pPr algn="l"/>
            <a:r>
              <a:rPr lang="tr-TR" sz="2400" b="0" i="0" u="none" strike="noStrike" baseline="0" dirty="0">
                <a:solidFill>
                  <a:schemeClr val="tx1"/>
                </a:solidFill>
              </a:rPr>
              <a:t>Büyük Selçuklu Devleti hükümdarı Sultan Sencer’in desteğiyle fizik, kimya, matematik ve </a:t>
            </a:r>
            <a:r>
              <a:rPr lang="it-IT" sz="2400" b="0" i="0" u="none" strike="noStrike" baseline="0" dirty="0">
                <a:solidFill>
                  <a:schemeClr val="tx1"/>
                </a:solidFill>
              </a:rPr>
              <a:t>astronomi gibi bilim dallarında eserler verdi. Deney ve</a:t>
            </a:r>
            <a:r>
              <a:rPr lang="tr-TR" sz="2400" b="0" i="0" u="none" strike="noStrike" baseline="0" dirty="0">
                <a:solidFill>
                  <a:schemeClr val="tx1"/>
                </a:solidFill>
              </a:rPr>
              <a:t> gözleme büyük önem vererek hassas teraziler, yer çekimi, basınç gibi konularda çalışmalar yaptı. Bütün cisimlerin yerkürenin merkezine doğru bir kuvvetle çekildiğini Newton’dan (</a:t>
            </a:r>
            <a:r>
              <a:rPr lang="tr-TR" sz="2400" b="0" i="0" u="none" strike="noStrike" baseline="0" dirty="0" err="1">
                <a:solidFill>
                  <a:schemeClr val="tx1"/>
                </a:solidFill>
              </a:rPr>
              <a:t>Nivtın</a:t>
            </a:r>
            <a:r>
              <a:rPr lang="tr-TR" sz="2400" b="0" i="0" u="none" strike="noStrike" baseline="0" dirty="0">
                <a:solidFill>
                  <a:schemeClr val="tx1"/>
                </a:solidFill>
              </a:rPr>
              <a:t>) yüzlerce yıl önce tespit etti. İcat ettiği terazi, metallerin saf olup olmadığını ve özgül ağırlıklarını tespit edebiliyordu.</a:t>
            </a:r>
            <a:endParaRPr lang="tr-TR" sz="4000" dirty="0">
              <a:solidFill>
                <a:schemeClr val="tx1"/>
              </a:solidFill>
            </a:endParaRPr>
          </a:p>
        </p:txBody>
      </p:sp>
      <p:pic>
        <p:nvPicPr>
          <p:cNvPr id="6" name="Resim 5">
            <a:extLst>
              <a:ext uri="{FF2B5EF4-FFF2-40B4-BE49-F238E27FC236}">
                <a16:creationId xmlns:a16="http://schemas.microsoft.com/office/drawing/2014/main" id="{A898DD37-F68A-4545-BCE5-694EDACD9A6A}"/>
              </a:ext>
            </a:extLst>
          </p:cNvPr>
          <p:cNvPicPr>
            <a:picLocks noChangeAspect="1"/>
          </p:cNvPicPr>
          <p:nvPr/>
        </p:nvPicPr>
        <p:blipFill rotWithShape="1">
          <a:blip r:embed="rId2">
            <a:extLst>
              <a:ext uri="{28A0092B-C50C-407E-A947-70E740481C1C}">
                <a14:useLocalDpi xmlns:a14="http://schemas.microsoft.com/office/drawing/2010/main" val="0"/>
              </a:ext>
            </a:extLst>
          </a:blip>
          <a:srcRect b="6385"/>
          <a:stretch/>
        </p:blipFill>
        <p:spPr>
          <a:xfrm>
            <a:off x="9455792" y="1886754"/>
            <a:ext cx="1910407" cy="2292439"/>
          </a:xfrm>
          <a:prstGeom prst="rect">
            <a:avLst/>
          </a:prstGeom>
        </p:spPr>
      </p:pic>
    </p:spTree>
    <p:extLst>
      <p:ext uri="{BB962C8B-B14F-4D97-AF65-F5344CB8AC3E}">
        <p14:creationId xmlns:p14="http://schemas.microsoft.com/office/powerpoint/2010/main" val="261152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Kaydırma: Dikey 2">
            <a:extLst>
              <a:ext uri="{FF2B5EF4-FFF2-40B4-BE49-F238E27FC236}">
                <a16:creationId xmlns:a16="http://schemas.microsoft.com/office/drawing/2014/main" id="{CE51CBC5-39A2-42FA-B88F-513768B27969}"/>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400" b="1" i="0" u="none" strike="noStrike" baseline="0" dirty="0" err="1">
                <a:solidFill>
                  <a:schemeClr val="tx1"/>
                </a:solidFill>
              </a:rPr>
              <a:t>İbn</a:t>
            </a:r>
            <a:r>
              <a:rPr lang="tr-TR" sz="2400" b="1" i="0" u="none" strike="noStrike" baseline="0" dirty="0">
                <a:solidFill>
                  <a:schemeClr val="tx1"/>
                </a:solidFill>
              </a:rPr>
              <a:t>-i </a:t>
            </a:r>
            <a:r>
              <a:rPr lang="tr-TR" sz="2400" b="1" i="0" u="none" strike="noStrike" baseline="0" dirty="0" err="1">
                <a:solidFill>
                  <a:schemeClr val="tx1"/>
                </a:solidFill>
              </a:rPr>
              <a:t>Sînâ</a:t>
            </a:r>
            <a:r>
              <a:rPr lang="tr-TR" sz="2400" b="1" i="0" u="none" strike="noStrike" baseline="0" dirty="0">
                <a:solidFill>
                  <a:schemeClr val="tx1"/>
                </a:solidFill>
              </a:rPr>
              <a:t> (ö.1037)</a:t>
            </a:r>
          </a:p>
          <a:p>
            <a:pPr algn="l"/>
            <a:endParaRPr lang="tr-TR" sz="2400" b="1" dirty="0">
              <a:solidFill>
                <a:schemeClr val="tx1"/>
              </a:solidFill>
            </a:endParaRPr>
          </a:p>
          <a:p>
            <a:pPr algn="l"/>
            <a:endParaRPr lang="tr-TR" sz="2400" b="1" i="0" u="none" strike="noStrike" baseline="0" dirty="0">
              <a:solidFill>
                <a:schemeClr val="tx1"/>
              </a:solidFill>
            </a:endParaRPr>
          </a:p>
          <a:p>
            <a:pPr algn="l"/>
            <a:endParaRPr lang="tr-TR" sz="2400" b="1" dirty="0">
              <a:solidFill>
                <a:schemeClr val="tx1"/>
              </a:solidFill>
            </a:endParaRPr>
          </a:p>
          <a:p>
            <a:pPr algn="l"/>
            <a:endParaRPr lang="tr-TR" sz="2400" b="1" i="0" u="none" strike="noStrike" baseline="0" dirty="0">
              <a:solidFill>
                <a:schemeClr val="tx1"/>
              </a:solidFill>
            </a:endParaRPr>
          </a:p>
          <a:p>
            <a:pPr algn="l"/>
            <a:endParaRPr lang="tr-TR" sz="2400" b="1" i="0" u="none" strike="noStrike" baseline="0" dirty="0">
              <a:solidFill>
                <a:schemeClr val="tx1"/>
              </a:solidFill>
            </a:endParaRPr>
          </a:p>
          <a:p>
            <a:pPr algn="l"/>
            <a:endParaRPr lang="tr-TR" sz="2400" b="1" i="0" u="none" strike="noStrike" baseline="0" dirty="0">
              <a:solidFill>
                <a:schemeClr val="tx1"/>
              </a:solidFill>
            </a:endParaRPr>
          </a:p>
          <a:p>
            <a:pPr algn="l"/>
            <a:r>
              <a:rPr lang="tr-TR" sz="2400" b="0" i="0" u="none" strike="noStrike" baseline="0" dirty="0">
                <a:solidFill>
                  <a:schemeClr val="tx1"/>
                </a:solidFill>
              </a:rPr>
              <a:t>Tıp, felsefe, matematik, astronomi, kimya gibi farklı bilim dallarında iki yüzden fazla eser verdi. En önemli çalışmalarını tıp alanında yaptı. Mikroskobun icadından önce mikropların hastalıklara neden olduğunu buldu. Tıp alanında bilimsel deneylere önem vererek ilk defa sonda aletini kullandı ve damar içi şırıngasını yaptı. Avrupa’da “</a:t>
            </a:r>
            <a:r>
              <a:rPr lang="tr-TR" sz="2400" b="0" i="0" u="none" strike="noStrike" baseline="0" dirty="0" err="1">
                <a:solidFill>
                  <a:schemeClr val="tx1"/>
                </a:solidFill>
              </a:rPr>
              <a:t>Avicenna</a:t>
            </a:r>
            <a:r>
              <a:rPr lang="tr-TR" sz="2400" b="0" i="0" u="none" strike="noStrike" baseline="0" dirty="0">
                <a:solidFill>
                  <a:schemeClr val="tx1"/>
                </a:solidFill>
              </a:rPr>
              <a:t> (</a:t>
            </a:r>
            <a:r>
              <a:rPr lang="tr-TR" sz="2400" b="0" i="0" u="none" strike="noStrike" baseline="0" dirty="0" err="1">
                <a:solidFill>
                  <a:schemeClr val="tx1"/>
                </a:solidFill>
              </a:rPr>
              <a:t>Avisenna</a:t>
            </a:r>
            <a:r>
              <a:rPr lang="tr-TR" sz="2400" b="0" i="0" u="none" strike="noStrike" baseline="0" dirty="0">
                <a:solidFill>
                  <a:schemeClr val="tx1"/>
                </a:solidFill>
              </a:rPr>
              <a:t>)”</a:t>
            </a:r>
          </a:p>
          <a:p>
            <a:pPr algn="l"/>
            <a:r>
              <a:rPr lang="tr-TR" sz="2400" b="0" i="0" u="none" strike="noStrike" baseline="0" dirty="0">
                <a:solidFill>
                  <a:schemeClr val="tx1"/>
                </a:solidFill>
              </a:rPr>
              <a:t>adıyla tanındı ve “El-Kanun </a:t>
            </a:r>
            <a:r>
              <a:rPr lang="tr-TR" sz="2400" b="0" i="0" u="none" strike="noStrike" baseline="0" dirty="0" err="1">
                <a:solidFill>
                  <a:schemeClr val="tx1"/>
                </a:solidFill>
              </a:rPr>
              <a:t>Fi’t-Tıb</a:t>
            </a:r>
            <a:r>
              <a:rPr lang="tr-TR" sz="2400" b="0" i="0" u="none" strike="noStrike" baseline="0" dirty="0">
                <a:solidFill>
                  <a:schemeClr val="tx1"/>
                </a:solidFill>
              </a:rPr>
              <a:t>” (Tıbbın Kanunu) isimli eseri burada 17. yüzyıla kadar tıp eğitiminde kullanıldı.</a:t>
            </a:r>
            <a:endParaRPr lang="tr-TR" sz="4000" dirty="0">
              <a:solidFill>
                <a:schemeClr val="tx1"/>
              </a:solidFill>
            </a:endParaRPr>
          </a:p>
        </p:txBody>
      </p:sp>
      <p:sp>
        <p:nvSpPr>
          <p:cNvPr id="4" name="Metin kutusu 3">
            <a:extLst>
              <a:ext uri="{FF2B5EF4-FFF2-40B4-BE49-F238E27FC236}">
                <a16:creationId xmlns:a16="http://schemas.microsoft.com/office/drawing/2014/main" id="{8591BC0E-445C-45CD-AA0A-552DCB2667EE}"/>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pic>
        <p:nvPicPr>
          <p:cNvPr id="5" name="Resim 4">
            <a:extLst>
              <a:ext uri="{FF2B5EF4-FFF2-40B4-BE49-F238E27FC236}">
                <a16:creationId xmlns:a16="http://schemas.microsoft.com/office/drawing/2014/main" id="{7B9019CE-2BCD-4912-A491-85DCE4AA5D18}"/>
              </a:ext>
            </a:extLst>
          </p:cNvPr>
          <p:cNvPicPr>
            <a:picLocks noChangeAspect="1"/>
          </p:cNvPicPr>
          <p:nvPr/>
        </p:nvPicPr>
        <p:blipFill rotWithShape="1">
          <a:blip r:embed="rId2">
            <a:extLst>
              <a:ext uri="{28A0092B-C50C-407E-A947-70E740481C1C}">
                <a14:useLocalDpi xmlns:a14="http://schemas.microsoft.com/office/drawing/2010/main" val="0"/>
              </a:ext>
            </a:extLst>
          </a:blip>
          <a:srcRect l="29348" r="24740"/>
          <a:stretch/>
        </p:blipFill>
        <p:spPr>
          <a:xfrm>
            <a:off x="9375821" y="1846440"/>
            <a:ext cx="2118576" cy="2307248"/>
          </a:xfrm>
          <a:prstGeom prst="rect">
            <a:avLst/>
          </a:prstGeom>
        </p:spPr>
      </p:pic>
    </p:spTree>
    <p:extLst>
      <p:ext uri="{BB962C8B-B14F-4D97-AF65-F5344CB8AC3E}">
        <p14:creationId xmlns:p14="http://schemas.microsoft.com/office/powerpoint/2010/main" val="15218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Kaydırma: Dikey 2">
            <a:extLst>
              <a:ext uri="{FF2B5EF4-FFF2-40B4-BE49-F238E27FC236}">
                <a16:creationId xmlns:a16="http://schemas.microsoft.com/office/drawing/2014/main" id="{A2E9EC84-4068-4858-ACCF-E717046FBD3D}"/>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400" b="1" i="0" u="none" strike="noStrike" baseline="0" dirty="0">
                <a:solidFill>
                  <a:schemeClr val="tx1"/>
                </a:solidFill>
              </a:rPr>
              <a:t>el-</a:t>
            </a:r>
            <a:r>
              <a:rPr lang="tr-TR" sz="2400" b="1" i="0" u="none" strike="noStrike" baseline="0" dirty="0" err="1">
                <a:solidFill>
                  <a:schemeClr val="tx1"/>
                </a:solidFill>
              </a:rPr>
              <a:t>Cezerî</a:t>
            </a:r>
            <a:r>
              <a:rPr lang="tr-TR" sz="2400" b="1" i="0" u="none" strike="noStrike" baseline="0" dirty="0">
                <a:solidFill>
                  <a:schemeClr val="tx1"/>
                </a:solidFill>
              </a:rPr>
              <a:t> (ö.1206 ?)</a:t>
            </a:r>
          </a:p>
          <a:p>
            <a:pPr algn="l"/>
            <a:endParaRPr lang="tr-TR" sz="2400" b="1" dirty="0">
              <a:solidFill>
                <a:schemeClr val="tx1"/>
              </a:solidFill>
            </a:endParaRPr>
          </a:p>
          <a:p>
            <a:pPr algn="l"/>
            <a:endParaRPr lang="tr-TR" sz="2400" b="1" i="0" u="none" strike="noStrike" baseline="0" dirty="0">
              <a:solidFill>
                <a:schemeClr val="tx1"/>
              </a:solidFill>
            </a:endParaRPr>
          </a:p>
          <a:p>
            <a:pPr algn="l"/>
            <a:endParaRPr lang="tr-TR" sz="2400" b="1" dirty="0">
              <a:solidFill>
                <a:schemeClr val="tx1"/>
              </a:solidFill>
            </a:endParaRPr>
          </a:p>
          <a:p>
            <a:pPr algn="l"/>
            <a:endParaRPr lang="tr-TR" sz="2400" b="1" i="0" u="none" strike="noStrike" baseline="0" dirty="0">
              <a:solidFill>
                <a:schemeClr val="tx1"/>
              </a:solidFill>
            </a:endParaRPr>
          </a:p>
          <a:p>
            <a:pPr algn="l"/>
            <a:endParaRPr lang="tr-TR" sz="2400" b="1" i="0" u="none" strike="noStrike" baseline="0" dirty="0">
              <a:solidFill>
                <a:schemeClr val="tx1"/>
              </a:solidFill>
            </a:endParaRPr>
          </a:p>
          <a:p>
            <a:pPr algn="l"/>
            <a:endParaRPr lang="tr-TR" sz="2400" b="1" i="0" u="none" strike="noStrike" baseline="0" dirty="0">
              <a:solidFill>
                <a:schemeClr val="tx1"/>
              </a:solidFill>
            </a:endParaRPr>
          </a:p>
          <a:p>
            <a:pPr algn="l"/>
            <a:r>
              <a:rPr lang="tr-TR" sz="2400" b="0" i="0" u="none" strike="noStrike" baseline="0" dirty="0">
                <a:solidFill>
                  <a:schemeClr val="tx1"/>
                </a:solidFill>
              </a:rPr>
              <a:t>Günümüzde Şırnak’ın ilçesi olan Cizre’de doğdu. Anadolu’daki Türk beyliklerinden biri olan </a:t>
            </a:r>
            <a:r>
              <a:rPr lang="tr-TR" sz="2400" b="0" i="0" u="none" strike="noStrike" baseline="0" dirty="0" err="1">
                <a:solidFill>
                  <a:schemeClr val="tx1"/>
                </a:solidFill>
              </a:rPr>
              <a:t>Artuklular’da</a:t>
            </a:r>
            <a:r>
              <a:rPr lang="tr-TR" sz="2400" b="0" i="0" u="none" strike="noStrike" baseline="0" dirty="0">
                <a:solidFill>
                  <a:schemeClr val="tx1"/>
                </a:solidFill>
              </a:rPr>
              <a:t> görev yaptı. Mühendislik alanında yaptığı çalışmalarla tanındı. Çağımızda birçok alanda kullanılmaya başlanan robotların ve otomatik</a:t>
            </a:r>
          </a:p>
          <a:p>
            <a:pPr algn="l"/>
            <a:r>
              <a:rPr lang="tr-TR" sz="2400" b="0" i="0" u="none" strike="noStrike" baseline="0" dirty="0">
                <a:solidFill>
                  <a:schemeClr val="tx1"/>
                </a:solidFill>
              </a:rPr>
              <a:t>makinelerin ilk örneklerini yaptı. Kısa adı “</a:t>
            </a:r>
            <a:r>
              <a:rPr lang="tr-TR" sz="2400" b="0" i="0" u="none" strike="noStrike" baseline="0" dirty="0" err="1">
                <a:solidFill>
                  <a:schemeClr val="tx1"/>
                </a:solidFill>
              </a:rPr>
              <a:t>Kitabü’l</a:t>
            </a:r>
            <a:r>
              <a:rPr lang="tr-TR" sz="2400" b="0" i="0" u="none" strike="noStrike" baseline="0" dirty="0">
                <a:solidFill>
                  <a:schemeClr val="tx1"/>
                </a:solidFill>
              </a:rPr>
              <a:t>- </a:t>
            </a:r>
            <a:r>
              <a:rPr lang="tr-TR" sz="2400" b="0" i="0" u="none" strike="noStrike" baseline="0" dirty="0" err="1">
                <a:solidFill>
                  <a:schemeClr val="tx1"/>
                </a:solidFill>
              </a:rPr>
              <a:t>Hiyel</a:t>
            </a:r>
            <a:r>
              <a:rPr lang="tr-TR" sz="2400" b="0" i="0" u="none" strike="noStrike" baseline="0" dirty="0">
                <a:solidFill>
                  <a:schemeClr val="tx1"/>
                </a:solidFill>
              </a:rPr>
              <a:t>” (Mekanik Araçlar Kitabı) olan eserinde kendi icadı olan su saatleri, otomatik kontrol düzenleri ve fıskiyeler gibi aletlerin çalışma prensiplerini açıkladı.</a:t>
            </a:r>
            <a:endParaRPr lang="tr-TR" sz="4000" dirty="0">
              <a:solidFill>
                <a:schemeClr val="tx1"/>
              </a:solidFill>
            </a:endParaRPr>
          </a:p>
        </p:txBody>
      </p:sp>
      <p:pic>
        <p:nvPicPr>
          <p:cNvPr id="4" name="Resim 3">
            <a:extLst>
              <a:ext uri="{FF2B5EF4-FFF2-40B4-BE49-F238E27FC236}">
                <a16:creationId xmlns:a16="http://schemas.microsoft.com/office/drawing/2014/main" id="{427A5733-7257-44CA-B75C-F4AE3C041933}"/>
              </a:ext>
            </a:extLst>
          </p:cNvPr>
          <p:cNvPicPr>
            <a:picLocks noChangeAspect="1"/>
          </p:cNvPicPr>
          <p:nvPr/>
        </p:nvPicPr>
        <p:blipFill rotWithShape="1">
          <a:blip r:embed="rId2">
            <a:extLst>
              <a:ext uri="{28A0092B-C50C-407E-A947-70E740481C1C}">
                <a14:useLocalDpi xmlns:a14="http://schemas.microsoft.com/office/drawing/2010/main" val="0"/>
              </a:ext>
            </a:extLst>
          </a:blip>
          <a:srcRect l="53857"/>
          <a:stretch/>
        </p:blipFill>
        <p:spPr>
          <a:xfrm>
            <a:off x="9736429" y="1934412"/>
            <a:ext cx="1738648" cy="2128872"/>
          </a:xfrm>
          <a:prstGeom prst="rect">
            <a:avLst/>
          </a:prstGeom>
        </p:spPr>
      </p:pic>
      <p:sp>
        <p:nvSpPr>
          <p:cNvPr id="6" name="Metin kutusu 5">
            <a:extLst>
              <a:ext uri="{FF2B5EF4-FFF2-40B4-BE49-F238E27FC236}">
                <a16:creationId xmlns:a16="http://schemas.microsoft.com/office/drawing/2014/main" id="{93489866-1B0E-4BA5-900A-5196B4ED7F96}"/>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spTree>
    <p:extLst>
      <p:ext uri="{BB962C8B-B14F-4D97-AF65-F5344CB8AC3E}">
        <p14:creationId xmlns:p14="http://schemas.microsoft.com/office/powerpoint/2010/main" val="264001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Kaydırma: Dikey 2">
            <a:extLst>
              <a:ext uri="{FF2B5EF4-FFF2-40B4-BE49-F238E27FC236}">
                <a16:creationId xmlns:a16="http://schemas.microsoft.com/office/drawing/2014/main" id="{3469EC53-4F0D-4308-915F-ACB942EB2872}"/>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400" b="1" i="0" u="none" strike="noStrike" baseline="0" dirty="0" err="1">
                <a:solidFill>
                  <a:schemeClr val="tx1"/>
                </a:solidFill>
              </a:rPr>
              <a:t>İbn</a:t>
            </a:r>
            <a:r>
              <a:rPr lang="tr-TR" sz="2400" b="1" i="0" u="none" strike="noStrike" baseline="0" dirty="0">
                <a:solidFill>
                  <a:schemeClr val="tx1"/>
                </a:solidFill>
              </a:rPr>
              <a:t>-i </a:t>
            </a:r>
            <a:r>
              <a:rPr lang="tr-TR" sz="2400" b="1" i="0" u="none" strike="noStrike" baseline="0" dirty="0" err="1">
                <a:solidFill>
                  <a:schemeClr val="tx1"/>
                </a:solidFill>
              </a:rPr>
              <a:t>Haldûn</a:t>
            </a:r>
            <a:r>
              <a:rPr lang="tr-TR" sz="2400" b="1" i="0" u="none" strike="noStrike" baseline="0" dirty="0">
                <a:solidFill>
                  <a:schemeClr val="tx1"/>
                </a:solidFill>
              </a:rPr>
              <a:t> (ö.1406)</a:t>
            </a:r>
          </a:p>
          <a:p>
            <a:pPr algn="l"/>
            <a:endParaRPr lang="tr-TR" sz="2400" b="1" dirty="0">
              <a:solidFill>
                <a:schemeClr val="tx1"/>
              </a:solidFill>
            </a:endParaRPr>
          </a:p>
          <a:p>
            <a:pPr algn="l"/>
            <a:endParaRPr lang="tr-TR" sz="2400" b="1" i="0" u="none" strike="noStrike" baseline="0" dirty="0">
              <a:solidFill>
                <a:schemeClr val="tx1"/>
              </a:solidFill>
            </a:endParaRPr>
          </a:p>
          <a:p>
            <a:pPr algn="l"/>
            <a:endParaRPr lang="tr-TR" sz="2400" b="1" dirty="0">
              <a:solidFill>
                <a:schemeClr val="tx1"/>
              </a:solidFill>
            </a:endParaRPr>
          </a:p>
          <a:p>
            <a:pPr algn="l"/>
            <a:endParaRPr lang="tr-TR" sz="2400" b="1" i="0" u="none" strike="noStrike" baseline="0" dirty="0">
              <a:solidFill>
                <a:schemeClr val="tx1"/>
              </a:solidFill>
            </a:endParaRPr>
          </a:p>
          <a:p>
            <a:pPr algn="l"/>
            <a:endParaRPr lang="tr-TR" sz="2400" b="1" i="0" u="none" strike="noStrike" baseline="0" dirty="0">
              <a:solidFill>
                <a:schemeClr val="tx1"/>
              </a:solidFill>
            </a:endParaRPr>
          </a:p>
          <a:p>
            <a:pPr algn="l"/>
            <a:endParaRPr lang="tr-TR" sz="2400" b="1" i="0" u="none" strike="noStrike" baseline="0" dirty="0">
              <a:solidFill>
                <a:schemeClr val="tx1"/>
              </a:solidFill>
            </a:endParaRPr>
          </a:p>
          <a:p>
            <a:pPr algn="l"/>
            <a:r>
              <a:rPr lang="tr-TR" sz="2400" b="0" i="0" u="none" strike="noStrike" baseline="0" dirty="0">
                <a:solidFill>
                  <a:schemeClr val="tx1"/>
                </a:solidFill>
              </a:rPr>
              <a:t>Sosyoloji, tarih, felsefe ve siyaset alanlarında çalışmalar yaptı. Yaşadığı yerlerdeki toplumların geleneklerini ve yaşam şekillerini inceleyerek sosyolojinin yani toplum biliminin temellerini attı. “Mukaddime” (Başlangıç), adıyla bilinen eserini </a:t>
            </a:r>
            <a:r>
              <a:rPr lang="tr-TR" sz="2400" b="0" i="0" u="none" strike="noStrike" baseline="0" dirty="0" err="1">
                <a:solidFill>
                  <a:schemeClr val="tx1"/>
                </a:solidFill>
              </a:rPr>
              <a:t>Kitabü’l-İber</a:t>
            </a:r>
            <a:r>
              <a:rPr lang="tr-TR" sz="2400" dirty="0">
                <a:solidFill>
                  <a:schemeClr val="tx1"/>
                </a:solidFill>
              </a:rPr>
              <a:t> </a:t>
            </a:r>
            <a:r>
              <a:rPr lang="tr-TR" sz="2400" b="0" i="0" u="none" strike="noStrike" baseline="0" dirty="0">
                <a:solidFill>
                  <a:schemeClr val="tx1"/>
                </a:solidFill>
              </a:rPr>
              <a:t>isimli kitabına giriş olarak yazdı. Bu eserde tüm devletlerin canlılar gibi doğum, gelişme, duraklama ve ölüm evrelerinden geçeceğinden söz etti. Taraflı görüşlerin ve doğrulanmamış bilgilerin aktarılmasına karşı çıktı.</a:t>
            </a:r>
            <a:endParaRPr lang="tr-TR" sz="4000" dirty="0">
              <a:solidFill>
                <a:schemeClr val="tx1"/>
              </a:solidFill>
            </a:endParaRPr>
          </a:p>
        </p:txBody>
      </p:sp>
      <p:sp>
        <p:nvSpPr>
          <p:cNvPr id="4" name="Metin kutusu 3">
            <a:extLst>
              <a:ext uri="{FF2B5EF4-FFF2-40B4-BE49-F238E27FC236}">
                <a16:creationId xmlns:a16="http://schemas.microsoft.com/office/drawing/2014/main" id="{B04226EB-FDEA-457F-A9F3-B5E5B6777441}"/>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pic>
        <p:nvPicPr>
          <p:cNvPr id="5" name="Resim 4">
            <a:extLst>
              <a:ext uri="{FF2B5EF4-FFF2-40B4-BE49-F238E27FC236}">
                <a16:creationId xmlns:a16="http://schemas.microsoft.com/office/drawing/2014/main" id="{01B72E44-CD8A-40B9-94A8-D953913B9A68}"/>
              </a:ext>
            </a:extLst>
          </p:cNvPr>
          <p:cNvPicPr>
            <a:picLocks noChangeAspect="1"/>
          </p:cNvPicPr>
          <p:nvPr/>
        </p:nvPicPr>
        <p:blipFill rotWithShape="1">
          <a:blip r:embed="rId2">
            <a:extLst>
              <a:ext uri="{28A0092B-C50C-407E-A947-70E740481C1C}">
                <a14:useLocalDpi xmlns:a14="http://schemas.microsoft.com/office/drawing/2010/main" val="0"/>
              </a:ext>
            </a:extLst>
          </a:blip>
          <a:srcRect b="10389"/>
          <a:stretch/>
        </p:blipFill>
        <p:spPr>
          <a:xfrm>
            <a:off x="9388700" y="1834300"/>
            <a:ext cx="1998840" cy="2293207"/>
          </a:xfrm>
          <a:prstGeom prst="rect">
            <a:avLst/>
          </a:prstGeom>
        </p:spPr>
      </p:pic>
    </p:spTree>
    <p:extLst>
      <p:ext uri="{BB962C8B-B14F-4D97-AF65-F5344CB8AC3E}">
        <p14:creationId xmlns:p14="http://schemas.microsoft.com/office/powerpoint/2010/main" val="35493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6" name="Dikdörtgen 5">
            <a:extLst>
              <a:ext uri="{FF2B5EF4-FFF2-40B4-BE49-F238E27FC236}">
                <a16:creationId xmlns:a16="http://schemas.microsoft.com/office/drawing/2014/main" id="{2258EC9C-1E67-45D7-A6E3-37FACC4D3D22}"/>
              </a:ext>
            </a:extLst>
          </p:cNvPr>
          <p:cNvSpPr/>
          <p:nvPr/>
        </p:nvSpPr>
        <p:spPr>
          <a:xfrm>
            <a:off x="753415" y="2932768"/>
            <a:ext cx="2331076" cy="523220"/>
          </a:xfrm>
          <a:prstGeom prst="rect">
            <a:avLst/>
          </a:prstGeom>
          <a:solidFill>
            <a:srgbClr val="F0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ABBASİLER</a:t>
            </a:r>
          </a:p>
        </p:txBody>
      </p:sp>
      <p:sp>
        <p:nvSpPr>
          <p:cNvPr id="8" name="Dikdörtgen 7">
            <a:extLst>
              <a:ext uri="{FF2B5EF4-FFF2-40B4-BE49-F238E27FC236}">
                <a16:creationId xmlns:a16="http://schemas.microsoft.com/office/drawing/2014/main" id="{9AA6CEE7-9065-4DB8-B81C-6038E03694DF}"/>
              </a:ext>
            </a:extLst>
          </p:cNvPr>
          <p:cNvSpPr/>
          <p:nvPr/>
        </p:nvSpPr>
        <p:spPr>
          <a:xfrm>
            <a:off x="6450169" y="2932768"/>
            <a:ext cx="2331076" cy="523220"/>
          </a:xfrm>
          <a:prstGeom prst="rect">
            <a:avLst/>
          </a:prstGeom>
          <a:solidFill>
            <a:srgbClr val="F0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ASTRONOMİ</a:t>
            </a:r>
          </a:p>
        </p:txBody>
      </p:sp>
      <p:sp>
        <p:nvSpPr>
          <p:cNvPr id="9" name="Dikdörtgen 8">
            <a:extLst>
              <a:ext uri="{FF2B5EF4-FFF2-40B4-BE49-F238E27FC236}">
                <a16:creationId xmlns:a16="http://schemas.microsoft.com/office/drawing/2014/main" id="{17E8CB73-6FA7-41CA-8FAB-62D7D778E53D}"/>
              </a:ext>
            </a:extLst>
          </p:cNvPr>
          <p:cNvSpPr/>
          <p:nvPr/>
        </p:nvSpPr>
        <p:spPr>
          <a:xfrm>
            <a:off x="9296400" y="2932768"/>
            <a:ext cx="2331076" cy="523220"/>
          </a:xfrm>
          <a:prstGeom prst="rect">
            <a:avLst/>
          </a:prstGeom>
          <a:solidFill>
            <a:srgbClr val="F0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FELSEFE</a:t>
            </a:r>
          </a:p>
        </p:txBody>
      </p:sp>
      <p:sp>
        <p:nvSpPr>
          <p:cNvPr id="21" name="Dikdörtgen 20">
            <a:extLst>
              <a:ext uri="{FF2B5EF4-FFF2-40B4-BE49-F238E27FC236}">
                <a16:creationId xmlns:a16="http://schemas.microsoft.com/office/drawing/2014/main" id="{74C0B702-C098-4BCD-8B9A-7EA2F181F606}"/>
              </a:ext>
            </a:extLst>
          </p:cNvPr>
          <p:cNvSpPr/>
          <p:nvPr/>
        </p:nvSpPr>
        <p:spPr>
          <a:xfrm>
            <a:off x="753415" y="4179716"/>
            <a:ext cx="2331076" cy="523220"/>
          </a:xfrm>
          <a:prstGeom prst="rect">
            <a:avLst/>
          </a:prstGeom>
          <a:solidFill>
            <a:srgbClr val="F0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FİLOZOF</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10" name="Dikdörtgen 9">
            <a:extLst>
              <a:ext uri="{FF2B5EF4-FFF2-40B4-BE49-F238E27FC236}">
                <a16:creationId xmlns:a16="http://schemas.microsoft.com/office/drawing/2014/main" id="{611126EE-8B8D-403A-848C-B9BAC0E0A784}"/>
              </a:ext>
            </a:extLst>
          </p:cNvPr>
          <p:cNvSpPr/>
          <p:nvPr/>
        </p:nvSpPr>
        <p:spPr>
          <a:xfrm>
            <a:off x="3599646" y="2960673"/>
            <a:ext cx="2331076" cy="523220"/>
          </a:xfrm>
          <a:prstGeom prst="rect">
            <a:avLst/>
          </a:prstGeom>
          <a:solidFill>
            <a:srgbClr val="F0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MANTIK</a:t>
            </a:r>
          </a:p>
        </p:txBody>
      </p:sp>
      <p:sp>
        <p:nvSpPr>
          <p:cNvPr id="11" name="Dikdörtgen 10">
            <a:extLst>
              <a:ext uri="{FF2B5EF4-FFF2-40B4-BE49-F238E27FC236}">
                <a16:creationId xmlns:a16="http://schemas.microsoft.com/office/drawing/2014/main" id="{2A67D033-B16F-44B8-BE8A-7E330B56036A}"/>
              </a:ext>
            </a:extLst>
          </p:cNvPr>
          <p:cNvSpPr/>
          <p:nvPr/>
        </p:nvSpPr>
        <p:spPr>
          <a:xfrm>
            <a:off x="3603938" y="4179872"/>
            <a:ext cx="2331076" cy="523220"/>
          </a:xfrm>
          <a:prstGeom prst="rect">
            <a:avLst/>
          </a:prstGeom>
          <a:solidFill>
            <a:srgbClr val="F0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SOSYOLOJİ</a:t>
            </a:r>
          </a:p>
        </p:txBody>
      </p:sp>
      <p:sp>
        <p:nvSpPr>
          <p:cNvPr id="13" name="Dikdörtgen 12">
            <a:extLst>
              <a:ext uri="{FF2B5EF4-FFF2-40B4-BE49-F238E27FC236}">
                <a16:creationId xmlns:a16="http://schemas.microsoft.com/office/drawing/2014/main" id="{00D7E3E2-D279-4835-AB99-9BB684E0394B}"/>
              </a:ext>
            </a:extLst>
          </p:cNvPr>
          <p:cNvSpPr/>
          <p:nvPr/>
        </p:nvSpPr>
        <p:spPr>
          <a:xfrm>
            <a:off x="6450169" y="4179872"/>
            <a:ext cx="2331076" cy="523064"/>
          </a:xfrm>
          <a:prstGeom prst="rect">
            <a:avLst/>
          </a:prstGeom>
          <a:solidFill>
            <a:srgbClr val="F0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COĞRAFYA</a:t>
            </a:r>
          </a:p>
        </p:txBody>
      </p:sp>
      <p:sp>
        <p:nvSpPr>
          <p:cNvPr id="14" name="Dikdörtgen 13">
            <a:extLst>
              <a:ext uri="{FF2B5EF4-FFF2-40B4-BE49-F238E27FC236}">
                <a16:creationId xmlns:a16="http://schemas.microsoft.com/office/drawing/2014/main" id="{3FB26F06-E5A6-4093-8A22-1E6E964F5C75}"/>
              </a:ext>
            </a:extLst>
          </p:cNvPr>
          <p:cNvSpPr/>
          <p:nvPr/>
        </p:nvSpPr>
        <p:spPr>
          <a:xfrm>
            <a:off x="9296400" y="4179716"/>
            <a:ext cx="2331076" cy="523220"/>
          </a:xfrm>
          <a:prstGeom prst="rect">
            <a:avLst/>
          </a:prstGeom>
          <a:solidFill>
            <a:srgbClr val="F0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İBN</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ppt_w</p:attrName>
                                        </p:attrNameLst>
                                      </p:cBhvr>
                                      <p:tavLst>
                                        <p:tav tm="0" fmla="#ppt_w*sin(2.5*pi*$)">
                                          <p:val>
                                            <p:fltVal val="0"/>
                                          </p:val>
                                        </p:tav>
                                        <p:tav tm="100000">
                                          <p:val>
                                            <p:fltVal val="1"/>
                                          </p:val>
                                        </p:tav>
                                      </p:tavLst>
                                    </p:anim>
                                    <p:anim calcmode="lin" valueType="num">
                                      <p:cBhvr>
                                        <p:cTn id="31" dur="2000" fill="hold"/>
                                        <p:tgtEl>
                                          <p:spTgt spid="9"/>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anim calcmode="lin" valueType="num">
                                      <p:cBhvr>
                                        <p:cTn id="35" dur="2000" fill="hold"/>
                                        <p:tgtEl>
                                          <p:spTgt spid="21"/>
                                        </p:tgtEl>
                                        <p:attrNameLst>
                                          <p:attrName>ppt_w</p:attrName>
                                        </p:attrNameLst>
                                      </p:cBhvr>
                                      <p:tavLst>
                                        <p:tav tm="0" fmla="#ppt_w*sin(2.5*pi*$)">
                                          <p:val>
                                            <p:fltVal val="0"/>
                                          </p:val>
                                        </p:tav>
                                        <p:tav tm="100000">
                                          <p:val>
                                            <p:fltVal val="1"/>
                                          </p:val>
                                        </p:tav>
                                      </p:tavLst>
                                    </p:anim>
                                    <p:anim calcmode="lin" valueType="num">
                                      <p:cBhvr>
                                        <p:cTn id="36" dur="2000" fill="hold"/>
                                        <p:tgtEl>
                                          <p:spTgt spid="21"/>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anim calcmode="lin" valueType="num">
                                      <p:cBhvr>
                                        <p:cTn id="45" dur="2000" fill="hold"/>
                                        <p:tgtEl>
                                          <p:spTgt spid="11"/>
                                        </p:tgtEl>
                                        <p:attrNameLst>
                                          <p:attrName>ppt_w</p:attrName>
                                        </p:attrNameLst>
                                      </p:cBhvr>
                                      <p:tavLst>
                                        <p:tav tm="0" fmla="#ppt_w*sin(2.5*pi*$)">
                                          <p:val>
                                            <p:fltVal val="0"/>
                                          </p:val>
                                        </p:tav>
                                        <p:tav tm="100000">
                                          <p:val>
                                            <p:fltVal val="1"/>
                                          </p:val>
                                        </p:tav>
                                      </p:tavLst>
                                    </p:anim>
                                    <p:anim calcmode="lin" valueType="num">
                                      <p:cBhvr>
                                        <p:cTn id="46" dur="2000" fill="hold"/>
                                        <p:tgtEl>
                                          <p:spTgt spid="11"/>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anim calcmode="lin" valueType="num">
                                      <p:cBhvr>
                                        <p:cTn id="50" dur="2000" fill="hold"/>
                                        <p:tgtEl>
                                          <p:spTgt spid="13"/>
                                        </p:tgtEl>
                                        <p:attrNameLst>
                                          <p:attrName>ppt_w</p:attrName>
                                        </p:attrNameLst>
                                      </p:cBhvr>
                                      <p:tavLst>
                                        <p:tav tm="0" fmla="#ppt_w*sin(2.5*pi*$)">
                                          <p:val>
                                            <p:fltVal val="0"/>
                                          </p:val>
                                        </p:tav>
                                        <p:tav tm="100000">
                                          <p:val>
                                            <p:fltVal val="1"/>
                                          </p:val>
                                        </p:tav>
                                      </p:tavLst>
                                    </p:anim>
                                    <p:anim calcmode="lin" valueType="num">
                                      <p:cBhvr>
                                        <p:cTn id="51" dur="2000" fill="hold"/>
                                        <p:tgtEl>
                                          <p:spTgt spid="13"/>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000"/>
                                        <p:tgtEl>
                                          <p:spTgt spid="14"/>
                                        </p:tgtEl>
                                      </p:cBhvr>
                                    </p:animEffect>
                                    <p:anim calcmode="lin" valueType="num">
                                      <p:cBhvr>
                                        <p:cTn id="55" dur="2000" fill="hold"/>
                                        <p:tgtEl>
                                          <p:spTgt spid="14"/>
                                        </p:tgtEl>
                                        <p:attrNameLst>
                                          <p:attrName>ppt_w</p:attrName>
                                        </p:attrNameLst>
                                      </p:cBhvr>
                                      <p:tavLst>
                                        <p:tav tm="0" fmla="#ppt_w*sin(2.5*pi*$)">
                                          <p:val>
                                            <p:fltVal val="0"/>
                                          </p:val>
                                        </p:tav>
                                        <p:tav tm="100000">
                                          <p:val>
                                            <p:fltVal val="1"/>
                                          </p:val>
                                        </p:tav>
                                      </p:tavLst>
                                    </p:anim>
                                    <p:anim calcmode="lin" valueType="num">
                                      <p:cBhvr>
                                        <p:cTn id="5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21" grpId="0" animBg="1"/>
      <p:bldP spid="28" grpId="0" animBg="1"/>
      <p:bldP spid="10" grpId="0" animBg="1"/>
      <p:bldP spid="11"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Metin kutusu 2">
            <a:extLst>
              <a:ext uri="{FF2B5EF4-FFF2-40B4-BE49-F238E27FC236}">
                <a16:creationId xmlns:a16="http://schemas.microsoft.com/office/drawing/2014/main" id="{DB607343-0349-4C19-A5DE-6A433E1DE864}"/>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sp>
        <p:nvSpPr>
          <p:cNvPr id="4" name="Kaydırma: Dikey 3">
            <a:extLst>
              <a:ext uri="{FF2B5EF4-FFF2-40B4-BE49-F238E27FC236}">
                <a16:creationId xmlns:a16="http://schemas.microsoft.com/office/drawing/2014/main" id="{395A2673-AF37-41E8-A81E-02B9FA7E723B}"/>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400" b="1" i="0" u="none" strike="noStrike" baseline="0" dirty="0">
                <a:solidFill>
                  <a:schemeClr val="tx1"/>
                </a:solidFill>
              </a:rPr>
              <a:t>Kâtip Çelebi (1609-1657)</a:t>
            </a:r>
          </a:p>
          <a:p>
            <a:pPr algn="l"/>
            <a:endParaRPr lang="tr-TR" sz="2400" b="1" dirty="0">
              <a:solidFill>
                <a:schemeClr val="tx1"/>
              </a:solidFill>
            </a:endParaRPr>
          </a:p>
          <a:p>
            <a:pPr algn="l"/>
            <a:endParaRPr lang="tr-TR" sz="2400" b="1" dirty="0">
              <a:solidFill>
                <a:schemeClr val="tx1"/>
              </a:solidFill>
            </a:endParaRPr>
          </a:p>
          <a:p>
            <a:pPr algn="l"/>
            <a:br>
              <a:rPr lang="tr-TR" sz="2400" b="1" i="0" u="none" strike="noStrike" baseline="0" dirty="0">
                <a:solidFill>
                  <a:schemeClr val="tx1"/>
                </a:solidFill>
              </a:rPr>
            </a:br>
            <a:br>
              <a:rPr lang="tr-TR" sz="2400" b="1" i="0" u="none" strike="noStrike" baseline="0" dirty="0">
                <a:solidFill>
                  <a:schemeClr val="tx1"/>
                </a:solidFill>
              </a:rPr>
            </a:br>
            <a:r>
              <a:rPr lang="tr-TR" sz="2400" b="0" i="0" u="none" strike="noStrike" baseline="0" dirty="0">
                <a:solidFill>
                  <a:schemeClr val="tx1"/>
                </a:solidFill>
              </a:rPr>
              <a:t>Asıl adı Mustafa’dır. Hacı Halife ve Hacı Kalfa adıyla da tanınır. </a:t>
            </a:r>
            <a:br>
              <a:rPr lang="tr-TR" sz="2400" b="0" i="0" u="none" strike="noStrike" baseline="0" dirty="0">
                <a:solidFill>
                  <a:schemeClr val="tx1"/>
                </a:solidFill>
              </a:rPr>
            </a:br>
            <a:r>
              <a:rPr lang="tr-TR" sz="2400" b="0" i="0" u="none" strike="noStrike" baseline="0" dirty="0">
                <a:solidFill>
                  <a:schemeClr val="tx1"/>
                </a:solidFill>
              </a:rPr>
              <a:t>Dönemin ünlü bilginlerinden ders alarak tarihten tıpa, </a:t>
            </a:r>
            <a:br>
              <a:rPr lang="tr-TR" sz="2400" b="0" i="0" u="none" strike="noStrike" baseline="0" dirty="0">
                <a:solidFill>
                  <a:schemeClr val="tx1"/>
                </a:solidFill>
              </a:rPr>
            </a:br>
            <a:r>
              <a:rPr lang="tr-TR" sz="2400" b="0" i="0" u="none" strike="noStrike" baseline="0" dirty="0">
                <a:solidFill>
                  <a:schemeClr val="tx1"/>
                </a:solidFill>
              </a:rPr>
              <a:t>coğrafyadan astronomiye kadar geniş bir alanda kendisini yetiştirdi. </a:t>
            </a:r>
            <a:br>
              <a:rPr lang="tr-TR" sz="2400" b="0" i="0" u="none" strike="noStrike" baseline="0" dirty="0">
                <a:solidFill>
                  <a:schemeClr val="tx1"/>
                </a:solidFill>
              </a:rPr>
            </a:br>
            <a:r>
              <a:rPr lang="tr-TR" sz="2400" b="0" i="0" u="none" strike="noStrike" baseline="0" dirty="0">
                <a:solidFill>
                  <a:schemeClr val="tx1"/>
                </a:solidFill>
              </a:rPr>
              <a:t>Çok sayıda eseri arasında en önemlileri tarih, coğrafya ve bibliyografyayla ilgili alanlarıdır. En tanınmış eserlerinden olan </a:t>
            </a:r>
            <a:r>
              <a:rPr lang="tr-TR" sz="2400" b="0" i="0" u="none" strike="noStrike" baseline="0" dirty="0" err="1">
                <a:solidFill>
                  <a:schemeClr val="tx1"/>
                </a:solidFill>
              </a:rPr>
              <a:t>Tuhfetü’l</a:t>
            </a:r>
            <a:r>
              <a:rPr lang="tr-TR" sz="2400" b="0" i="0" u="none" strike="noStrike" baseline="0" dirty="0">
                <a:solidFill>
                  <a:schemeClr val="tx1"/>
                </a:solidFill>
              </a:rPr>
              <a:t>-Kibar fi </a:t>
            </a:r>
            <a:r>
              <a:rPr lang="tr-TR" sz="2400" b="0" i="0" u="none" strike="noStrike" baseline="0" dirty="0" err="1">
                <a:solidFill>
                  <a:schemeClr val="tx1"/>
                </a:solidFill>
              </a:rPr>
              <a:t>Esfari’l-Bihar’da</a:t>
            </a:r>
            <a:r>
              <a:rPr lang="tr-TR" sz="2400" b="0" i="0" u="none" strike="noStrike" baseline="0" dirty="0">
                <a:solidFill>
                  <a:schemeClr val="tx1"/>
                </a:solidFill>
              </a:rPr>
              <a:t> Osmanlı</a:t>
            </a:r>
            <a:r>
              <a:rPr lang="tr-TR" sz="2400" b="0" i="0" u="none" strike="noStrike" dirty="0">
                <a:solidFill>
                  <a:schemeClr val="tx1"/>
                </a:solidFill>
              </a:rPr>
              <a:t> </a:t>
            </a:r>
            <a:r>
              <a:rPr lang="tr-TR" sz="2400" b="0" i="0" u="none" strike="noStrike" baseline="0" dirty="0">
                <a:solidFill>
                  <a:schemeClr val="tx1"/>
                </a:solidFill>
              </a:rPr>
              <a:t>denizciliğinin bir tarihçesini anlatır. Coğrafya alanında yazdığı Cihannüma, Osmanlı </a:t>
            </a:r>
            <a:r>
              <a:rPr lang="tr-TR" sz="2400" b="0" i="0" u="none" strike="noStrike" baseline="0" dirty="0" err="1">
                <a:solidFill>
                  <a:schemeClr val="tx1"/>
                </a:solidFill>
              </a:rPr>
              <a:t>coğrafyacılığında</a:t>
            </a:r>
            <a:r>
              <a:rPr lang="tr-TR" sz="2400" dirty="0">
                <a:solidFill>
                  <a:schemeClr val="tx1"/>
                </a:solidFill>
              </a:rPr>
              <a:t> </a:t>
            </a:r>
            <a:r>
              <a:rPr lang="tr-TR" sz="2400" b="0" i="0" u="none" strike="noStrike" baseline="0" dirty="0">
                <a:solidFill>
                  <a:schemeClr val="tx1"/>
                </a:solidFill>
              </a:rPr>
              <a:t>yeni bir çığır açmıştır. Bu eser o güne dek hemen hemen hiç yararlanılmayan Batı kaynaklarını Osmanlı </a:t>
            </a:r>
            <a:r>
              <a:rPr lang="tr-TR" sz="2400" b="0" i="0" u="none" strike="noStrike" baseline="0" dirty="0" err="1">
                <a:solidFill>
                  <a:schemeClr val="tx1"/>
                </a:solidFill>
              </a:rPr>
              <a:t>coğrafyacılığına</a:t>
            </a:r>
            <a:r>
              <a:rPr lang="tr-TR" sz="2400" b="0" i="0" u="none" strike="noStrike" baseline="0" dirty="0">
                <a:solidFill>
                  <a:schemeClr val="tx1"/>
                </a:solidFill>
              </a:rPr>
              <a:t> tanıtması bakımından büyük önem taşır.</a:t>
            </a:r>
            <a:endParaRPr lang="tr-TR" sz="4000" dirty="0">
              <a:solidFill>
                <a:schemeClr val="tx1"/>
              </a:solidFill>
            </a:endParaRPr>
          </a:p>
        </p:txBody>
      </p:sp>
      <p:pic>
        <p:nvPicPr>
          <p:cNvPr id="5" name="Resim 4">
            <a:extLst>
              <a:ext uri="{FF2B5EF4-FFF2-40B4-BE49-F238E27FC236}">
                <a16:creationId xmlns:a16="http://schemas.microsoft.com/office/drawing/2014/main" id="{A3BEABAD-0AFB-40A9-9481-975BC5160611}"/>
              </a:ext>
            </a:extLst>
          </p:cNvPr>
          <p:cNvPicPr>
            <a:picLocks noChangeAspect="1"/>
          </p:cNvPicPr>
          <p:nvPr/>
        </p:nvPicPr>
        <p:blipFill>
          <a:blip r:embed="rId2"/>
          <a:stretch>
            <a:fillRect/>
          </a:stretch>
        </p:blipFill>
        <p:spPr>
          <a:xfrm>
            <a:off x="9530366" y="1976326"/>
            <a:ext cx="1887197" cy="2509806"/>
          </a:xfrm>
          <a:prstGeom prst="rect">
            <a:avLst/>
          </a:prstGeom>
        </p:spPr>
      </p:pic>
    </p:spTree>
    <p:extLst>
      <p:ext uri="{BB962C8B-B14F-4D97-AF65-F5344CB8AC3E}">
        <p14:creationId xmlns:p14="http://schemas.microsoft.com/office/powerpoint/2010/main" val="47807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Kaydırma: Dikey 2">
            <a:extLst>
              <a:ext uri="{FF2B5EF4-FFF2-40B4-BE49-F238E27FC236}">
                <a16:creationId xmlns:a16="http://schemas.microsoft.com/office/drawing/2014/main" id="{93E12487-886E-4212-BA6E-CCFA3184ADE7}"/>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400" b="1" i="0" u="none" strike="noStrike" baseline="0" dirty="0">
                <a:solidFill>
                  <a:schemeClr val="tx1"/>
                </a:solidFill>
              </a:rPr>
              <a:t>Ali Kuşçu (ö.1474)</a:t>
            </a:r>
          </a:p>
          <a:p>
            <a:pPr algn="l"/>
            <a:endParaRPr lang="tr-TR" sz="2400" b="1" i="0" u="none" strike="noStrike" baseline="0" dirty="0">
              <a:solidFill>
                <a:schemeClr val="tx1"/>
              </a:solidFill>
            </a:endParaRPr>
          </a:p>
          <a:p>
            <a:pPr algn="l"/>
            <a:endParaRPr lang="tr-TR" sz="2400" b="1" dirty="0">
              <a:solidFill>
                <a:schemeClr val="tx1"/>
              </a:solidFill>
            </a:endParaRPr>
          </a:p>
          <a:p>
            <a:pPr algn="l"/>
            <a:endParaRPr lang="tr-TR" sz="2400" b="1" i="0" u="none" strike="noStrike" baseline="0" dirty="0">
              <a:solidFill>
                <a:schemeClr val="tx1"/>
              </a:solidFill>
            </a:endParaRPr>
          </a:p>
          <a:p>
            <a:pPr algn="l"/>
            <a:endParaRPr lang="tr-TR" sz="2400" b="1" i="0" u="none" strike="noStrike" baseline="0" dirty="0">
              <a:solidFill>
                <a:schemeClr val="tx1"/>
              </a:solidFill>
            </a:endParaRPr>
          </a:p>
          <a:p>
            <a:pPr algn="l"/>
            <a:endParaRPr lang="tr-TR" sz="2400" b="1" i="0" u="none" strike="noStrike" baseline="0" dirty="0">
              <a:solidFill>
                <a:schemeClr val="tx1"/>
              </a:solidFill>
            </a:endParaRPr>
          </a:p>
          <a:p>
            <a:pPr algn="l"/>
            <a:r>
              <a:rPr lang="tr-TR" sz="2400" b="0" i="0" u="none" strike="noStrike" baseline="0" dirty="0">
                <a:solidFill>
                  <a:schemeClr val="tx1"/>
                </a:solidFill>
              </a:rPr>
              <a:t>Astronomi ve matematik alanlarında çalışmalar yaptı. Bilim insanı ve hükümdar olan Uluğ Bey’in öğrencisi</a:t>
            </a:r>
            <a:r>
              <a:rPr lang="tr-TR" sz="2400" b="0" i="0" u="none" strike="noStrike" dirty="0">
                <a:solidFill>
                  <a:schemeClr val="tx1"/>
                </a:solidFill>
              </a:rPr>
              <a:t> </a:t>
            </a:r>
            <a:r>
              <a:rPr lang="tr-TR" sz="2400" b="0" i="0" u="none" strike="noStrike" baseline="0" dirty="0">
                <a:solidFill>
                  <a:schemeClr val="tx1"/>
                </a:solidFill>
              </a:rPr>
              <a:t>oldu. Akkoyunlu Devleti’nin elçisi olarak İstanbul’a geldi. Fatih Sultan Mehmet’in teklifi üzerine elçilik görevini tamamlayıp İstanbul’a geldi. Burada medresede ders vermeye başladı. İstanbul’un enlem ve boylamını hesaplayarak çeşitli güneş saatleri yaptı. Ay’ın haritasını çizmesi nedeniyle Amerikan Ulusal Havacılık ve Uzay Dairesi (NASA) tarafından Ay’daki bir bölgeye ismi verildi.</a:t>
            </a:r>
            <a:endParaRPr lang="tr-TR" sz="4000" dirty="0">
              <a:solidFill>
                <a:schemeClr val="tx1"/>
              </a:solidFill>
            </a:endParaRPr>
          </a:p>
        </p:txBody>
      </p:sp>
      <p:sp>
        <p:nvSpPr>
          <p:cNvPr id="4" name="Metin kutusu 3">
            <a:extLst>
              <a:ext uri="{FF2B5EF4-FFF2-40B4-BE49-F238E27FC236}">
                <a16:creationId xmlns:a16="http://schemas.microsoft.com/office/drawing/2014/main" id="{C5D0E0FE-E5BA-44F6-B927-7781162D01AD}"/>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pic>
        <p:nvPicPr>
          <p:cNvPr id="5" name="Resim 4">
            <a:extLst>
              <a:ext uri="{FF2B5EF4-FFF2-40B4-BE49-F238E27FC236}">
                <a16:creationId xmlns:a16="http://schemas.microsoft.com/office/drawing/2014/main" id="{047D6697-33A5-490D-9E04-C8B33BDF2F45}"/>
              </a:ext>
            </a:extLst>
          </p:cNvPr>
          <p:cNvPicPr>
            <a:picLocks noChangeAspect="1"/>
          </p:cNvPicPr>
          <p:nvPr/>
        </p:nvPicPr>
        <p:blipFill rotWithShape="1">
          <a:blip r:embed="rId2">
            <a:extLst>
              <a:ext uri="{28A0092B-C50C-407E-A947-70E740481C1C}">
                <a14:useLocalDpi xmlns:a14="http://schemas.microsoft.com/office/drawing/2010/main" val="0"/>
              </a:ext>
            </a:extLst>
          </a:blip>
          <a:srcRect t="7316"/>
          <a:stretch/>
        </p:blipFill>
        <p:spPr>
          <a:xfrm>
            <a:off x="9838951" y="1782735"/>
            <a:ext cx="1638655" cy="2113124"/>
          </a:xfrm>
          <a:prstGeom prst="rect">
            <a:avLst/>
          </a:prstGeom>
        </p:spPr>
      </p:pic>
    </p:spTree>
    <p:extLst>
      <p:ext uri="{BB962C8B-B14F-4D97-AF65-F5344CB8AC3E}">
        <p14:creationId xmlns:p14="http://schemas.microsoft.com/office/powerpoint/2010/main" val="413665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Kaydırma: Dikey 2">
            <a:extLst>
              <a:ext uri="{FF2B5EF4-FFF2-40B4-BE49-F238E27FC236}">
                <a16:creationId xmlns:a16="http://schemas.microsoft.com/office/drawing/2014/main" id="{A0B4A0D1-B390-43CE-B4F2-1E237FE47725}"/>
              </a:ext>
            </a:extLst>
          </p:cNvPr>
          <p:cNvSpPr/>
          <p:nvPr/>
        </p:nvSpPr>
        <p:spPr>
          <a:xfrm>
            <a:off x="210354" y="1423115"/>
            <a:ext cx="11747680" cy="5138671"/>
          </a:xfrm>
          <a:prstGeom prst="verticalScroll">
            <a:avLst>
              <a:gd name="adj" fmla="val 3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400" b="1" i="0" u="none" strike="noStrike" baseline="0" dirty="0">
                <a:solidFill>
                  <a:schemeClr val="tx1"/>
                </a:solidFill>
              </a:rPr>
              <a:t>Piri Reis (ö.1553)</a:t>
            </a:r>
          </a:p>
          <a:p>
            <a:pPr algn="l"/>
            <a:endParaRPr lang="tr-TR" sz="2400" b="1" dirty="0">
              <a:solidFill>
                <a:schemeClr val="tx1"/>
              </a:solidFill>
            </a:endParaRPr>
          </a:p>
          <a:p>
            <a:pPr algn="l"/>
            <a:endParaRPr lang="tr-TR" sz="2400" b="1" i="0" u="none" strike="noStrike" baseline="0" dirty="0">
              <a:solidFill>
                <a:schemeClr val="tx1"/>
              </a:solidFill>
            </a:endParaRPr>
          </a:p>
          <a:p>
            <a:pPr algn="l"/>
            <a:endParaRPr lang="tr-TR" sz="2400" b="1" dirty="0">
              <a:solidFill>
                <a:schemeClr val="tx1"/>
              </a:solidFill>
            </a:endParaRPr>
          </a:p>
          <a:p>
            <a:pPr algn="l"/>
            <a:endParaRPr lang="tr-TR" sz="2400" b="1" i="0" u="none" strike="noStrike" baseline="0" dirty="0">
              <a:solidFill>
                <a:schemeClr val="tx1"/>
              </a:solidFill>
            </a:endParaRPr>
          </a:p>
          <a:p>
            <a:pPr algn="l"/>
            <a:endParaRPr lang="tr-TR" sz="2400" b="1" i="0" u="none" strike="noStrike" baseline="0" dirty="0">
              <a:solidFill>
                <a:schemeClr val="tx1"/>
              </a:solidFill>
            </a:endParaRPr>
          </a:p>
          <a:p>
            <a:pPr algn="l"/>
            <a:br>
              <a:rPr lang="tr-TR" sz="2400" b="1" i="0" u="none" strike="noStrike" baseline="0" dirty="0">
                <a:solidFill>
                  <a:schemeClr val="tx1"/>
                </a:solidFill>
              </a:rPr>
            </a:br>
            <a:endParaRPr lang="tr-TR" sz="2400" b="1" i="0" u="none" strike="noStrike" baseline="0" dirty="0">
              <a:solidFill>
                <a:schemeClr val="tx1"/>
              </a:solidFill>
            </a:endParaRPr>
          </a:p>
          <a:p>
            <a:pPr algn="l"/>
            <a:r>
              <a:rPr lang="tr-TR" sz="2400" b="0" i="0" u="none" strike="noStrike" baseline="0" dirty="0">
                <a:solidFill>
                  <a:schemeClr val="tx1"/>
                </a:solidFill>
              </a:rPr>
              <a:t>Osmanlı Devleti’nin donanma komutanlarından olup coğrafya alanında önemli eserler verdi. “</a:t>
            </a:r>
            <a:r>
              <a:rPr lang="tr-TR" sz="2400" b="0" i="0" u="none" strike="noStrike" baseline="0" dirty="0" err="1">
                <a:solidFill>
                  <a:schemeClr val="tx1"/>
                </a:solidFill>
              </a:rPr>
              <a:t>Kitab</a:t>
            </a:r>
            <a:r>
              <a:rPr lang="tr-TR" sz="2400" b="0" i="0" u="none" strike="noStrike" baseline="0" dirty="0">
                <a:solidFill>
                  <a:schemeClr val="tx1"/>
                </a:solidFill>
              </a:rPr>
              <a:t>-ı Bahriye” (Denizcilik Kitabı) adlı eserinde Akdeniz limanlarını tanıttı. Piri Reis’in bir bölümü günümüze ulaşmış Dünya haritası, Amerika kıtasının doğu kıyılarını gösteren en eski haritadır. Bu harita, sınırları sonraki yıllarda çizilen birçok haritadan daha doğru olarak göstermektedir.</a:t>
            </a:r>
            <a:endParaRPr lang="tr-TR" sz="4000" dirty="0">
              <a:solidFill>
                <a:schemeClr val="tx1"/>
              </a:solidFill>
            </a:endParaRPr>
          </a:p>
        </p:txBody>
      </p:sp>
      <p:pic>
        <p:nvPicPr>
          <p:cNvPr id="4" name="Resim 3">
            <a:extLst>
              <a:ext uri="{FF2B5EF4-FFF2-40B4-BE49-F238E27FC236}">
                <a16:creationId xmlns:a16="http://schemas.microsoft.com/office/drawing/2014/main" id="{12BF4A1A-3D84-4BA8-BF88-76FF22D93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630" y="1875643"/>
            <a:ext cx="1977689" cy="2631963"/>
          </a:xfrm>
          <a:prstGeom prst="rect">
            <a:avLst/>
          </a:prstGeom>
        </p:spPr>
      </p:pic>
      <p:sp>
        <p:nvSpPr>
          <p:cNvPr id="6" name="Metin kutusu 5">
            <a:extLst>
              <a:ext uri="{FF2B5EF4-FFF2-40B4-BE49-F238E27FC236}">
                <a16:creationId xmlns:a16="http://schemas.microsoft.com/office/drawing/2014/main" id="{228CEDE9-994C-4A0B-9126-E097D0E4773C}"/>
              </a:ext>
            </a:extLst>
          </p:cNvPr>
          <p:cNvSpPr txBox="1"/>
          <p:nvPr/>
        </p:nvSpPr>
        <p:spPr>
          <a:xfrm>
            <a:off x="210354" y="793037"/>
            <a:ext cx="10739371" cy="461665"/>
          </a:xfrm>
          <a:prstGeom prst="rect">
            <a:avLst/>
          </a:prstGeom>
          <a:noFill/>
        </p:spPr>
        <p:txBody>
          <a:bodyPr wrap="square">
            <a:spAutoFit/>
          </a:bodyPr>
          <a:lstStyle/>
          <a:p>
            <a:r>
              <a:rPr lang="tr-TR" sz="2400" b="1" i="0" u="none" strike="noStrike" baseline="0" dirty="0"/>
              <a:t>Türk-İslam medeniyetinde yetişen bilginlerden bazılarını daha yakından tanıyalım.</a:t>
            </a:r>
            <a:endParaRPr lang="tr-TR" sz="2400" b="1" dirty="0"/>
          </a:p>
        </p:txBody>
      </p:sp>
    </p:spTree>
    <p:extLst>
      <p:ext uri="{BB962C8B-B14F-4D97-AF65-F5344CB8AC3E}">
        <p14:creationId xmlns:p14="http://schemas.microsoft.com/office/powerpoint/2010/main" val="3440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pic>
        <p:nvPicPr>
          <p:cNvPr id="3" name="Resim 2">
            <a:extLst>
              <a:ext uri="{FF2B5EF4-FFF2-40B4-BE49-F238E27FC236}">
                <a16:creationId xmlns:a16="http://schemas.microsoft.com/office/drawing/2014/main" id="{41BC7323-BFFE-4A44-9F46-938AB6D8D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95" y="1388237"/>
            <a:ext cx="601552" cy="601552"/>
          </a:xfrm>
          <a:prstGeom prst="rect">
            <a:avLst/>
          </a:prstGeom>
        </p:spPr>
      </p:pic>
      <p:sp>
        <p:nvSpPr>
          <p:cNvPr id="4" name="Dikdörtgen 3">
            <a:extLst>
              <a:ext uri="{FF2B5EF4-FFF2-40B4-BE49-F238E27FC236}">
                <a16:creationId xmlns:a16="http://schemas.microsoft.com/office/drawing/2014/main" id="{E50C4965-8A8B-46C2-AEAA-287581294484}"/>
              </a:ext>
            </a:extLst>
          </p:cNvPr>
          <p:cNvSpPr/>
          <p:nvPr/>
        </p:nvSpPr>
        <p:spPr>
          <a:xfrm>
            <a:off x="780246" y="1390920"/>
            <a:ext cx="4738349"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HAREZMİ: </a:t>
            </a:r>
            <a:r>
              <a:rPr lang="tr-TR" dirty="0">
                <a:solidFill>
                  <a:schemeClr val="tx1"/>
                </a:solidFill>
              </a:rPr>
              <a:t>matematik, astronomi, coğrafya </a:t>
            </a:r>
            <a:endParaRPr lang="tr-TR" sz="2400" dirty="0">
              <a:solidFill>
                <a:schemeClr val="tx1"/>
              </a:solidFill>
            </a:endParaRPr>
          </a:p>
        </p:txBody>
      </p:sp>
      <p:pic>
        <p:nvPicPr>
          <p:cNvPr id="5" name="Resim 4">
            <a:extLst>
              <a:ext uri="{FF2B5EF4-FFF2-40B4-BE49-F238E27FC236}">
                <a16:creationId xmlns:a16="http://schemas.microsoft.com/office/drawing/2014/main" id="{58C0CB92-47B2-4345-97C1-4F7FCA721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95" y="2186195"/>
            <a:ext cx="603283" cy="701897"/>
          </a:xfrm>
          <a:prstGeom prst="rect">
            <a:avLst/>
          </a:prstGeom>
        </p:spPr>
      </p:pic>
      <p:sp>
        <p:nvSpPr>
          <p:cNvPr id="6" name="Dikdörtgen 5">
            <a:extLst>
              <a:ext uri="{FF2B5EF4-FFF2-40B4-BE49-F238E27FC236}">
                <a16:creationId xmlns:a16="http://schemas.microsoft.com/office/drawing/2014/main" id="{5321FFB5-F148-4F47-B26E-79262ECA4118}"/>
              </a:ext>
            </a:extLst>
          </p:cNvPr>
          <p:cNvSpPr/>
          <p:nvPr/>
        </p:nvSpPr>
        <p:spPr>
          <a:xfrm>
            <a:off x="780247" y="2289223"/>
            <a:ext cx="4738350"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İBN FİRNAS: </a:t>
            </a:r>
            <a:r>
              <a:rPr lang="tr-TR" dirty="0">
                <a:solidFill>
                  <a:schemeClr val="tx1"/>
                </a:solidFill>
              </a:rPr>
              <a:t>astronomi, müzik, mühendislik</a:t>
            </a:r>
            <a:endParaRPr lang="tr-TR" sz="2400" dirty="0">
              <a:solidFill>
                <a:schemeClr val="tx1"/>
              </a:solidFill>
            </a:endParaRPr>
          </a:p>
        </p:txBody>
      </p:sp>
      <p:pic>
        <p:nvPicPr>
          <p:cNvPr id="7" name="Resim 6">
            <a:extLst>
              <a:ext uri="{FF2B5EF4-FFF2-40B4-BE49-F238E27FC236}">
                <a16:creationId xmlns:a16="http://schemas.microsoft.com/office/drawing/2014/main" id="{570BD42A-7394-4621-B2E3-F7A9918A73A1}"/>
              </a:ext>
            </a:extLst>
          </p:cNvPr>
          <p:cNvPicPr>
            <a:picLocks noChangeAspect="1"/>
          </p:cNvPicPr>
          <p:nvPr/>
        </p:nvPicPr>
        <p:blipFill rotWithShape="1">
          <a:blip r:embed="rId4">
            <a:extLst>
              <a:ext uri="{28A0092B-C50C-407E-A947-70E740481C1C}">
                <a14:useLocalDpi xmlns:a14="http://schemas.microsoft.com/office/drawing/2010/main" val="0"/>
              </a:ext>
            </a:extLst>
          </a:blip>
          <a:srcRect l="18410" t="15183" r="13468"/>
          <a:stretch/>
        </p:blipFill>
        <p:spPr>
          <a:xfrm>
            <a:off x="234239" y="3136542"/>
            <a:ext cx="516764" cy="643407"/>
          </a:xfrm>
          <a:prstGeom prst="rect">
            <a:avLst/>
          </a:prstGeom>
        </p:spPr>
      </p:pic>
      <p:sp>
        <p:nvSpPr>
          <p:cNvPr id="9" name="Dikdörtgen 8">
            <a:extLst>
              <a:ext uri="{FF2B5EF4-FFF2-40B4-BE49-F238E27FC236}">
                <a16:creationId xmlns:a16="http://schemas.microsoft.com/office/drawing/2014/main" id="{645AA599-41F9-4610-9C50-54EF85B57A59}"/>
              </a:ext>
            </a:extLst>
          </p:cNvPr>
          <p:cNvSpPr/>
          <p:nvPr/>
        </p:nvSpPr>
        <p:spPr>
          <a:xfrm>
            <a:off x="780247" y="3184303"/>
            <a:ext cx="4738348"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FARABİ: </a:t>
            </a:r>
            <a:r>
              <a:rPr lang="tr-TR" dirty="0">
                <a:solidFill>
                  <a:schemeClr val="tx1"/>
                </a:solidFill>
              </a:rPr>
              <a:t>felsefe, mantık, astronomi, müzik</a:t>
            </a:r>
          </a:p>
        </p:txBody>
      </p:sp>
      <p:pic>
        <p:nvPicPr>
          <p:cNvPr id="10" name="Resim 9">
            <a:extLst>
              <a:ext uri="{FF2B5EF4-FFF2-40B4-BE49-F238E27FC236}">
                <a16:creationId xmlns:a16="http://schemas.microsoft.com/office/drawing/2014/main" id="{150591E9-190F-43CB-8EE1-AFA75BA3BBF5}"/>
              </a:ext>
            </a:extLst>
          </p:cNvPr>
          <p:cNvPicPr>
            <a:picLocks noChangeAspect="1"/>
          </p:cNvPicPr>
          <p:nvPr/>
        </p:nvPicPr>
        <p:blipFill rotWithShape="1">
          <a:blip r:embed="rId5">
            <a:extLst>
              <a:ext uri="{28A0092B-C50C-407E-A947-70E740481C1C}">
                <a14:useLocalDpi xmlns:a14="http://schemas.microsoft.com/office/drawing/2010/main" val="0"/>
              </a:ext>
            </a:extLst>
          </a:blip>
          <a:srcRect l="35563" t="11232" r="33746" b="9120"/>
          <a:stretch/>
        </p:blipFill>
        <p:spPr>
          <a:xfrm>
            <a:off x="239318" y="3947912"/>
            <a:ext cx="540929" cy="701898"/>
          </a:xfrm>
          <a:prstGeom prst="rect">
            <a:avLst/>
          </a:prstGeom>
        </p:spPr>
      </p:pic>
      <p:sp>
        <p:nvSpPr>
          <p:cNvPr id="11" name="Dikdörtgen 10">
            <a:extLst>
              <a:ext uri="{FF2B5EF4-FFF2-40B4-BE49-F238E27FC236}">
                <a16:creationId xmlns:a16="http://schemas.microsoft.com/office/drawing/2014/main" id="{CCB53410-918E-47D5-A038-0987D25E3E86}"/>
              </a:ext>
            </a:extLst>
          </p:cNvPr>
          <p:cNvSpPr/>
          <p:nvPr/>
        </p:nvSpPr>
        <p:spPr>
          <a:xfrm>
            <a:off x="799564" y="4018746"/>
            <a:ext cx="4719031"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İBN HEYSEM: </a:t>
            </a:r>
            <a:r>
              <a:rPr lang="tr-TR" dirty="0">
                <a:solidFill>
                  <a:schemeClr val="tx1"/>
                </a:solidFill>
              </a:rPr>
              <a:t>fizik, matematik</a:t>
            </a:r>
          </a:p>
        </p:txBody>
      </p:sp>
      <p:pic>
        <p:nvPicPr>
          <p:cNvPr id="12" name="Resim 11">
            <a:extLst>
              <a:ext uri="{FF2B5EF4-FFF2-40B4-BE49-F238E27FC236}">
                <a16:creationId xmlns:a16="http://schemas.microsoft.com/office/drawing/2014/main" id="{5091D1CE-583A-43F1-BF94-67A69F8405B4}"/>
              </a:ext>
            </a:extLst>
          </p:cNvPr>
          <p:cNvPicPr>
            <a:picLocks noChangeAspect="1"/>
          </p:cNvPicPr>
          <p:nvPr/>
        </p:nvPicPr>
        <p:blipFill rotWithShape="1">
          <a:blip r:embed="rId6">
            <a:extLst>
              <a:ext uri="{28A0092B-C50C-407E-A947-70E740481C1C}">
                <a14:useLocalDpi xmlns:a14="http://schemas.microsoft.com/office/drawing/2010/main" val="0"/>
              </a:ext>
            </a:extLst>
          </a:blip>
          <a:srcRect l="35601" t="11096" r="41044" b="44196"/>
          <a:stretch/>
        </p:blipFill>
        <p:spPr>
          <a:xfrm>
            <a:off x="234239" y="4814550"/>
            <a:ext cx="581727" cy="749125"/>
          </a:xfrm>
          <a:prstGeom prst="rect">
            <a:avLst/>
          </a:prstGeom>
        </p:spPr>
      </p:pic>
      <p:sp>
        <p:nvSpPr>
          <p:cNvPr id="13" name="Dikdörtgen 12">
            <a:extLst>
              <a:ext uri="{FF2B5EF4-FFF2-40B4-BE49-F238E27FC236}">
                <a16:creationId xmlns:a16="http://schemas.microsoft.com/office/drawing/2014/main" id="{2863B29D-16CD-4599-9FD6-98021678B35C}"/>
              </a:ext>
            </a:extLst>
          </p:cNvPr>
          <p:cNvSpPr/>
          <p:nvPr/>
        </p:nvSpPr>
        <p:spPr>
          <a:xfrm>
            <a:off x="803861" y="4913826"/>
            <a:ext cx="4714734"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HAZİNİ: </a:t>
            </a:r>
            <a:r>
              <a:rPr lang="tr-TR" dirty="0">
                <a:solidFill>
                  <a:schemeClr val="tx1"/>
                </a:solidFill>
              </a:rPr>
              <a:t>astronomi, matematik</a:t>
            </a:r>
          </a:p>
        </p:txBody>
      </p:sp>
      <p:pic>
        <p:nvPicPr>
          <p:cNvPr id="14" name="Resim 13">
            <a:extLst>
              <a:ext uri="{FF2B5EF4-FFF2-40B4-BE49-F238E27FC236}">
                <a16:creationId xmlns:a16="http://schemas.microsoft.com/office/drawing/2014/main" id="{BAF68677-0F61-4E1B-B7A0-494917660CC1}"/>
              </a:ext>
            </a:extLst>
          </p:cNvPr>
          <p:cNvPicPr>
            <a:picLocks noChangeAspect="1"/>
          </p:cNvPicPr>
          <p:nvPr/>
        </p:nvPicPr>
        <p:blipFill rotWithShape="1">
          <a:blip r:embed="rId7">
            <a:extLst>
              <a:ext uri="{28A0092B-C50C-407E-A947-70E740481C1C}">
                <a14:useLocalDpi xmlns:a14="http://schemas.microsoft.com/office/drawing/2010/main" val="0"/>
              </a:ext>
            </a:extLst>
          </a:blip>
          <a:srcRect l="24571" r="24448"/>
          <a:stretch/>
        </p:blipFill>
        <p:spPr>
          <a:xfrm>
            <a:off x="6450706" y="1388237"/>
            <a:ext cx="548873" cy="641263"/>
          </a:xfrm>
          <a:prstGeom prst="rect">
            <a:avLst/>
          </a:prstGeom>
        </p:spPr>
      </p:pic>
      <p:sp>
        <p:nvSpPr>
          <p:cNvPr id="15" name="Dikdörtgen 14">
            <a:extLst>
              <a:ext uri="{FF2B5EF4-FFF2-40B4-BE49-F238E27FC236}">
                <a16:creationId xmlns:a16="http://schemas.microsoft.com/office/drawing/2014/main" id="{D76FDF13-C599-47B4-BD26-ADB9DDDB09B0}"/>
              </a:ext>
            </a:extLst>
          </p:cNvPr>
          <p:cNvSpPr/>
          <p:nvPr/>
        </p:nvSpPr>
        <p:spPr>
          <a:xfrm>
            <a:off x="7075875" y="1430631"/>
            <a:ext cx="4714734"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İBN SİNA: </a:t>
            </a:r>
            <a:r>
              <a:rPr lang="tr-TR" dirty="0">
                <a:solidFill>
                  <a:schemeClr val="tx1"/>
                </a:solidFill>
              </a:rPr>
              <a:t>tıp, felsefe, matematik, astronomi</a:t>
            </a:r>
          </a:p>
        </p:txBody>
      </p:sp>
      <p:pic>
        <p:nvPicPr>
          <p:cNvPr id="16" name="Resim 15">
            <a:extLst>
              <a:ext uri="{FF2B5EF4-FFF2-40B4-BE49-F238E27FC236}">
                <a16:creationId xmlns:a16="http://schemas.microsoft.com/office/drawing/2014/main" id="{93CCAA2C-2B48-47A0-A423-DC1037FE496C}"/>
              </a:ext>
            </a:extLst>
          </p:cNvPr>
          <p:cNvPicPr>
            <a:picLocks noChangeAspect="1"/>
          </p:cNvPicPr>
          <p:nvPr/>
        </p:nvPicPr>
        <p:blipFill rotWithShape="1">
          <a:blip r:embed="rId8">
            <a:extLst>
              <a:ext uri="{28A0092B-C50C-407E-A947-70E740481C1C}">
                <a14:useLocalDpi xmlns:a14="http://schemas.microsoft.com/office/drawing/2010/main" val="0"/>
              </a:ext>
            </a:extLst>
          </a:blip>
          <a:srcRect l="58956" t="13192" r="6427" b="10126"/>
          <a:stretch/>
        </p:blipFill>
        <p:spPr>
          <a:xfrm>
            <a:off x="6450707" y="2284190"/>
            <a:ext cx="478128" cy="598869"/>
          </a:xfrm>
          <a:prstGeom prst="rect">
            <a:avLst/>
          </a:prstGeom>
        </p:spPr>
      </p:pic>
      <p:sp>
        <p:nvSpPr>
          <p:cNvPr id="17" name="Dikdörtgen 16">
            <a:extLst>
              <a:ext uri="{FF2B5EF4-FFF2-40B4-BE49-F238E27FC236}">
                <a16:creationId xmlns:a16="http://schemas.microsoft.com/office/drawing/2014/main" id="{71C6DF6C-88CE-465F-B79C-A1D0978A1456}"/>
              </a:ext>
            </a:extLst>
          </p:cNvPr>
          <p:cNvSpPr/>
          <p:nvPr/>
        </p:nvSpPr>
        <p:spPr>
          <a:xfrm>
            <a:off x="7075875" y="2284190"/>
            <a:ext cx="4714734"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EL CEZERİ: </a:t>
            </a:r>
            <a:r>
              <a:rPr lang="tr-TR" dirty="0">
                <a:solidFill>
                  <a:schemeClr val="tx1"/>
                </a:solidFill>
              </a:rPr>
              <a:t>mühendislik, mekanik, sibernetik</a:t>
            </a:r>
          </a:p>
        </p:txBody>
      </p:sp>
      <p:pic>
        <p:nvPicPr>
          <p:cNvPr id="18" name="Resim 17">
            <a:extLst>
              <a:ext uri="{FF2B5EF4-FFF2-40B4-BE49-F238E27FC236}">
                <a16:creationId xmlns:a16="http://schemas.microsoft.com/office/drawing/2014/main" id="{75ED16FD-61BE-42B3-A471-A8A8CB30546F}"/>
              </a:ext>
            </a:extLst>
          </p:cNvPr>
          <p:cNvPicPr>
            <a:picLocks noChangeAspect="1"/>
          </p:cNvPicPr>
          <p:nvPr/>
        </p:nvPicPr>
        <p:blipFill rotWithShape="1">
          <a:blip r:embed="rId9">
            <a:extLst>
              <a:ext uri="{28A0092B-C50C-407E-A947-70E740481C1C}">
                <a14:useLocalDpi xmlns:a14="http://schemas.microsoft.com/office/drawing/2010/main" val="0"/>
              </a:ext>
            </a:extLst>
          </a:blip>
          <a:srcRect l="11092" t="3473" r="41226"/>
          <a:stretch/>
        </p:blipFill>
        <p:spPr>
          <a:xfrm>
            <a:off x="6450707" y="3184303"/>
            <a:ext cx="516764" cy="696654"/>
          </a:xfrm>
          <a:prstGeom prst="rect">
            <a:avLst/>
          </a:prstGeom>
        </p:spPr>
      </p:pic>
      <p:sp>
        <p:nvSpPr>
          <p:cNvPr id="19" name="Dikdörtgen 18">
            <a:extLst>
              <a:ext uri="{FF2B5EF4-FFF2-40B4-BE49-F238E27FC236}">
                <a16:creationId xmlns:a16="http://schemas.microsoft.com/office/drawing/2014/main" id="{93A6EFD8-3219-4652-952D-0B3C9C90F1EF}"/>
              </a:ext>
            </a:extLst>
          </p:cNvPr>
          <p:cNvSpPr/>
          <p:nvPr/>
        </p:nvSpPr>
        <p:spPr>
          <a:xfrm>
            <a:off x="7075875" y="3233195"/>
            <a:ext cx="4714734"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İBN HALDUN: </a:t>
            </a:r>
            <a:r>
              <a:rPr lang="tr-TR" dirty="0">
                <a:solidFill>
                  <a:schemeClr val="tx1"/>
                </a:solidFill>
              </a:rPr>
              <a:t>sosyoloji, tarih, siyaset</a:t>
            </a:r>
          </a:p>
        </p:txBody>
      </p:sp>
      <p:pic>
        <p:nvPicPr>
          <p:cNvPr id="20" name="Resim 19">
            <a:extLst>
              <a:ext uri="{FF2B5EF4-FFF2-40B4-BE49-F238E27FC236}">
                <a16:creationId xmlns:a16="http://schemas.microsoft.com/office/drawing/2014/main" id="{2F5037F9-079C-4F44-A687-8A3FADA27837}"/>
              </a:ext>
            </a:extLst>
          </p:cNvPr>
          <p:cNvPicPr>
            <a:picLocks noChangeAspect="1"/>
          </p:cNvPicPr>
          <p:nvPr/>
        </p:nvPicPr>
        <p:blipFill rotWithShape="1">
          <a:blip r:embed="rId10">
            <a:extLst>
              <a:ext uri="{28A0092B-C50C-407E-A947-70E740481C1C}">
                <a14:useLocalDpi xmlns:a14="http://schemas.microsoft.com/office/drawing/2010/main" val="0"/>
              </a:ext>
            </a:extLst>
          </a:blip>
          <a:srcRect t="7742"/>
          <a:stretch/>
        </p:blipFill>
        <p:spPr>
          <a:xfrm>
            <a:off x="6444982" y="4059311"/>
            <a:ext cx="554597" cy="690737"/>
          </a:xfrm>
          <a:prstGeom prst="rect">
            <a:avLst/>
          </a:prstGeom>
        </p:spPr>
      </p:pic>
      <p:sp>
        <p:nvSpPr>
          <p:cNvPr id="21" name="Dikdörtgen 20">
            <a:extLst>
              <a:ext uri="{FF2B5EF4-FFF2-40B4-BE49-F238E27FC236}">
                <a16:creationId xmlns:a16="http://schemas.microsoft.com/office/drawing/2014/main" id="{0FE68233-2666-43C3-879F-5C5E1226CB40}"/>
              </a:ext>
            </a:extLst>
          </p:cNvPr>
          <p:cNvSpPr/>
          <p:nvPr/>
        </p:nvSpPr>
        <p:spPr>
          <a:xfrm>
            <a:off x="7075875" y="4105244"/>
            <a:ext cx="4714734"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KATİP ÇELEBİ: </a:t>
            </a:r>
            <a:r>
              <a:rPr lang="tr-TR" dirty="0">
                <a:solidFill>
                  <a:schemeClr val="tx1"/>
                </a:solidFill>
              </a:rPr>
              <a:t>sosyoloji, tarih, siyaset</a:t>
            </a:r>
          </a:p>
        </p:txBody>
      </p:sp>
      <p:pic>
        <p:nvPicPr>
          <p:cNvPr id="22" name="Resim 21">
            <a:extLst>
              <a:ext uri="{FF2B5EF4-FFF2-40B4-BE49-F238E27FC236}">
                <a16:creationId xmlns:a16="http://schemas.microsoft.com/office/drawing/2014/main" id="{316A73C1-DFC5-4AE7-AAB7-F33993CA6674}"/>
              </a:ext>
            </a:extLst>
          </p:cNvPr>
          <p:cNvPicPr>
            <a:picLocks noChangeAspect="1"/>
          </p:cNvPicPr>
          <p:nvPr/>
        </p:nvPicPr>
        <p:blipFill rotWithShape="1">
          <a:blip r:embed="rId11">
            <a:extLst>
              <a:ext uri="{28A0092B-C50C-407E-A947-70E740481C1C}">
                <a14:useLocalDpi xmlns:a14="http://schemas.microsoft.com/office/drawing/2010/main" val="0"/>
              </a:ext>
            </a:extLst>
          </a:blip>
          <a:srcRect r="44307"/>
          <a:stretch/>
        </p:blipFill>
        <p:spPr>
          <a:xfrm>
            <a:off x="6451423" y="4889734"/>
            <a:ext cx="564031" cy="673942"/>
          </a:xfrm>
          <a:prstGeom prst="rect">
            <a:avLst/>
          </a:prstGeom>
        </p:spPr>
      </p:pic>
      <p:sp>
        <p:nvSpPr>
          <p:cNvPr id="23" name="Dikdörtgen 22">
            <a:extLst>
              <a:ext uri="{FF2B5EF4-FFF2-40B4-BE49-F238E27FC236}">
                <a16:creationId xmlns:a16="http://schemas.microsoft.com/office/drawing/2014/main" id="{571EF760-249D-48AA-8E11-40ECF0A73B92}"/>
              </a:ext>
            </a:extLst>
          </p:cNvPr>
          <p:cNvSpPr/>
          <p:nvPr/>
        </p:nvSpPr>
        <p:spPr>
          <a:xfrm>
            <a:off x="7075875" y="4927270"/>
            <a:ext cx="4714734"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ALİ KUŞÇU: </a:t>
            </a:r>
            <a:r>
              <a:rPr lang="tr-TR" dirty="0">
                <a:solidFill>
                  <a:schemeClr val="tx1"/>
                </a:solidFill>
              </a:rPr>
              <a:t>astronomi, matematik</a:t>
            </a:r>
          </a:p>
        </p:txBody>
      </p:sp>
      <p:pic>
        <p:nvPicPr>
          <p:cNvPr id="24" name="Resim 23">
            <a:extLst>
              <a:ext uri="{FF2B5EF4-FFF2-40B4-BE49-F238E27FC236}">
                <a16:creationId xmlns:a16="http://schemas.microsoft.com/office/drawing/2014/main" id="{A8D7832C-DE85-4224-A5B4-3A5F8643D282}"/>
              </a:ext>
            </a:extLst>
          </p:cNvPr>
          <p:cNvPicPr>
            <a:picLocks noChangeAspect="1"/>
          </p:cNvPicPr>
          <p:nvPr/>
        </p:nvPicPr>
        <p:blipFill rotWithShape="1">
          <a:blip r:embed="rId12">
            <a:extLst>
              <a:ext uri="{28A0092B-C50C-407E-A947-70E740481C1C}">
                <a14:useLocalDpi xmlns:a14="http://schemas.microsoft.com/office/drawing/2010/main" val="0"/>
              </a:ext>
            </a:extLst>
          </a:blip>
          <a:srcRect l="13158" r="13193"/>
          <a:stretch/>
        </p:blipFill>
        <p:spPr>
          <a:xfrm>
            <a:off x="234239" y="5753809"/>
            <a:ext cx="609429" cy="692070"/>
          </a:xfrm>
          <a:prstGeom prst="rect">
            <a:avLst/>
          </a:prstGeom>
        </p:spPr>
      </p:pic>
      <p:sp>
        <p:nvSpPr>
          <p:cNvPr id="25" name="Dikdörtgen 24">
            <a:extLst>
              <a:ext uri="{FF2B5EF4-FFF2-40B4-BE49-F238E27FC236}">
                <a16:creationId xmlns:a16="http://schemas.microsoft.com/office/drawing/2014/main" id="{F605116A-F839-46F4-9EE2-5D6B2686E2B9}"/>
              </a:ext>
            </a:extLst>
          </p:cNvPr>
          <p:cNvSpPr/>
          <p:nvPr/>
        </p:nvSpPr>
        <p:spPr>
          <a:xfrm>
            <a:off x="898306" y="5794416"/>
            <a:ext cx="4620289"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BİRUNİ: </a:t>
            </a:r>
            <a:r>
              <a:rPr lang="tr-TR" dirty="0">
                <a:solidFill>
                  <a:schemeClr val="tx1"/>
                </a:solidFill>
              </a:rPr>
              <a:t>astronomi, matematik, coğrafya</a:t>
            </a:r>
          </a:p>
        </p:txBody>
      </p:sp>
      <p:pic>
        <p:nvPicPr>
          <p:cNvPr id="26" name="Resim 25">
            <a:extLst>
              <a:ext uri="{FF2B5EF4-FFF2-40B4-BE49-F238E27FC236}">
                <a16:creationId xmlns:a16="http://schemas.microsoft.com/office/drawing/2014/main" id="{424E442C-11CE-4B50-AB88-66B6CFF98982}"/>
              </a:ext>
            </a:extLst>
          </p:cNvPr>
          <p:cNvPicPr>
            <a:picLocks noChangeAspect="1"/>
          </p:cNvPicPr>
          <p:nvPr/>
        </p:nvPicPr>
        <p:blipFill rotWithShape="1">
          <a:blip r:embed="rId13">
            <a:extLst>
              <a:ext uri="{28A0092B-C50C-407E-A947-70E740481C1C}">
                <a14:useLocalDpi xmlns:a14="http://schemas.microsoft.com/office/drawing/2010/main" val="0"/>
              </a:ext>
            </a:extLst>
          </a:blip>
          <a:srcRect l="57635" t="21004"/>
          <a:stretch/>
        </p:blipFill>
        <p:spPr>
          <a:xfrm>
            <a:off x="6444983" y="5703362"/>
            <a:ext cx="570472" cy="633587"/>
          </a:xfrm>
          <a:prstGeom prst="rect">
            <a:avLst/>
          </a:prstGeom>
        </p:spPr>
      </p:pic>
      <p:sp>
        <p:nvSpPr>
          <p:cNvPr id="27" name="Dikdörtgen 26">
            <a:extLst>
              <a:ext uri="{FF2B5EF4-FFF2-40B4-BE49-F238E27FC236}">
                <a16:creationId xmlns:a16="http://schemas.microsoft.com/office/drawing/2014/main" id="{4BF8738E-17B9-416B-A78B-FD3B31BF9B9A}"/>
              </a:ext>
            </a:extLst>
          </p:cNvPr>
          <p:cNvSpPr/>
          <p:nvPr/>
        </p:nvSpPr>
        <p:spPr>
          <a:xfrm>
            <a:off x="7075875" y="5703362"/>
            <a:ext cx="4714734" cy="598869"/>
          </a:xfrm>
          <a:prstGeom prst="rect">
            <a:avLst/>
          </a:prstGeom>
          <a:solidFill>
            <a:srgbClr val="B9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PİRİ REİS: </a:t>
            </a:r>
            <a:r>
              <a:rPr lang="tr-TR" dirty="0">
                <a:solidFill>
                  <a:schemeClr val="tx1"/>
                </a:solidFill>
              </a:rPr>
              <a:t>coğrafya</a:t>
            </a:r>
          </a:p>
        </p:txBody>
      </p:sp>
    </p:spTree>
    <p:extLst>
      <p:ext uri="{BB962C8B-B14F-4D97-AF65-F5344CB8AC3E}">
        <p14:creationId xmlns:p14="http://schemas.microsoft.com/office/powerpoint/2010/main" val="7023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3" grpId="0" animBg="1"/>
      <p:bldP spid="15" grpId="0" animBg="1"/>
      <p:bldP spid="17" grpId="0" animBg="1"/>
      <p:bldP spid="19" grpId="0" animBg="1"/>
      <p:bldP spid="21" grpId="0" animBg="1"/>
      <p:bldP spid="23" grpId="0" animBg="1"/>
      <p:bldP spid="25"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Metin kutusu 2">
            <a:extLst>
              <a:ext uri="{FF2B5EF4-FFF2-40B4-BE49-F238E27FC236}">
                <a16:creationId xmlns:a16="http://schemas.microsoft.com/office/drawing/2014/main" id="{1F0AD74C-9A15-4A52-988D-011165A8FDCC}"/>
              </a:ext>
            </a:extLst>
          </p:cNvPr>
          <p:cNvSpPr txBox="1"/>
          <p:nvPr/>
        </p:nvSpPr>
        <p:spPr>
          <a:xfrm>
            <a:off x="169035" y="1075231"/>
            <a:ext cx="11808317" cy="830997"/>
          </a:xfrm>
          <a:prstGeom prst="rect">
            <a:avLst/>
          </a:prstGeom>
          <a:noFill/>
          <a:ln w="19050">
            <a:solidFill>
              <a:srgbClr val="66FFCC"/>
            </a:solidFill>
          </a:ln>
        </p:spPr>
        <p:txBody>
          <a:bodyPr wrap="square">
            <a:spAutoFit/>
          </a:bodyPr>
          <a:lstStyle/>
          <a:p>
            <a:pPr algn="ctr"/>
            <a:r>
              <a:rPr lang="tr-TR" sz="2400" b="1" i="0" u="none" strike="noStrike" baseline="0" dirty="0"/>
              <a:t>Türk-İslam medeniyetinde yetişen bilginler daha çok hangi alanlarda çalışmalar yapmıştır? Neden?</a:t>
            </a:r>
            <a:endParaRPr lang="tr-TR" sz="2400" dirty="0"/>
          </a:p>
        </p:txBody>
      </p:sp>
      <p:sp>
        <p:nvSpPr>
          <p:cNvPr id="4" name="Metin kutusu 3">
            <a:extLst>
              <a:ext uri="{FF2B5EF4-FFF2-40B4-BE49-F238E27FC236}">
                <a16:creationId xmlns:a16="http://schemas.microsoft.com/office/drawing/2014/main" id="{511C96EC-02B4-4F54-9A6A-00242DEF2F1C}"/>
              </a:ext>
            </a:extLst>
          </p:cNvPr>
          <p:cNvSpPr txBox="1"/>
          <p:nvPr/>
        </p:nvSpPr>
        <p:spPr>
          <a:xfrm>
            <a:off x="169035" y="2356834"/>
            <a:ext cx="11204620" cy="3416320"/>
          </a:xfrm>
          <a:prstGeom prst="rect">
            <a:avLst/>
          </a:prstGeom>
          <a:noFill/>
        </p:spPr>
        <p:txBody>
          <a:bodyPr wrap="square" rtlCol="0">
            <a:spAutoFit/>
          </a:bodyPr>
          <a:lstStyle/>
          <a:p>
            <a:r>
              <a:rPr lang="tr-TR" sz="2400" dirty="0"/>
              <a:t>Özellikle astronomi ve matematik alanında çalışmalar yapmışlardır. Astronomi alanında yoğun çalışmalar yapmalarının sebebi inançlı olmaları ve dünyanın ötesindeki dünyaları merak etmeleri, Allah’ı ve onun yarattığı varlıkları bilme ve anlama isteklerinden ileri gelir. Aynı zamanda bugün de olduğu gibi yaşadıkları dönemdeki gök yüzü tüm insanlardan hayranlık uyandırıyordu ve aslında gök yüzünün ötesinde neler olduğu tüm insanları heyecanlandırıyordu. Astronomi ile ilgili çalışmalar yapıldığında gök yüzündeki tüm cisimlerin belli kurallara göre hareket ettiği fark ediliyordu. Bu belli kurallar ise kendi içerisinde tutarlı matematiksel sonuçları ortaya koyuyordu. Dolayısıyla gök yüzündeki cisimleri anlamak için matematiğe de hakim olmak gerekiyordu.</a:t>
            </a:r>
          </a:p>
        </p:txBody>
      </p:sp>
    </p:spTree>
    <p:extLst>
      <p:ext uri="{BB962C8B-B14F-4D97-AF65-F5344CB8AC3E}">
        <p14:creationId xmlns:p14="http://schemas.microsoft.com/office/powerpoint/2010/main" val="31833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3" name="Metin kutusu 2">
            <a:extLst>
              <a:ext uri="{FF2B5EF4-FFF2-40B4-BE49-F238E27FC236}">
                <a16:creationId xmlns:a16="http://schemas.microsoft.com/office/drawing/2014/main" id="{F6421C39-2A63-407F-91BC-2BF09130305B}"/>
              </a:ext>
            </a:extLst>
          </p:cNvPr>
          <p:cNvSpPr txBox="1"/>
          <p:nvPr/>
        </p:nvSpPr>
        <p:spPr>
          <a:xfrm>
            <a:off x="169304" y="983988"/>
            <a:ext cx="11853392" cy="830997"/>
          </a:xfrm>
          <a:prstGeom prst="rect">
            <a:avLst/>
          </a:prstGeom>
          <a:noFill/>
          <a:ln w="19050">
            <a:solidFill>
              <a:srgbClr val="66FFCC"/>
            </a:solidFill>
          </a:ln>
        </p:spPr>
        <p:txBody>
          <a:bodyPr wrap="square">
            <a:spAutoFit/>
          </a:bodyPr>
          <a:lstStyle/>
          <a:p>
            <a:pPr algn="ctr"/>
            <a:r>
              <a:rPr lang="tr-TR" sz="2400" b="1" i="0" u="none" strike="noStrike" baseline="0" dirty="0"/>
              <a:t>Konuda tanıtılan bilginlerin hangi çalışmalarının bilimsel gelişme sürecine daha çok katkı yaptığını düşünüyorsunuz? Tartışınız.</a:t>
            </a:r>
            <a:endParaRPr lang="tr-TR" sz="2400" dirty="0"/>
          </a:p>
        </p:txBody>
      </p:sp>
      <p:sp>
        <p:nvSpPr>
          <p:cNvPr id="4" name="Metin kutusu 3">
            <a:extLst>
              <a:ext uri="{FF2B5EF4-FFF2-40B4-BE49-F238E27FC236}">
                <a16:creationId xmlns:a16="http://schemas.microsoft.com/office/drawing/2014/main" id="{1BA9C71A-6187-4EDE-8FE2-5A1EC40A0160}"/>
              </a:ext>
            </a:extLst>
          </p:cNvPr>
          <p:cNvSpPr txBox="1"/>
          <p:nvPr/>
        </p:nvSpPr>
        <p:spPr>
          <a:xfrm>
            <a:off x="169304" y="2174348"/>
            <a:ext cx="11582936" cy="2677656"/>
          </a:xfrm>
          <a:prstGeom prst="rect">
            <a:avLst/>
          </a:prstGeom>
          <a:noFill/>
        </p:spPr>
        <p:txBody>
          <a:bodyPr wrap="square" rtlCol="0">
            <a:spAutoFit/>
          </a:bodyPr>
          <a:lstStyle/>
          <a:p>
            <a:r>
              <a:rPr lang="tr-TR" sz="2400" dirty="0"/>
              <a:t>Bilimler arasında ayrım yapmak doğru olmaz. Her bilim gereklidir. Ancak verilen bilginler </a:t>
            </a:r>
            <a:br>
              <a:rPr lang="tr-TR" sz="2400" dirty="0"/>
            </a:br>
            <a:r>
              <a:rPr lang="tr-TR" sz="2400" dirty="0"/>
              <a:t>arasında bir kıyaslama yapacak olursak, </a:t>
            </a:r>
            <a:r>
              <a:rPr lang="tr-TR" sz="2400" dirty="0" err="1"/>
              <a:t>İbni</a:t>
            </a:r>
            <a:r>
              <a:rPr lang="tr-TR" sz="2400" dirty="0"/>
              <a:t> Sina’nın tıp alanındaki çalışmaları</a:t>
            </a:r>
            <a:br>
              <a:rPr lang="tr-TR" sz="2400" dirty="0"/>
            </a:br>
            <a:r>
              <a:rPr lang="tr-TR" sz="2400" dirty="0"/>
              <a:t>Harezmi’nin matematik alanındaki çalışmaları, Farabi’nin felsefe alanındaki çalışmaları oldukça ileri seviyelere ulaşmıştır. Bu bilginler Avrupa tarafından da yaşadıkları dönemde ve sonrasında  tanınmış  ve eserlerinden faydalanılmıştır. </a:t>
            </a:r>
            <a:r>
              <a:rPr lang="tr-TR" sz="2400" dirty="0" err="1"/>
              <a:t>İbni</a:t>
            </a:r>
            <a:r>
              <a:rPr lang="tr-TR" sz="2400" dirty="0"/>
              <a:t> Sina’nın El Kanun Fit Tıp isimli eseri yüz yıllar  boyunca Avrupa devletlerindeki üniversitelerde baş eserlerden biri olarak okutulmuştur.</a:t>
            </a:r>
          </a:p>
        </p:txBody>
      </p:sp>
    </p:spTree>
    <p:extLst>
      <p:ext uri="{BB962C8B-B14F-4D97-AF65-F5344CB8AC3E}">
        <p14:creationId xmlns:p14="http://schemas.microsoft.com/office/powerpoint/2010/main" val="90339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12E03C7-2249-4C17-8810-E1821A67572E}"/>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5" name="Metin kutusu 4">
            <a:extLst>
              <a:ext uri="{FF2B5EF4-FFF2-40B4-BE49-F238E27FC236}">
                <a16:creationId xmlns:a16="http://schemas.microsoft.com/office/drawing/2014/main" id="{AE73D0C2-C473-442A-A3EE-3438A016E136}"/>
              </a:ext>
            </a:extLst>
          </p:cNvPr>
          <p:cNvSpPr txBox="1"/>
          <p:nvPr/>
        </p:nvSpPr>
        <p:spPr>
          <a:xfrm>
            <a:off x="230778" y="803578"/>
            <a:ext cx="8293039" cy="523220"/>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Türk-İslam Medeniyetinde Bilginler </a:t>
            </a:r>
            <a:r>
              <a:rPr lang="tr-TR" sz="2800" b="1" dirty="0">
                <a:solidFill>
                  <a:srgbClr val="FF0000"/>
                </a:solidFill>
                <a:latin typeface="Arial Black" panose="020B0A04020102020204" pitchFamily="34" charset="0"/>
              </a:rPr>
              <a:t>Konu Özeti</a:t>
            </a:r>
          </a:p>
        </p:txBody>
      </p:sp>
      <p:sp>
        <p:nvSpPr>
          <p:cNvPr id="7" name="Metin kutusu 6">
            <a:extLst>
              <a:ext uri="{FF2B5EF4-FFF2-40B4-BE49-F238E27FC236}">
                <a16:creationId xmlns:a16="http://schemas.microsoft.com/office/drawing/2014/main" id="{BA3ECA53-FB20-42A3-B13C-65DD57D2CC19}"/>
              </a:ext>
            </a:extLst>
          </p:cNvPr>
          <p:cNvSpPr txBox="1"/>
          <p:nvPr/>
        </p:nvSpPr>
        <p:spPr>
          <a:xfrm>
            <a:off x="230777" y="1603420"/>
            <a:ext cx="11488997" cy="830997"/>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t>Özellikle 8. yüzyıl ile 13. yüzyıl arasında İslam bilginleri birçok bilim alanında  büyük ilerlemeler kaydetmiştir.</a:t>
            </a:r>
          </a:p>
        </p:txBody>
      </p:sp>
      <p:sp>
        <p:nvSpPr>
          <p:cNvPr id="8" name="Metin kutusu 7">
            <a:extLst>
              <a:ext uri="{FF2B5EF4-FFF2-40B4-BE49-F238E27FC236}">
                <a16:creationId xmlns:a16="http://schemas.microsoft.com/office/drawing/2014/main" id="{7654A530-80F6-4246-9195-C6CE86637BA2}"/>
              </a:ext>
            </a:extLst>
          </p:cNvPr>
          <p:cNvSpPr txBox="1"/>
          <p:nvPr/>
        </p:nvSpPr>
        <p:spPr>
          <a:xfrm>
            <a:off x="230776" y="2711039"/>
            <a:ext cx="11488997" cy="830997"/>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t>İslam bilginleri, Çin, Hint, Yunan, Mısır başlıca olacak şekilde birçok bilgi birikiminden yararlanarak üzerlerine daha fazlasını katmışlardır.</a:t>
            </a:r>
          </a:p>
        </p:txBody>
      </p:sp>
      <p:sp>
        <p:nvSpPr>
          <p:cNvPr id="9" name="Metin kutusu 8">
            <a:extLst>
              <a:ext uri="{FF2B5EF4-FFF2-40B4-BE49-F238E27FC236}">
                <a16:creationId xmlns:a16="http://schemas.microsoft.com/office/drawing/2014/main" id="{6D7F5089-F7AF-4F8B-B34E-97AB978F4774}"/>
              </a:ext>
            </a:extLst>
          </p:cNvPr>
          <p:cNvSpPr txBox="1"/>
          <p:nvPr/>
        </p:nvSpPr>
        <p:spPr>
          <a:xfrm>
            <a:off x="230776" y="3818658"/>
            <a:ext cx="11488997"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t>Avrupa’da en çok tanınan İslam bilginleri: </a:t>
            </a:r>
            <a:r>
              <a:rPr lang="tr-TR" sz="2400" dirty="0" err="1"/>
              <a:t>İbni</a:t>
            </a:r>
            <a:r>
              <a:rPr lang="tr-TR" sz="2400" dirty="0"/>
              <a:t> Sina, Farabi, </a:t>
            </a:r>
            <a:r>
              <a:rPr lang="tr-TR" sz="2400" dirty="0" err="1"/>
              <a:t>İbni</a:t>
            </a:r>
            <a:r>
              <a:rPr lang="tr-TR" sz="2400" dirty="0"/>
              <a:t> Rüşt, Harezmi’dir.</a:t>
            </a:r>
          </a:p>
        </p:txBody>
      </p:sp>
    </p:spTree>
    <p:extLst>
      <p:ext uri="{BB962C8B-B14F-4D97-AF65-F5344CB8AC3E}">
        <p14:creationId xmlns:p14="http://schemas.microsoft.com/office/powerpoint/2010/main" val="223578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221D28A5-C6A3-49E1-A086-9046BADF61FD}"/>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6405790B-4009-4CF2-A8AF-34EC8BA38067}"/>
              </a:ext>
            </a:extLst>
          </p:cNvPr>
          <p:cNvSpPr txBox="1"/>
          <p:nvPr/>
        </p:nvSpPr>
        <p:spPr>
          <a:xfrm>
            <a:off x="230777" y="1640811"/>
            <a:ext cx="11728852" cy="830997"/>
          </a:xfrm>
          <a:prstGeom prst="rect">
            <a:avLst/>
          </a:prstGeom>
          <a:noFill/>
        </p:spPr>
        <p:txBody>
          <a:bodyPr wrap="square">
            <a:spAutoFit/>
          </a:bodyPr>
          <a:lstStyle/>
          <a:p>
            <a:r>
              <a:rPr lang="tr-TR" sz="2400" b="1" dirty="0">
                <a:solidFill>
                  <a:srgbClr val="C00000"/>
                </a:solidFill>
              </a:rPr>
              <a:t>Abbasiler:  </a:t>
            </a:r>
            <a:r>
              <a:rPr lang="tr-TR" sz="2400" dirty="0"/>
              <a:t>8. yüzyıldan itibaren başa gelerek İslam dünyasının yönetimini ve halifeliği beş  </a:t>
            </a:r>
            <a:br>
              <a:rPr lang="tr-TR" sz="2400" dirty="0"/>
            </a:br>
            <a:r>
              <a:rPr lang="tr-TR" sz="2400" dirty="0"/>
              <a:t>                    asırdan daha uzun bir süre elinde tutan Müslüman Arap devleti.</a:t>
            </a:r>
          </a:p>
        </p:txBody>
      </p:sp>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10" name="Metin kutusu 9">
            <a:extLst>
              <a:ext uri="{FF2B5EF4-FFF2-40B4-BE49-F238E27FC236}">
                <a16:creationId xmlns:a16="http://schemas.microsoft.com/office/drawing/2014/main" id="{6340462E-7570-4B11-A5F9-717AF3A38A8B}"/>
              </a:ext>
            </a:extLst>
          </p:cNvPr>
          <p:cNvSpPr txBox="1"/>
          <p:nvPr/>
        </p:nvSpPr>
        <p:spPr>
          <a:xfrm>
            <a:off x="230777" y="5592757"/>
            <a:ext cx="11728852" cy="461665"/>
          </a:xfrm>
          <a:prstGeom prst="rect">
            <a:avLst/>
          </a:prstGeom>
          <a:noFill/>
        </p:spPr>
        <p:txBody>
          <a:bodyPr wrap="square">
            <a:spAutoFit/>
          </a:bodyPr>
          <a:lstStyle/>
          <a:p>
            <a:r>
              <a:rPr lang="tr-TR" sz="2400" b="1" dirty="0">
                <a:solidFill>
                  <a:srgbClr val="C00000"/>
                </a:solidFill>
              </a:rPr>
              <a:t>Filozof: </a:t>
            </a:r>
            <a:r>
              <a:rPr lang="tr-TR" sz="2400" dirty="0"/>
              <a:t>Üst düzey biçimde felsefe ile meşgul olan ve felsefi düşünce üreten kişi.</a:t>
            </a:r>
          </a:p>
        </p:txBody>
      </p:sp>
      <p:sp>
        <p:nvSpPr>
          <p:cNvPr id="13" name="Metin kutusu 12">
            <a:extLst>
              <a:ext uri="{FF2B5EF4-FFF2-40B4-BE49-F238E27FC236}">
                <a16:creationId xmlns:a16="http://schemas.microsoft.com/office/drawing/2014/main" id="{B576A823-2B5A-4F17-80C3-27501C40EB23}"/>
              </a:ext>
            </a:extLst>
          </p:cNvPr>
          <p:cNvSpPr txBox="1"/>
          <p:nvPr/>
        </p:nvSpPr>
        <p:spPr>
          <a:xfrm>
            <a:off x="230777" y="2910920"/>
            <a:ext cx="11728852" cy="830997"/>
          </a:xfrm>
          <a:prstGeom prst="rect">
            <a:avLst/>
          </a:prstGeom>
          <a:noFill/>
        </p:spPr>
        <p:txBody>
          <a:bodyPr wrap="square">
            <a:spAutoFit/>
          </a:bodyPr>
          <a:lstStyle/>
          <a:p>
            <a:r>
              <a:rPr lang="tr-TR" sz="2400" b="1" dirty="0">
                <a:solidFill>
                  <a:srgbClr val="C00000"/>
                </a:solidFill>
              </a:rPr>
              <a:t>Astronomi: </a:t>
            </a:r>
            <a:r>
              <a:rPr lang="tr-TR" sz="2400" dirty="0"/>
              <a:t>K</a:t>
            </a:r>
            <a:r>
              <a:rPr lang="tr-TR" sz="2400" b="0" i="0" dirty="0">
                <a:effectLst/>
              </a:rPr>
              <a:t>ökenleri, evrimleri, fiziksel ve kimyasal özellikleri ile gök cisimlerini açıklamaya  </a:t>
            </a:r>
            <a:br>
              <a:rPr lang="tr-TR" sz="2400" b="0" i="0" dirty="0">
                <a:effectLst/>
              </a:rPr>
            </a:br>
            <a:r>
              <a:rPr lang="tr-TR" sz="2400" b="0" i="0" dirty="0">
                <a:effectLst/>
              </a:rPr>
              <a:t>                      çalışmak üzere gözleyen bilim dalıdır.</a:t>
            </a:r>
            <a:endParaRPr lang="tr-TR" sz="2400" dirty="0"/>
          </a:p>
        </p:txBody>
      </p:sp>
      <p:sp>
        <p:nvSpPr>
          <p:cNvPr id="14" name="Metin kutusu 13">
            <a:extLst>
              <a:ext uri="{FF2B5EF4-FFF2-40B4-BE49-F238E27FC236}">
                <a16:creationId xmlns:a16="http://schemas.microsoft.com/office/drawing/2014/main" id="{86E999F5-7025-4F2F-B987-1CA3A4F1C715}"/>
              </a:ext>
            </a:extLst>
          </p:cNvPr>
          <p:cNvSpPr txBox="1"/>
          <p:nvPr/>
        </p:nvSpPr>
        <p:spPr>
          <a:xfrm>
            <a:off x="230777" y="4072640"/>
            <a:ext cx="11728852" cy="1200329"/>
          </a:xfrm>
          <a:prstGeom prst="rect">
            <a:avLst/>
          </a:prstGeom>
          <a:noFill/>
        </p:spPr>
        <p:txBody>
          <a:bodyPr wrap="square">
            <a:spAutoFit/>
          </a:bodyPr>
          <a:lstStyle/>
          <a:p>
            <a:r>
              <a:rPr lang="tr-TR" sz="2400" b="1" dirty="0">
                <a:solidFill>
                  <a:srgbClr val="C00000"/>
                </a:solidFill>
              </a:rPr>
              <a:t>Felsefe: </a:t>
            </a:r>
            <a:r>
              <a:rPr lang="tr-TR" sz="2400" dirty="0"/>
              <a:t>Varlık, bilgi, gerçek, adalet, güzellik, doğruluk, akıl ve dil gibi konularla ilgili </a:t>
            </a:r>
            <a:r>
              <a:rPr lang="tr-TR" sz="2400" dirty="0" err="1"/>
              <a:t>özsel</a:t>
            </a:r>
            <a:r>
              <a:rPr lang="tr-TR" sz="2400" dirty="0"/>
              <a:t>  </a:t>
            </a:r>
            <a:br>
              <a:rPr lang="tr-TR" sz="2400" dirty="0"/>
            </a:br>
            <a:r>
              <a:rPr lang="tr-TR" sz="2400" dirty="0"/>
              <a:t>               sorunlara ilişkin yapılan çalışmalardır. Yunanlar için, "bilgelik sevgisi" ya da "hikmet </a:t>
            </a:r>
            <a:br>
              <a:rPr lang="tr-TR" sz="2400" dirty="0"/>
            </a:br>
            <a:r>
              <a:rPr lang="tr-TR" sz="2400" dirty="0"/>
              <a:t>               arayışı" anlamına gelmektedir.</a:t>
            </a:r>
          </a:p>
        </p:txBody>
      </p:sp>
    </p:spTree>
    <p:extLst>
      <p:ext uri="{BB962C8B-B14F-4D97-AF65-F5344CB8AC3E}">
        <p14:creationId xmlns:p14="http://schemas.microsoft.com/office/powerpoint/2010/main" val="6984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221D28A5-C6A3-49E1-A086-9046BADF61FD}"/>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6405790B-4009-4CF2-A8AF-34EC8BA38067}"/>
              </a:ext>
            </a:extLst>
          </p:cNvPr>
          <p:cNvSpPr txBox="1"/>
          <p:nvPr/>
        </p:nvSpPr>
        <p:spPr>
          <a:xfrm>
            <a:off x="230777" y="1640811"/>
            <a:ext cx="11728852" cy="830997"/>
          </a:xfrm>
          <a:prstGeom prst="rect">
            <a:avLst/>
          </a:prstGeom>
          <a:noFill/>
        </p:spPr>
        <p:txBody>
          <a:bodyPr wrap="square">
            <a:spAutoFit/>
          </a:bodyPr>
          <a:lstStyle/>
          <a:p>
            <a:r>
              <a:rPr lang="tr-TR" sz="2400" b="1" dirty="0">
                <a:solidFill>
                  <a:srgbClr val="C00000"/>
                </a:solidFill>
              </a:rPr>
              <a:t>Mantık: </a:t>
            </a:r>
            <a:r>
              <a:rPr lang="tr-TR" sz="2400" dirty="0">
                <a:solidFill>
                  <a:srgbClr val="202124"/>
                </a:solidFill>
              </a:rPr>
              <a:t>D</a:t>
            </a:r>
            <a:r>
              <a:rPr lang="tr-TR" sz="2400" b="0" i="0" dirty="0">
                <a:solidFill>
                  <a:srgbClr val="202124"/>
                </a:solidFill>
                <a:effectLst/>
              </a:rPr>
              <a:t>oğru düşünmeyi yanlış düşünmeden ayıran kurallar sistemidir. 19. yüzyıldan </a:t>
            </a:r>
            <a:br>
              <a:rPr lang="tr-TR" sz="2400" b="0" i="0" dirty="0">
                <a:solidFill>
                  <a:srgbClr val="202124"/>
                </a:solidFill>
                <a:effectLst/>
              </a:rPr>
            </a:br>
            <a:r>
              <a:rPr lang="tr-TR" sz="2400" b="0" i="0" dirty="0">
                <a:solidFill>
                  <a:srgbClr val="202124"/>
                </a:solidFill>
                <a:effectLst/>
              </a:rPr>
              <a:t>                itibaren</a:t>
            </a:r>
            <a:r>
              <a:rPr lang="tr-TR" sz="2400" dirty="0">
                <a:solidFill>
                  <a:srgbClr val="202124"/>
                </a:solidFill>
              </a:rPr>
              <a:t> modern </a:t>
            </a:r>
            <a:r>
              <a:rPr lang="tr-TR" sz="2400" b="0" i="0" dirty="0">
                <a:solidFill>
                  <a:srgbClr val="202124"/>
                </a:solidFill>
                <a:effectLst/>
              </a:rPr>
              <a:t>bir bilim olarak gelişmiştir.</a:t>
            </a:r>
            <a:r>
              <a:rPr lang="tr-TR" sz="2400" b="0" i="0" dirty="0">
                <a:solidFill>
                  <a:srgbClr val="202124"/>
                </a:solidFill>
                <a:effectLst/>
                <a:latin typeface="arial" panose="020B0604020202020204" pitchFamily="34" charset="0"/>
              </a:rPr>
              <a:t> </a:t>
            </a:r>
            <a:endParaRPr lang="tr-TR" sz="2400" dirty="0"/>
          </a:p>
        </p:txBody>
      </p:sp>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10" name="Metin kutusu 9">
            <a:extLst>
              <a:ext uri="{FF2B5EF4-FFF2-40B4-BE49-F238E27FC236}">
                <a16:creationId xmlns:a16="http://schemas.microsoft.com/office/drawing/2014/main" id="{6340462E-7570-4B11-A5F9-717AF3A38A8B}"/>
              </a:ext>
            </a:extLst>
          </p:cNvPr>
          <p:cNvSpPr txBox="1"/>
          <p:nvPr/>
        </p:nvSpPr>
        <p:spPr>
          <a:xfrm>
            <a:off x="230777" y="2791323"/>
            <a:ext cx="11728852" cy="461665"/>
          </a:xfrm>
          <a:prstGeom prst="rect">
            <a:avLst/>
          </a:prstGeom>
          <a:noFill/>
        </p:spPr>
        <p:txBody>
          <a:bodyPr wrap="square">
            <a:spAutoFit/>
          </a:bodyPr>
          <a:lstStyle/>
          <a:p>
            <a:r>
              <a:rPr lang="tr-TR" sz="2400" b="1" dirty="0">
                <a:solidFill>
                  <a:srgbClr val="C00000"/>
                </a:solidFill>
              </a:rPr>
              <a:t>Sosyoloji: </a:t>
            </a:r>
            <a:r>
              <a:rPr lang="tr-TR" sz="2400" dirty="0"/>
              <a:t>Toplum ve insanın etkileşimi üzerinde çalışan bir bilim dalıdır.</a:t>
            </a:r>
          </a:p>
        </p:txBody>
      </p:sp>
      <p:sp>
        <p:nvSpPr>
          <p:cNvPr id="13" name="Metin kutusu 12">
            <a:extLst>
              <a:ext uri="{FF2B5EF4-FFF2-40B4-BE49-F238E27FC236}">
                <a16:creationId xmlns:a16="http://schemas.microsoft.com/office/drawing/2014/main" id="{B576A823-2B5A-4F17-80C3-27501C40EB23}"/>
              </a:ext>
            </a:extLst>
          </p:cNvPr>
          <p:cNvSpPr txBox="1"/>
          <p:nvPr/>
        </p:nvSpPr>
        <p:spPr>
          <a:xfrm>
            <a:off x="230777" y="3936296"/>
            <a:ext cx="11728852" cy="830997"/>
          </a:xfrm>
          <a:prstGeom prst="rect">
            <a:avLst/>
          </a:prstGeom>
          <a:noFill/>
        </p:spPr>
        <p:txBody>
          <a:bodyPr wrap="square">
            <a:spAutoFit/>
          </a:bodyPr>
          <a:lstStyle/>
          <a:p>
            <a:r>
              <a:rPr lang="tr-TR" sz="2400" b="1" dirty="0">
                <a:solidFill>
                  <a:srgbClr val="C00000"/>
                </a:solidFill>
              </a:rPr>
              <a:t>Coğrafya: </a:t>
            </a:r>
            <a:r>
              <a:rPr lang="tr-TR" sz="2400" dirty="0"/>
              <a:t>Beşerî sistemleri ve yeryüzünü araştıran, bunlar arasındaki ilişkiyi neden-sonuç ve </a:t>
            </a:r>
            <a:br>
              <a:rPr lang="tr-TR" sz="2400" dirty="0"/>
            </a:br>
            <a:r>
              <a:rPr lang="tr-TR" sz="2400" dirty="0"/>
              <a:t>                  dağılış ilkesine bağlı olarak inceleyen ve sorgulayan bir bilim dalıdır.</a:t>
            </a:r>
          </a:p>
        </p:txBody>
      </p:sp>
      <p:sp>
        <p:nvSpPr>
          <p:cNvPr id="14" name="Metin kutusu 13">
            <a:extLst>
              <a:ext uri="{FF2B5EF4-FFF2-40B4-BE49-F238E27FC236}">
                <a16:creationId xmlns:a16="http://schemas.microsoft.com/office/drawing/2014/main" id="{86E999F5-7025-4F2F-B987-1CA3A4F1C715}"/>
              </a:ext>
            </a:extLst>
          </p:cNvPr>
          <p:cNvSpPr txBox="1"/>
          <p:nvPr/>
        </p:nvSpPr>
        <p:spPr>
          <a:xfrm>
            <a:off x="230777" y="5081269"/>
            <a:ext cx="11728852" cy="830997"/>
          </a:xfrm>
          <a:prstGeom prst="rect">
            <a:avLst/>
          </a:prstGeom>
          <a:noFill/>
        </p:spPr>
        <p:txBody>
          <a:bodyPr wrap="square">
            <a:spAutoFit/>
          </a:bodyPr>
          <a:lstStyle/>
          <a:p>
            <a:r>
              <a:rPr lang="tr-TR" sz="2400" b="1" dirty="0" err="1">
                <a:solidFill>
                  <a:srgbClr val="C00000"/>
                </a:solidFill>
              </a:rPr>
              <a:t>İbn</a:t>
            </a:r>
            <a:r>
              <a:rPr lang="tr-TR" sz="2400" b="1" dirty="0">
                <a:solidFill>
                  <a:srgbClr val="C00000"/>
                </a:solidFill>
              </a:rPr>
              <a:t>: </a:t>
            </a:r>
            <a:r>
              <a:rPr lang="tr-TR" sz="2400" dirty="0"/>
              <a:t>Arapçada isimlerin başına getirilerek ‘’oğlu’’ anlamını sağlayan kelimedir. </a:t>
            </a:r>
            <a:br>
              <a:rPr lang="tr-TR" sz="2400" dirty="0"/>
            </a:br>
            <a:r>
              <a:rPr lang="tr-TR" sz="2400" dirty="0"/>
              <a:t>        </a:t>
            </a:r>
            <a:r>
              <a:rPr lang="tr-TR" sz="2400" u="sng" dirty="0"/>
              <a:t>Örnek</a:t>
            </a:r>
            <a:r>
              <a:rPr lang="tr-TR" sz="2400" dirty="0"/>
              <a:t>: </a:t>
            </a:r>
            <a:r>
              <a:rPr lang="tr-TR" sz="2400" dirty="0" err="1"/>
              <a:t>İbni</a:t>
            </a:r>
            <a:r>
              <a:rPr lang="tr-TR" sz="2400" dirty="0"/>
              <a:t> Sina: Sina’nın oğlu</a:t>
            </a:r>
          </a:p>
        </p:txBody>
      </p:sp>
    </p:spTree>
    <p:extLst>
      <p:ext uri="{BB962C8B-B14F-4D97-AF65-F5344CB8AC3E}">
        <p14:creationId xmlns:p14="http://schemas.microsoft.com/office/powerpoint/2010/main" val="35694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pic>
        <p:nvPicPr>
          <p:cNvPr id="3" name="Resim 2">
            <a:extLst>
              <a:ext uri="{FF2B5EF4-FFF2-40B4-BE49-F238E27FC236}">
                <a16:creationId xmlns:a16="http://schemas.microsoft.com/office/drawing/2014/main" id="{CBB93DFE-B4B4-4DC7-9C1C-E424CF17E2AA}"/>
              </a:ext>
            </a:extLst>
          </p:cNvPr>
          <p:cNvPicPr>
            <a:picLocks noChangeAspect="1"/>
          </p:cNvPicPr>
          <p:nvPr/>
        </p:nvPicPr>
        <p:blipFill>
          <a:blip r:embed="rId2"/>
          <a:stretch>
            <a:fillRect/>
          </a:stretch>
        </p:blipFill>
        <p:spPr>
          <a:xfrm>
            <a:off x="212500" y="1848274"/>
            <a:ext cx="5364051" cy="4544117"/>
          </a:xfrm>
          <a:prstGeom prst="rect">
            <a:avLst/>
          </a:prstGeom>
        </p:spPr>
      </p:pic>
      <p:sp>
        <p:nvSpPr>
          <p:cNvPr id="11" name="Metin kutusu 10">
            <a:extLst>
              <a:ext uri="{FF2B5EF4-FFF2-40B4-BE49-F238E27FC236}">
                <a16:creationId xmlns:a16="http://schemas.microsoft.com/office/drawing/2014/main" id="{072E177D-410B-4521-B8B1-75E350702F33}"/>
              </a:ext>
            </a:extLst>
          </p:cNvPr>
          <p:cNvSpPr txBox="1"/>
          <p:nvPr/>
        </p:nvSpPr>
        <p:spPr>
          <a:xfrm>
            <a:off x="154546" y="913155"/>
            <a:ext cx="11955887" cy="461665"/>
          </a:xfrm>
          <a:prstGeom prst="rect">
            <a:avLst/>
          </a:prstGeom>
          <a:noFill/>
        </p:spPr>
        <p:txBody>
          <a:bodyPr wrap="square">
            <a:spAutoFit/>
          </a:bodyPr>
          <a:lstStyle/>
          <a:p>
            <a:pPr algn="l"/>
            <a:r>
              <a:rPr lang="tr-TR" sz="2400" b="0" i="0" u="none" strike="noStrike" baseline="0" dirty="0"/>
              <a:t>Minyatürleri inceleyiniz. Minyatürlerde yer alan insanlar ne yapıyor olabilirler? </a:t>
            </a:r>
            <a:endParaRPr lang="tr-TR" sz="2400" dirty="0"/>
          </a:p>
        </p:txBody>
      </p:sp>
      <p:cxnSp>
        <p:nvCxnSpPr>
          <p:cNvPr id="5" name="Düz Bağlayıcı 4">
            <a:extLst>
              <a:ext uri="{FF2B5EF4-FFF2-40B4-BE49-F238E27FC236}">
                <a16:creationId xmlns:a16="http://schemas.microsoft.com/office/drawing/2014/main" id="{22325D9B-110F-438F-AF29-78B2DCD32383}"/>
              </a:ext>
            </a:extLst>
          </p:cNvPr>
          <p:cNvCxnSpPr/>
          <p:nvPr/>
        </p:nvCxnSpPr>
        <p:spPr>
          <a:xfrm>
            <a:off x="212501" y="1493949"/>
            <a:ext cx="116875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Grafik 11" descr="Geri sağdan sola">
            <a:extLst>
              <a:ext uri="{FF2B5EF4-FFF2-40B4-BE49-F238E27FC236}">
                <a16:creationId xmlns:a16="http://schemas.microsoft.com/office/drawing/2014/main" id="{8E8E0BC3-5613-49E7-880F-4AD257F5A3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5289" y="3663132"/>
            <a:ext cx="914400" cy="914400"/>
          </a:xfrm>
          <a:prstGeom prst="rect">
            <a:avLst/>
          </a:prstGeom>
        </p:spPr>
      </p:pic>
      <p:sp>
        <p:nvSpPr>
          <p:cNvPr id="15" name="Metin kutusu 14">
            <a:extLst>
              <a:ext uri="{FF2B5EF4-FFF2-40B4-BE49-F238E27FC236}">
                <a16:creationId xmlns:a16="http://schemas.microsoft.com/office/drawing/2014/main" id="{B5C61BB7-33BB-4925-B96F-6418553A3D92}"/>
              </a:ext>
            </a:extLst>
          </p:cNvPr>
          <p:cNvSpPr txBox="1"/>
          <p:nvPr/>
        </p:nvSpPr>
        <p:spPr>
          <a:xfrm>
            <a:off x="6703456" y="3663132"/>
            <a:ext cx="5276044" cy="830997"/>
          </a:xfrm>
          <a:prstGeom prst="rect">
            <a:avLst/>
          </a:prstGeom>
          <a:noFill/>
        </p:spPr>
        <p:txBody>
          <a:bodyPr wrap="square" rtlCol="0">
            <a:spAutoFit/>
          </a:bodyPr>
          <a:lstStyle/>
          <a:p>
            <a:r>
              <a:rPr lang="tr-TR" sz="2400" dirty="0"/>
              <a:t>Bu görselde bir doktor, hastanın dişlerine ya da ağzına yönelik bir tedavi uyguluyor.</a:t>
            </a:r>
          </a:p>
        </p:txBody>
      </p:sp>
    </p:spTree>
    <p:extLst>
      <p:ext uri="{BB962C8B-B14F-4D97-AF65-F5344CB8AC3E}">
        <p14:creationId xmlns:p14="http://schemas.microsoft.com/office/powerpoint/2010/main" val="23448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11" name="Metin kutusu 10">
            <a:extLst>
              <a:ext uri="{FF2B5EF4-FFF2-40B4-BE49-F238E27FC236}">
                <a16:creationId xmlns:a16="http://schemas.microsoft.com/office/drawing/2014/main" id="{072E177D-410B-4521-B8B1-75E350702F33}"/>
              </a:ext>
            </a:extLst>
          </p:cNvPr>
          <p:cNvSpPr txBox="1"/>
          <p:nvPr/>
        </p:nvSpPr>
        <p:spPr>
          <a:xfrm>
            <a:off x="154546" y="913155"/>
            <a:ext cx="11955887" cy="461665"/>
          </a:xfrm>
          <a:prstGeom prst="rect">
            <a:avLst/>
          </a:prstGeom>
          <a:noFill/>
        </p:spPr>
        <p:txBody>
          <a:bodyPr wrap="square">
            <a:spAutoFit/>
          </a:bodyPr>
          <a:lstStyle/>
          <a:p>
            <a:pPr algn="l"/>
            <a:r>
              <a:rPr lang="tr-TR" sz="2400" b="0" i="0" u="none" strike="noStrike" baseline="0" dirty="0"/>
              <a:t>Minyatürleri inceleyiniz. Minyatürlerde yer alan insanlar ne yapıyor olabilirler? </a:t>
            </a:r>
            <a:endParaRPr lang="tr-TR" sz="2400" dirty="0"/>
          </a:p>
        </p:txBody>
      </p:sp>
      <p:cxnSp>
        <p:nvCxnSpPr>
          <p:cNvPr id="5" name="Düz Bağlayıcı 4">
            <a:extLst>
              <a:ext uri="{FF2B5EF4-FFF2-40B4-BE49-F238E27FC236}">
                <a16:creationId xmlns:a16="http://schemas.microsoft.com/office/drawing/2014/main" id="{22325D9B-110F-438F-AF29-78B2DCD32383}"/>
              </a:ext>
            </a:extLst>
          </p:cNvPr>
          <p:cNvCxnSpPr/>
          <p:nvPr/>
        </p:nvCxnSpPr>
        <p:spPr>
          <a:xfrm>
            <a:off x="212501" y="1493949"/>
            <a:ext cx="116875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Grafik 11" descr="Geri sağdan sola">
            <a:extLst>
              <a:ext uri="{FF2B5EF4-FFF2-40B4-BE49-F238E27FC236}">
                <a16:creationId xmlns:a16="http://schemas.microsoft.com/office/drawing/2014/main" id="{8E8E0BC3-5613-49E7-880F-4AD257F5A3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9090" y="3674886"/>
            <a:ext cx="914400" cy="914400"/>
          </a:xfrm>
          <a:prstGeom prst="rect">
            <a:avLst/>
          </a:prstGeom>
        </p:spPr>
      </p:pic>
      <p:pic>
        <p:nvPicPr>
          <p:cNvPr id="9" name="Resim 8">
            <a:extLst>
              <a:ext uri="{FF2B5EF4-FFF2-40B4-BE49-F238E27FC236}">
                <a16:creationId xmlns:a16="http://schemas.microsoft.com/office/drawing/2014/main" id="{6BEFE1AE-1BD4-4640-A92E-8F2B8D41BD06}"/>
              </a:ext>
            </a:extLst>
          </p:cNvPr>
          <p:cNvPicPr>
            <a:picLocks noChangeAspect="1"/>
          </p:cNvPicPr>
          <p:nvPr/>
        </p:nvPicPr>
        <p:blipFill>
          <a:blip r:embed="rId4"/>
          <a:stretch>
            <a:fillRect/>
          </a:stretch>
        </p:blipFill>
        <p:spPr>
          <a:xfrm>
            <a:off x="257578" y="1770846"/>
            <a:ext cx="5109090" cy="4918329"/>
          </a:xfrm>
          <a:prstGeom prst="rect">
            <a:avLst/>
          </a:prstGeom>
        </p:spPr>
      </p:pic>
      <p:sp>
        <p:nvSpPr>
          <p:cNvPr id="10" name="Metin kutusu 9">
            <a:extLst>
              <a:ext uri="{FF2B5EF4-FFF2-40B4-BE49-F238E27FC236}">
                <a16:creationId xmlns:a16="http://schemas.microsoft.com/office/drawing/2014/main" id="{68650489-CDCE-4219-A06F-D3D406425734}"/>
              </a:ext>
            </a:extLst>
          </p:cNvPr>
          <p:cNvSpPr txBox="1"/>
          <p:nvPr/>
        </p:nvSpPr>
        <p:spPr>
          <a:xfrm>
            <a:off x="6619742" y="3162590"/>
            <a:ext cx="5422005" cy="1938992"/>
          </a:xfrm>
          <a:prstGeom prst="rect">
            <a:avLst/>
          </a:prstGeom>
          <a:noFill/>
        </p:spPr>
        <p:txBody>
          <a:bodyPr wrap="square" rtlCol="0">
            <a:spAutoFit/>
          </a:bodyPr>
          <a:lstStyle/>
          <a:p>
            <a:r>
              <a:rPr lang="tr-TR" sz="2400" dirty="0"/>
              <a:t>Bu görselde haritaları inceleyen, ölçümler yapan bir konu ile ilgili tartışan, okuyan ve yazı yazan insanlar var. Buradaki kişilerin coğrafya, astroloji matematik bilimleri ile ilgili çalışmalar yaptığını söyleyebiliriz.</a:t>
            </a:r>
          </a:p>
        </p:txBody>
      </p:sp>
    </p:spTree>
    <p:extLst>
      <p:ext uri="{BB962C8B-B14F-4D97-AF65-F5344CB8AC3E}">
        <p14:creationId xmlns:p14="http://schemas.microsoft.com/office/powerpoint/2010/main" val="23482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pic>
        <p:nvPicPr>
          <p:cNvPr id="3" name="Resim 2">
            <a:extLst>
              <a:ext uri="{FF2B5EF4-FFF2-40B4-BE49-F238E27FC236}">
                <a16:creationId xmlns:a16="http://schemas.microsoft.com/office/drawing/2014/main" id="{8E68FCD4-B071-406D-9ECF-F22CD7DFE909}"/>
              </a:ext>
            </a:extLst>
          </p:cNvPr>
          <p:cNvPicPr>
            <a:picLocks noChangeAspect="1"/>
          </p:cNvPicPr>
          <p:nvPr/>
        </p:nvPicPr>
        <p:blipFill>
          <a:blip r:embed="rId2"/>
          <a:stretch>
            <a:fillRect/>
          </a:stretch>
        </p:blipFill>
        <p:spPr>
          <a:xfrm>
            <a:off x="212501" y="1773528"/>
            <a:ext cx="3773510" cy="4864547"/>
          </a:xfrm>
          <a:prstGeom prst="rect">
            <a:avLst/>
          </a:prstGeom>
        </p:spPr>
      </p:pic>
      <p:sp>
        <p:nvSpPr>
          <p:cNvPr id="4" name="Metin kutusu 3">
            <a:extLst>
              <a:ext uri="{FF2B5EF4-FFF2-40B4-BE49-F238E27FC236}">
                <a16:creationId xmlns:a16="http://schemas.microsoft.com/office/drawing/2014/main" id="{C5233BD2-637A-4D25-B1E1-DD2C5DEF7920}"/>
              </a:ext>
            </a:extLst>
          </p:cNvPr>
          <p:cNvSpPr txBox="1"/>
          <p:nvPr/>
        </p:nvSpPr>
        <p:spPr>
          <a:xfrm>
            <a:off x="154546" y="913155"/>
            <a:ext cx="11955887" cy="461665"/>
          </a:xfrm>
          <a:prstGeom prst="rect">
            <a:avLst/>
          </a:prstGeom>
          <a:noFill/>
        </p:spPr>
        <p:txBody>
          <a:bodyPr wrap="square">
            <a:spAutoFit/>
          </a:bodyPr>
          <a:lstStyle/>
          <a:p>
            <a:pPr algn="l"/>
            <a:r>
              <a:rPr lang="tr-TR" sz="2400" b="0" i="0" u="none" strike="noStrike" baseline="0" dirty="0"/>
              <a:t>Minyatürleri inceleyiniz. Minyatürlerde yer alan insanlar ne yapıyor olabilirler? </a:t>
            </a:r>
            <a:endParaRPr lang="tr-TR" sz="2400" dirty="0"/>
          </a:p>
        </p:txBody>
      </p:sp>
      <p:cxnSp>
        <p:nvCxnSpPr>
          <p:cNvPr id="5" name="Düz Bağlayıcı 4">
            <a:extLst>
              <a:ext uri="{FF2B5EF4-FFF2-40B4-BE49-F238E27FC236}">
                <a16:creationId xmlns:a16="http://schemas.microsoft.com/office/drawing/2014/main" id="{9B708944-3542-4721-9C3F-B1671607522B}"/>
              </a:ext>
            </a:extLst>
          </p:cNvPr>
          <p:cNvCxnSpPr/>
          <p:nvPr/>
        </p:nvCxnSpPr>
        <p:spPr>
          <a:xfrm>
            <a:off x="212501" y="1493949"/>
            <a:ext cx="11687578"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descr="Geri sağdan sola">
            <a:extLst>
              <a:ext uri="{FF2B5EF4-FFF2-40B4-BE49-F238E27FC236}">
                <a16:creationId xmlns:a16="http://schemas.microsoft.com/office/drawing/2014/main" id="{8CBD4F36-DF35-4B99-85DE-F30C410741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7490" y="3748601"/>
            <a:ext cx="914400" cy="914400"/>
          </a:xfrm>
          <a:prstGeom prst="rect">
            <a:avLst/>
          </a:prstGeom>
        </p:spPr>
      </p:pic>
      <p:sp>
        <p:nvSpPr>
          <p:cNvPr id="7" name="Metin kutusu 6">
            <a:extLst>
              <a:ext uri="{FF2B5EF4-FFF2-40B4-BE49-F238E27FC236}">
                <a16:creationId xmlns:a16="http://schemas.microsoft.com/office/drawing/2014/main" id="{2630624F-7E4C-4AD4-A428-C2B4FD38302E}"/>
              </a:ext>
            </a:extLst>
          </p:cNvPr>
          <p:cNvSpPr txBox="1"/>
          <p:nvPr/>
        </p:nvSpPr>
        <p:spPr>
          <a:xfrm>
            <a:off x="5177308" y="3055727"/>
            <a:ext cx="6864437" cy="2308324"/>
          </a:xfrm>
          <a:prstGeom prst="rect">
            <a:avLst/>
          </a:prstGeom>
          <a:noFill/>
        </p:spPr>
        <p:txBody>
          <a:bodyPr wrap="square" rtlCol="0">
            <a:spAutoFit/>
          </a:bodyPr>
          <a:lstStyle/>
          <a:p>
            <a:r>
              <a:rPr lang="tr-TR" sz="2400" dirty="0"/>
              <a:t>Muhtemel olasılık burası bir rasathane yani astrolojik gözlem evi. Bu görselde iç içe geçmiş dairelerin dönme mekaniği ile ilgili bir çalışma var gibi görünüyor. Uzaydaki gezegenlerin dönüşlerini, yörüngelerini anlamak için oluşturulmuş bir model</a:t>
            </a:r>
            <a:br>
              <a:rPr lang="tr-TR" sz="2400" dirty="0"/>
            </a:br>
            <a:r>
              <a:rPr lang="tr-TR" sz="2400" dirty="0"/>
              <a:t>var diyebiliriz.</a:t>
            </a:r>
          </a:p>
        </p:txBody>
      </p:sp>
    </p:spTree>
    <p:extLst>
      <p:ext uri="{BB962C8B-B14F-4D97-AF65-F5344CB8AC3E}">
        <p14:creationId xmlns:p14="http://schemas.microsoft.com/office/powerpoint/2010/main" val="120853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pic>
        <p:nvPicPr>
          <p:cNvPr id="3" name="Resim 2">
            <a:extLst>
              <a:ext uri="{FF2B5EF4-FFF2-40B4-BE49-F238E27FC236}">
                <a16:creationId xmlns:a16="http://schemas.microsoft.com/office/drawing/2014/main" id="{E60E9D93-C343-4A45-981C-8B914E95C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28" y="1151406"/>
            <a:ext cx="5922672" cy="3832718"/>
          </a:xfrm>
          <a:prstGeom prst="rect">
            <a:avLst/>
          </a:prstGeom>
        </p:spPr>
      </p:pic>
      <p:sp>
        <p:nvSpPr>
          <p:cNvPr id="6" name="Metin kutusu 5">
            <a:extLst>
              <a:ext uri="{FF2B5EF4-FFF2-40B4-BE49-F238E27FC236}">
                <a16:creationId xmlns:a16="http://schemas.microsoft.com/office/drawing/2014/main" id="{3F554605-DA8D-44BC-92CF-28C85092D8D7}"/>
              </a:ext>
            </a:extLst>
          </p:cNvPr>
          <p:cNvSpPr txBox="1"/>
          <p:nvPr/>
        </p:nvSpPr>
        <p:spPr>
          <a:xfrm>
            <a:off x="6204397" y="1022617"/>
            <a:ext cx="5922672" cy="4154984"/>
          </a:xfrm>
          <a:prstGeom prst="rect">
            <a:avLst/>
          </a:prstGeom>
          <a:noFill/>
        </p:spPr>
        <p:txBody>
          <a:bodyPr wrap="square">
            <a:spAutoFit/>
          </a:bodyPr>
          <a:lstStyle/>
          <a:p>
            <a:pPr algn="l"/>
            <a:r>
              <a:rPr lang="tr-TR" sz="2400" b="0" i="0" u="none" strike="noStrike" baseline="0" dirty="0"/>
              <a:t>Kâğıt, saat, takvim, cam, kumaş gibi günlük hayatımızda sıkça kullandığımız nesneleri düşünelim. Herhâlde bunlar icat edilmeseydi yaşamımızda zorluklarla karşılaşacaktık. Bunlar ve daha pek çok icat birçok medeniyetin katkısıyla günümüzdeki şekillerini almışlardır. Örneğin, önceki konudan da hatırlayacağınız gibi kâğıdı Çinliler icat etmişlerdir. Bununla birlikte kâğıt, önce Müslümanlar, sonra Avrupalılar tarafından geliştirilerek günümüzde kullandığımız hâlini almıştır.</a:t>
            </a:r>
            <a:endParaRPr lang="tr-TR" sz="2400" dirty="0"/>
          </a:p>
        </p:txBody>
      </p:sp>
      <p:sp>
        <p:nvSpPr>
          <p:cNvPr id="9" name="Metin kutusu 8">
            <a:extLst>
              <a:ext uri="{FF2B5EF4-FFF2-40B4-BE49-F238E27FC236}">
                <a16:creationId xmlns:a16="http://schemas.microsoft.com/office/drawing/2014/main" id="{3948BA35-CF34-4816-96E2-D452BAF32EBB}"/>
              </a:ext>
            </a:extLst>
          </p:cNvPr>
          <p:cNvSpPr txBox="1"/>
          <p:nvPr/>
        </p:nvSpPr>
        <p:spPr>
          <a:xfrm>
            <a:off x="173327" y="5096719"/>
            <a:ext cx="11953742" cy="1569660"/>
          </a:xfrm>
          <a:prstGeom prst="rect">
            <a:avLst/>
          </a:prstGeom>
          <a:noFill/>
        </p:spPr>
        <p:txBody>
          <a:bodyPr wrap="square">
            <a:spAutoFit/>
          </a:bodyPr>
          <a:lstStyle/>
          <a:p>
            <a:pPr algn="l"/>
            <a:r>
              <a:rPr lang="tr-TR" sz="2400" b="0" i="0" u="none" strike="noStrike" baseline="0" dirty="0"/>
              <a:t>Mezopotamya, Mısır, Çin, Yunan ve Roma medeniyetleri İlk Çağ’da bilimsel gelişmelere öncülük etmişlerdir. Orta Çağ’da ise Türk–İslam medeniyeti bilimsel gelişme sürecine önemli katkılar yapmıştır. Hz. Muhammed, sözleriyle Müslümanları bilimsel çalışmalar yapmaları için teşvik etmiştir.</a:t>
            </a:r>
            <a:endParaRPr lang="tr-TR" sz="2400" dirty="0"/>
          </a:p>
        </p:txBody>
      </p:sp>
    </p:spTree>
    <p:extLst>
      <p:ext uri="{BB962C8B-B14F-4D97-AF65-F5344CB8AC3E}">
        <p14:creationId xmlns:p14="http://schemas.microsoft.com/office/powerpoint/2010/main" val="112988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FA000A3-D773-4B44-889C-FCFC7297D29C}"/>
              </a:ext>
            </a:extLst>
          </p:cNvPr>
          <p:cNvSpPr/>
          <p:nvPr/>
        </p:nvSpPr>
        <p:spPr>
          <a:xfrm>
            <a:off x="0" y="0"/>
            <a:ext cx="12192000" cy="624625"/>
          </a:xfrm>
          <a:prstGeom prst="rect">
            <a:avLst/>
          </a:prstGeom>
          <a:gradFill flip="none" rotWithShape="1">
            <a:gsLst>
              <a:gs pos="0">
                <a:srgbClr val="F0FFE1">
                  <a:shade val="30000"/>
                  <a:satMod val="115000"/>
                </a:srgbClr>
              </a:gs>
              <a:gs pos="50000">
                <a:srgbClr val="F0FFE1">
                  <a:shade val="67500"/>
                  <a:satMod val="115000"/>
                </a:srgbClr>
              </a:gs>
              <a:gs pos="100000">
                <a:srgbClr val="F0FF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TÜRK-İSLAM MEDENİYETİNDE BİLGİNLER</a:t>
            </a:r>
          </a:p>
        </p:txBody>
      </p:sp>
      <p:sp>
        <p:nvSpPr>
          <p:cNvPr id="2" name="Dikdörtgen: Köşeleri Yuvarlatılmış 1">
            <a:extLst>
              <a:ext uri="{FF2B5EF4-FFF2-40B4-BE49-F238E27FC236}">
                <a16:creationId xmlns:a16="http://schemas.microsoft.com/office/drawing/2014/main" id="{67FBB422-705D-4F14-826B-F82C847BE112}"/>
              </a:ext>
            </a:extLst>
          </p:cNvPr>
          <p:cNvSpPr/>
          <p:nvPr/>
        </p:nvSpPr>
        <p:spPr>
          <a:xfrm>
            <a:off x="1707524" y="2092815"/>
            <a:ext cx="8776952" cy="3052293"/>
          </a:xfrm>
          <a:prstGeom prst="roundRect">
            <a:avLst>
              <a:gd name="adj" fmla="val 24002"/>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i="0" u="none" strike="noStrike" baseline="0" dirty="0">
                <a:solidFill>
                  <a:schemeClr val="tx1"/>
                </a:solidFill>
                <a:latin typeface="Univers Condensed Light" panose="020B0306020202040204" pitchFamily="34" charset="0"/>
              </a:rPr>
              <a:t>“İlim peşinde koşmak her Müslüman üzerine farzdır.”</a:t>
            </a:r>
          </a:p>
          <a:p>
            <a:pPr algn="ctr"/>
            <a:r>
              <a:rPr lang="tr-TR" sz="2800" b="1" i="0" u="none" strike="noStrike" baseline="0" dirty="0">
                <a:solidFill>
                  <a:schemeClr val="tx1"/>
                </a:solidFill>
                <a:latin typeface="Univers Condensed Light" panose="020B0306020202040204" pitchFamily="34" charset="0"/>
              </a:rPr>
              <a:t>“Kuşkusuz ki âlimler peygamberlerin mirasçısıdır.”</a:t>
            </a:r>
          </a:p>
          <a:p>
            <a:pPr algn="ctr"/>
            <a:r>
              <a:rPr lang="tr-TR" sz="2800" b="1" i="0" u="none" strike="noStrike" baseline="0" dirty="0">
                <a:solidFill>
                  <a:schemeClr val="tx1"/>
                </a:solidFill>
                <a:latin typeface="Univers Condensed Light" panose="020B0306020202040204" pitchFamily="34" charset="0"/>
              </a:rPr>
              <a:t>“Beşikten mezara kadar ilmi isteyin.”</a:t>
            </a:r>
          </a:p>
          <a:p>
            <a:pPr algn="ctr"/>
            <a:endParaRPr lang="tr-TR" sz="2400" b="1" i="1" u="none" strike="noStrike" baseline="0" dirty="0">
              <a:solidFill>
                <a:schemeClr val="tx1"/>
              </a:solidFill>
              <a:latin typeface="Univers Condensed Light" panose="020B0306020202040204" pitchFamily="34" charset="0"/>
            </a:endParaRPr>
          </a:p>
          <a:p>
            <a:pPr algn="r"/>
            <a:r>
              <a:rPr lang="tr-TR" sz="2400" b="1" i="1" u="none" strike="noStrike" baseline="0" dirty="0" err="1">
                <a:solidFill>
                  <a:schemeClr val="tx1"/>
                </a:solidFill>
                <a:latin typeface="Univers Condensed Light" panose="020B0306020202040204" pitchFamily="34" charset="0"/>
              </a:rPr>
              <a:t>Seyyid</a:t>
            </a:r>
            <a:r>
              <a:rPr lang="tr-TR" sz="2400" b="1" i="1" u="none" strike="noStrike" baseline="0" dirty="0">
                <a:solidFill>
                  <a:schemeClr val="tx1"/>
                </a:solidFill>
                <a:latin typeface="Univers Condensed Light" panose="020B0306020202040204" pitchFamily="34" charset="0"/>
              </a:rPr>
              <a:t> Hüseyin </a:t>
            </a:r>
            <a:r>
              <a:rPr lang="tr-TR" sz="2400" b="1" i="1" u="none" strike="noStrike" baseline="0" dirty="0" err="1">
                <a:solidFill>
                  <a:schemeClr val="tx1"/>
                </a:solidFill>
                <a:latin typeface="Univers Condensed Light" panose="020B0306020202040204" pitchFamily="34" charset="0"/>
              </a:rPr>
              <a:t>Nasr</a:t>
            </a:r>
            <a:r>
              <a:rPr lang="tr-TR" sz="2400" b="1" i="1" u="none" strike="noStrike" baseline="0" dirty="0">
                <a:solidFill>
                  <a:schemeClr val="tx1"/>
                </a:solidFill>
                <a:latin typeface="Univers Condensed Light" panose="020B0306020202040204" pitchFamily="34" charset="0"/>
              </a:rPr>
              <a:t>, İslam ve Bilim, s.8.</a:t>
            </a:r>
            <a:endParaRPr lang="tr-TR" sz="2400" b="1" dirty="0">
              <a:solidFill>
                <a:schemeClr val="tx1"/>
              </a:solidFill>
              <a:latin typeface="Univers Condensed Light" panose="020B0306020202040204" pitchFamily="34" charset="0"/>
            </a:endParaRPr>
          </a:p>
        </p:txBody>
      </p:sp>
    </p:spTree>
    <p:extLst>
      <p:ext uri="{BB962C8B-B14F-4D97-AF65-F5344CB8AC3E}">
        <p14:creationId xmlns:p14="http://schemas.microsoft.com/office/powerpoint/2010/main" val="111660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4068</TotalTime>
  <Words>2005</Words>
  <Application>Microsoft Office PowerPoint</Application>
  <PresentationFormat>Geniş ekran</PresentationFormat>
  <Paragraphs>174</Paragraphs>
  <Slides>28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28</vt:i4>
      </vt:variant>
    </vt:vector>
  </HeadingPairs>
  <TitlesOfParts>
    <vt:vector size="38" baseType="lpstr">
      <vt:lpstr>arial</vt:lpstr>
      <vt:lpstr>arial</vt:lpstr>
      <vt:lpstr>Arial Black</vt:lpstr>
      <vt:lpstr>Calibri</vt:lpstr>
      <vt:lpstr>Calibri Light</vt:lpstr>
      <vt:lpstr>Cambria</vt:lpstr>
      <vt:lpstr>Times New Roman</vt:lpstr>
      <vt:lpstr>Univers Condensed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127</cp:revision>
  <dcterms:created xsi:type="dcterms:W3CDTF">2021-09-28T19:59:59Z</dcterms:created>
  <dcterms:modified xsi:type="dcterms:W3CDTF">2022-02-27T15:20:03Z</dcterms:modified>
</cp:coreProperties>
</file>