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08" r:id="rId3"/>
    <p:sldId id="409" r:id="rId4"/>
    <p:sldId id="422" r:id="rId5"/>
    <p:sldId id="423" r:id="rId6"/>
    <p:sldId id="424" r:id="rId7"/>
    <p:sldId id="425" r:id="rId8"/>
    <p:sldId id="426" r:id="rId9"/>
    <p:sldId id="427" r:id="rId10"/>
    <p:sldId id="428" r:id="rId11"/>
    <p:sldId id="429" r:id="rId12"/>
    <p:sldId id="430" r:id="rId13"/>
    <p:sldId id="431" r:id="rId14"/>
    <p:sldId id="421" r:id="rId15"/>
    <p:sldId id="404" r:id="rId16"/>
    <p:sldId id="34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DEEFF"/>
    <a:srgbClr val="FFCCFF"/>
    <a:srgbClr val="FFCC99"/>
    <a:srgbClr val="ABE9FF"/>
    <a:srgbClr val="FFC111"/>
    <a:srgbClr val="FFFFFF"/>
    <a:srgbClr val="996633"/>
    <a:srgbClr val="CC9900"/>
    <a:srgbClr val="CCFFCC"/>
    <a:srgbClr val="7FD2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5" autoAdjust="0"/>
    <p:restoredTop sz="94660"/>
  </p:normalViewPr>
  <p:slideViewPr>
    <p:cSldViewPr snapToGrid="0">
      <p:cViewPr varScale="1">
        <p:scale>
          <a:sx n="74" d="100"/>
          <a:sy n="74" d="100"/>
        </p:scale>
        <p:origin x="294"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4.04.2022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4.04.2022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4.04.2022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YENİ MESLEKLER</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8" name="Metin kutusu 7">
            <a:extLst>
              <a:ext uri="{FF2B5EF4-FFF2-40B4-BE49-F238E27FC236}">
                <a16:creationId xmlns:a16="http://schemas.microsoft.com/office/drawing/2014/main" id="{22BE56B6-E71E-48BE-99B5-E2C09C76DD04}"/>
              </a:ext>
            </a:extLst>
          </p:cNvPr>
          <p:cNvSpPr txBox="1"/>
          <p:nvPr/>
        </p:nvSpPr>
        <p:spPr>
          <a:xfrm>
            <a:off x="132009" y="897108"/>
            <a:ext cx="11800268" cy="430887"/>
          </a:xfrm>
          <a:prstGeom prst="rect">
            <a:avLst/>
          </a:prstGeom>
          <a:noFill/>
        </p:spPr>
        <p:txBody>
          <a:bodyPr wrap="square">
            <a:spAutoFit/>
          </a:bodyPr>
          <a:lstStyle/>
          <a:p>
            <a:r>
              <a:rPr lang="tr-TR" sz="2200" b="1" i="0" u="none" strike="noStrike" baseline="0" dirty="0"/>
              <a:t>Fotoğrafları inceleyiniz. Fotoğraflardaki mesleklerin adını fotoğrafların yanındaki boşluklara yazınız.</a:t>
            </a:r>
            <a:endParaRPr lang="tr-TR" sz="2200" b="1" dirty="0"/>
          </a:p>
        </p:txBody>
      </p:sp>
      <p:pic>
        <p:nvPicPr>
          <p:cNvPr id="10" name="Resim 9">
            <a:extLst>
              <a:ext uri="{FF2B5EF4-FFF2-40B4-BE49-F238E27FC236}">
                <a16:creationId xmlns:a16="http://schemas.microsoft.com/office/drawing/2014/main" id="{FE31D7BB-AC1B-43F8-87BE-5B0F5DC8F9D9}"/>
              </a:ext>
            </a:extLst>
          </p:cNvPr>
          <p:cNvPicPr>
            <a:picLocks noChangeAspect="1"/>
          </p:cNvPicPr>
          <p:nvPr/>
        </p:nvPicPr>
        <p:blipFill>
          <a:blip r:embed="rId2"/>
          <a:stretch>
            <a:fillRect/>
          </a:stretch>
        </p:blipFill>
        <p:spPr>
          <a:xfrm>
            <a:off x="209281" y="1600478"/>
            <a:ext cx="7732031" cy="4832519"/>
          </a:xfrm>
          <a:prstGeom prst="rect">
            <a:avLst/>
          </a:prstGeom>
        </p:spPr>
      </p:pic>
      <p:sp>
        <p:nvSpPr>
          <p:cNvPr id="13" name="Metin kutusu 12">
            <a:extLst>
              <a:ext uri="{FF2B5EF4-FFF2-40B4-BE49-F238E27FC236}">
                <a16:creationId xmlns:a16="http://schemas.microsoft.com/office/drawing/2014/main" id="{F1C1A99C-4FA1-46B0-B48F-1993B64323FA}"/>
              </a:ext>
            </a:extLst>
          </p:cNvPr>
          <p:cNvSpPr txBox="1"/>
          <p:nvPr/>
        </p:nvSpPr>
        <p:spPr>
          <a:xfrm>
            <a:off x="8673921" y="3693571"/>
            <a:ext cx="2851743" cy="646331"/>
          </a:xfrm>
          <a:prstGeom prst="rect">
            <a:avLst/>
          </a:prstGeom>
          <a:noFill/>
        </p:spPr>
        <p:txBody>
          <a:bodyPr wrap="none" rtlCol="0">
            <a:spAutoFit/>
          </a:bodyPr>
          <a:lstStyle/>
          <a:p>
            <a:r>
              <a:rPr lang="tr-TR" sz="3600" b="1" dirty="0"/>
              <a:t>Turist Rehberi</a:t>
            </a:r>
          </a:p>
        </p:txBody>
      </p:sp>
    </p:spTree>
    <p:extLst>
      <p:ext uri="{BB962C8B-B14F-4D97-AF65-F5344CB8AC3E}">
        <p14:creationId xmlns:p14="http://schemas.microsoft.com/office/powerpoint/2010/main" val="354856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80">
                                          <p:stCondLst>
                                            <p:cond delay="0"/>
                                          </p:stCondLst>
                                        </p:cTn>
                                        <p:tgtEl>
                                          <p:spTgt spid="13"/>
                                        </p:tgtEl>
                                      </p:cBhvr>
                                    </p:animEffect>
                                    <p:anim calcmode="lin" valueType="num">
                                      <p:cBhvr>
                                        <p:cTn id="1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3" dur="26">
                                          <p:stCondLst>
                                            <p:cond delay="650"/>
                                          </p:stCondLst>
                                        </p:cTn>
                                        <p:tgtEl>
                                          <p:spTgt spid="13"/>
                                        </p:tgtEl>
                                      </p:cBhvr>
                                      <p:to x="100000" y="60000"/>
                                    </p:animScale>
                                    <p:animScale>
                                      <p:cBhvr>
                                        <p:cTn id="24" dur="166" decel="50000">
                                          <p:stCondLst>
                                            <p:cond delay="676"/>
                                          </p:stCondLst>
                                        </p:cTn>
                                        <p:tgtEl>
                                          <p:spTgt spid="13"/>
                                        </p:tgtEl>
                                      </p:cBhvr>
                                      <p:to x="100000" y="100000"/>
                                    </p:animScale>
                                    <p:animScale>
                                      <p:cBhvr>
                                        <p:cTn id="25" dur="26">
                                          <p:stCondLst>
                                            <p:cond delay="1312"/>
                                          </p:stCondLst>
                                        </p:cTn>
                                        <p:tgtEl>
                                          <p:spTgt spid="13"/>
                                        </p:tgtEl>
                                      </p:cBhvr>
                                      <p:to x="100000" y="80000"/>
                                    </p:animScale>
                                    <p:animScale>
                                      <p:cBhvr>
                                        <p:cTn id="26" dur="166" decel="50000">
                                          <p:stCondLst>
                                            <p:cond delay="1338"/>
                                          </p:stCondLst>
                                        </p:cTn>
                                        <p:tgtEl>
                                          <p:spTgt spid="13"/>
                                        </p:tgtEl>
                                      </p:cBhvr>
                                      <p:to x="100000" y="100000"/>
                                    </p:animScale>
                                    <p:animScale>
                                      <p:cBhvr>
                                        <p:cTn id="27" dur="26">
                                          <p:stCondLst>
                                            <p:cond delay="1642"/>
                                          </p:stCondLst>
                                        </p:cTn>
                                        <p:tgtEl>
                                          <p:spTgt spid="13"/>
                                        </p:tgtEl>
                                      </p:cBhvr>
                                      <p:to x="100000" y="90000"/>
                                    </p:animScale>
                                    <p:animScale>
                                      <p:cBhvr>
                                        <p:cTn id="28" dur="166" decel="50000">
                                          <p:stCondLst>
                                            <p:cond delay="1668"/>
                                          </p:stCondLst>
                                        </p:cTn>
                                        <p:tgtEl>
                                          <p:spTgt spid="13"/>
                                        </p:tgtEl>
                                      </p:cBhvr>
                                      <p:to x="100000" y="100000"/>
                                    </p:animScale>
                                    <p:animScale>
                                      <p:cBhvr>
                                        <p:cTn id="29" dur="26">
                                          <p:stCondLst>
                                            <p:cond delay="1808"/>
                                          </p:stCondLst>
                                        </p:cTn>
                                        <p:tgtEl>
                                          <p:spTgt spid="13"/>
                                        </p:tgtEl>
                                      </p:cBhvr>
                                      <p:to x="100000" y="95000"/>
                                    </p:animScale>
                                    <p:animScale>
                                      <p:cBhvr>
                                        <p:cTn id="3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8" name="Metin kutusu 7">
            <a:extLst>
              <a:ext uri="{FF2B5EF4-FFF2-40B4-BE49-F238E27FC236}">
                <a16:creationId xmlns:a16="http://schemas.microsoft.com/office/drawing/2014/main" id="{22BE56B6-E71E-48BE-99B5-E2C09C76DD04}"/>
              </a:ext>
            </a:extLst>
          </p:cNvPr>
          <p:cNvSpPr txBox="1"/>
          <p:nvPr/>
        </p:nvSpPr>
        <p:spPr>
          <a:xfrm>
            <a:off x="132009" y="897108"/>
            <a:ext cx="11800268" cy="430887"/>
          </a:xfrm>
          <a:prstGeom prst="rect">
            <a:avLst/>
          </a:prstGeom>
          <a:noFill/>
        </p:spPr>
        <p:txBody>
          <a:bodyPr wrap="square">
            <a:spAutoFit/>
          </a:bodyPr>
          <a:lstStyle/>
          <a:p>
            <a:r>
              <a:rPr lang="tr-TR" sz="2200" b="1" i="0" u="none" strike="noStrike" baseline="0" dirty="0"/>
              <a:t>Fotoğrafları inceleyiniz. Fotoğraflardaki mesleklerin adını fotoğrafların yanındaki boşluklara yazınız.</a:t>
            </a:r>
            <a:endParaRPr lang="tr-TR" sz="2200" b="1" dirty="0"/>
          </a:p>
        </p:txBody>
      </p:sp>
      <p:pic>
        <p:nvPicPr>
          <p:cNvPr id="3" name="Resim 2">
            <a:extLst>
              <a:ext uri="{FF2B5EF4-FFF2-40B4-BE49-F238E27FC236}">
                <a16:creationId xmlns:a16="http://schemas.microsoft.com/office/drawing/2014/main" id="{2779C3CC-A1E6-464C-8938-4014BCDC9E30}"/>
              </a:ext>
            </a:extLst>
          </p:cNvPr>
          <p:cNvPicPr>
            <a:picLocks noChangeAspect="1"/>
          </p:cNvPicPr>
          <p:nvPr/>
        </p:nvPicPr>
        <p:blipFill>
          <a:blip r:embed="rId2"/>
          <a:stretch>
            <a:fillRect/>
          </a:stretch>
        </p:blipFill>
        <p:spPr>
          <a:xfrm>
            <a:off x="235040" y="1600477"/>
            <a:ext cx="7697774" cy="4858277"/>
          </a:xfrm>
          <a:prstGeom prst="rect">
            <a:avLst/>
          </a:prstGeom>
        </p:spPr>
      </p:pic>
      <p:sp>
        <p:nvSpPr>
          <p:cNvPr id="7" name="Metin kutusu 6">
            <a:extLst>
              <a:ext uri="{FF2B5EF4-FFF2-40B4-BE49-F238E27FC236}">
                <a16:creationId xmlns:a16="http://schemas.microsoft.com/office/drawing/2014/main" id="{304C59BA-ABCE-43AF-95DD-4E3F480DD4E7}"/>
              </a:ext>
            </a:extLst>
          </p:cNvPr>
          <p:cNvSpPr txBox="1"/>
          <p:nvPr/>
        </p:nvSpPr>
        <p:spPr>
          <a:xfrm>
            <a:off x="8673920" y="3693571"/>
            <a:ext cx="2711004" cy="646331"/>
          </a:xfrm>
          <a:prstGeom prst="rect">
            <a:avLst/>
          </a:prstGeom>
          <a:noFill/>
        </p:spPr>
        <p:txBody>
          <a:bodyPr wrap="square" rtlCol="0">
            <a:spAutoFit/>
          </a:bodyPr>
          <a:lstStyle/>
          <a:p>
            <a:pPr algn="ctr"/>
            <a:r>
              <a:rPr lang="tr-TR" sz="3600" b="1" dirty="0"/>
              <a:t>Terzi</a:t>
            </a:r>
          </a:p>
        </p:txBody>
      </p:sp>
    </p:spTree>
    <p:extLst>
      <p:ext uri="{BB962C8B-B14F-4D97-AF65-F5344CB8AC3E}">
        <p14:creationId xmlns:p14="http://schemas.microsoft.com/office/powerpoint/2010/main" val="272099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8" name="Metin kutusu 7">
            <a:extLst>
              <a:ext uri="{FF2B5EF4-FFF2-40B4-BE49-F238E27FC236}">
                <a16:creationId xmlns:a16="http://schemas.microsoft.com/office/drawing/2014/main" id="{22BE56B6-E71E-48BE-99B5-E2C09C76DD04}"/>
              </a:ext>
            </a:extLst>
          </p:cNvPr>
          <p:cNvSpPr txBox="1"/>
          <p:nvPr/>
        </p:nvSpPr>
        <p:spPr>
          <a:xfrm>
            <a:off x="132009" y="897108"/>
            <a:ext cx="11800268" cy="430887"/>
          </a:xfrm>
          <a:prstGeom prst="rect">
            <a:avLst/>
          </a:prstGeom>
          <a:noFill/>
        </p:spPr>
        <p:txBody>
          <a:bodyPr wrap="square">
            <a:spAutoFit/>
          </a:bodyPr>
          <a:lstStyle/>
          <a:p>
            <a:r>
              <a:rPr lang="tr-TR" sz="2200" b="1" i="0" u="none" strike="noStrike" baseline="0" dirty="0"/>
              <a:t>Fotoğrafları inceleyiniz. Fotoğraflardaki mesleklerin adını fotoğrafların yanındaki boşluklara yazınız.</a:t>
            </a:r>
            <a:endParaRPr lang="tr-TR" sz="2200" b="1" dirty="0"/>
          </a:p>
        </p:txBody>
      </p:sp>
      <p:pic>
        <p:nvPicPr>
          <p:cNvPr id="4" name="Resim 3">
            <a:extLst>
              <a:ext uri="{FF2B5EF4-FFF2-40B4-BE49-F238E27FC236}">
                <a16:creationId xmlns:a16="http://schemas.microsoft.com/office/drawing/2014/main" id="{CF2AA844-849D-4DC7-82A9-829F7281B555}"/>
              </a:ext>
            </a:extLst>
          </p:cNvPr>
          <p:cNvPicPr>
            <a:picLocks noChangeAspect="1"/>
          </p:cNvPicPr>
          <p:nvPr/>
        </p:nvPicPr>
        <p:blipFill>
          <a:blip r:embed="rId2"/>
          <a:stretch>
            <a:fillRect/>
          </a:stretch>
        </p:blipFill>
        <p:spPr>
          <a:xfrm>
            <a:off x="196000" y="1600478"/>
            <a:ext cx="7898372" cy="4832058"/>
          </a:xfrm>
          <a:prstGeom prst="rect">
            <a:avLst/>
          </a:prstGeom>
        </p:spPr>
      </p:pic>
      <p:sp>
        <p:nvSpPr>
          <p:cNvPr id="7" name="Metin kutusu 6">
            <a:extLst>
              <a:ext uri="{FF2B5EF4-FFF2-40B4-BE49-F238E27FC236}">
                <a16:creationId xmlns:a16="http://schemas.microsoft.com/office/drawing/2014/main" id="{B081A1B8-D6E0-48F6-BA8D-9E2D1418348C}"/>
              </a:ext>
            </a:extLst>
          </p:cNvPr>
          <p:cNvSpPr txBox="1"/>
          <p:nvPr/>
        </p:nvSpPr>
        <p:spPr>
          <a:xfrm>
            <a:off x="8364828" y="3693341"/>
            <a:ext cx="3567449" cy="646331"/>
          </a:xfrm>
          <a:prstGeom prst="rect">
            <a:avLst/>
          </a:prstGeom>
          <a:noFill/>
        </p:spPr>
        <p:txBody>
          <a:bodyPr wrap="square" rtlCol="0">
            <a:spAutoFit/>
          </a:bodyPr>
          <a:lstStyle/>
          <a:p>
            <a:pPr algn="ctr"/>
            <a:r>
              <a:rPr lang="tr-TR" sz="3600" b="1" dirty="0"/>
              <a:t>Harita Mühendisi</a:t>
            </a:r>
          </a:p>
        </p:txBody>
      </p:sp>
    </p:spTree>
    <p:extLst>
      <p:ext uri="{BB962C8B-B14F-4D97-AF65-F5344CB8AC3E}">
        <p14:creationId xmlns:p14="http://schemas.microsoft.com/office/powerpoint/2010/main" val="1600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8" name="Metin kutusu 7">
            <a:extLst>
              <a:ext uri="{FF2B5EF4-FFF2-40B4-BE49-F238E27FC236}">
                <a16:creationId xmlns:a16="http://schemas.microsoft.com/office/drawing/2014/main" id="{22BE56B6-E71E-48BE-99B5-E2C09C76DD04}"/>
              </a:ext>
            </a:extLst>
          </p:cNvPr>
          <p:cNvSpPr txBox="1"/>
          <p:nvPr/>
        </p:nvSpPr>
        <p:spPr>
          <a:xfrm>
            <a:off x="132009" y="897108"/>
            <a:ext cx="11800268" cy="430887"/>
          </a:xfrm>
          <a:prstGeom prst="rect">
            <a:avLst/>
          </a:prstGeom>
          <a:noFill/>
        </p:spPr>
        <p:txBody>
          <a:bodyPr wrap="square">
            <a:spAutoFit/>
          </a:bodyPr>
          <a:lstStyle/>
          <a:p>
            <a:r>
              <a:rPr lang="tr-TR" sz="2200" b="1" i="0" u="none" strike="noStrike" baseline="0" dirty="0"/>
              <a:t>Fotoğrafları inceleyiniz. Fotoğraflardaki mesleklerin adını fotoğrafların yanındaki boşluklara yazınız.</a:t>
            </a:r>
            <a:endParaRPr lang="tr-TR" sz="2200" b="1" dirty="0"/>
          </a:p>
        </p:txBody>
      </p:sp>
      <p:pic>
        <p:nvPicPr>
          <p:cNvPr id="3" name="Resim 2">
            <a:extLst>
              <a:ext uri="{FF2B5EF4-FFF2-40B4-BE49-F238E27FC236}">
                <a16:creationId xmlns:a16="http://schemas.microsoft.com/office/drawing/2014/main" id="{4046EAB9-1F7D-4A74-B258-96573B603495}"/>
              </a:ext>
            </a:extLst>
          </p:cNvPr>
          <p:cNvPicPr>
            <a:picLocks noChangeAspect="1"/>
          </p:cNvPicPr>
          <p:nvPr/>
        </p:nvPicPr>
        <p:blipFill>
          <a:blip r:embed="rId2"/>
          <a:stretch>
            <a:fillRect/>
          </a:stretch>
        </p:blipFill>
        <p:spPr>
          <a:xfrm>
            <a:off x="215318" y="1600478"/>
            <a:ext cx="7718068" cy="4837912"/>
          </a:xfrm>
          <a:prstGeom prst="rect">
            <a:avLst/>
          </a:prstGeom>
        </p:spPr>
      </p:pic>
      <p:sp>
        <p:nvSpPr>
          <p:cNvPr id="7" name="Metin kutusu 6">
            <a:extLst>
              <a:ext uri="{FF2B5EF4-FFF2-40B4-BE49-F238E27FC236}">
                <a16:creationId xmlns:a16="http://schemas.microsoft.com/office/drawing/2014/main" id="{18D65A13-F228-4909-BEEB-4149C759C856}"/>
              </a:ext>
            </a:extLst>
          </p:cNvPr>
          <p:cNvSpPr txBox="1"/>
          <p:nvPr/>
        </p:nvSpPr>
        <p:spPr>
          <a:xfrm>
            <a:off x="8364828" y="3693341"/>
            <a:ext cx="3567449" cy="646331"/>
          </a:xfrm>
          <a:prstGeom prst="rect">
            <a:avLst/>
          </a:prstGeom>
          <a:noFill/>
        </p:spPr>
        <p:txBody>
          <a:bodyPr wrap="square" rtlCol="0">
            <a:spAutoFit/>
          </a:bodyPr>
          <a:lstStyle/>
          <a:p>
            <a:pPr algn="ctr"/>
            <a:r>
              <a:rPr lang="tr-TR" sz="3600" b="1" dirty="0"/>
              <a:t>Su Tesisatçısı</a:t>
            </a:r>
          </a:p>
        </p:txBody>
      </p:sp>
    </p:spTree>
    <p:extLst>
      <p:ext uri="{BB962C8B-B14F-4D97-AF65-F5344CB8AC3E}">
        <p14:creationId xmlns:p14="http://schemas.microsoft.com/office/powerpoint/2010/main" val="181779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5624617"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Yeni Meslekler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2" name="Metin kutusu 1">
            <a:extLst>
              <a:ext uri="{FF2B5EF4-FFF2-40B4-BE49-F238E27FC236}">
                <a16:creationId xmlns:a16="http://schemas.microsoft.com/office/drawing/2014/main" id="{795575BC-81B3-4A2D-B1D2-326C3747B40F}"/>
              </a:ext>
            </a:extLst>
          </p:cNvPr>
          <p:cNvSpPr txBox="1"/>
          <p:nvPr/>
        </p:nvSpPr>
        <p:spPr>
          <a:xfrm>
            <a:off x="298425" y="3372530"/>
            <a:ext cx="11113940"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İnsanlık var olduğunda insanların ilk uğraşları tarım ve hayvancılıktır. Dolayısıyla bu ilk</a:t>
            </a:r>
            <a:br>
              <a:rPr lang="tr-TR" sz="2400" dirty="0"/>
            </a:br>
            <a:r>
              <a:rPr lang="tr-TR" sz="2400" dirty="0"/>
              <a:t>dönemlerde tarım ve hayvancılıkla ilgili meslekler mevcut olmuştur.</a:t>
            </a:r>
          </a:p>
        </p:txBody>
      </p:sp>
      <p:sp>
        <p:nvSpPr>
          <p:cNvPr id="5" name="Dikdörtgen 4">
            <a:extLst>
              <a:ext uri="{FF2B5EF4-FFF2-40B4-BE49-F238E27FC236}">
                <a16:creationId xmlns:a16="http://schemas.microsoft.com/office/drawing/2014/main" id="{439302E7-52EF-48D5-9E7A-FA619C57530C}"/>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6" name="Metin kutusu 5">
            <a:extLst>
              <a:ext uri="{FF2B5EF4-FFF2-40B4-BE49-F238E27FC236}">
                <a16:creationId xmlns:a16="http://schemas.microsoft.com/office/drawing/2014/main" id="{679453ED-A08D-425C-809A-DF929C13C537}"/>
              </a:ext>
            </a:extLst>
          </p:cNvPr>
          <p:cNvSpPr txBox="1"/>
          <p:nvPr/>
        </p:nvSpPr>
        <p:spPr>
          <a:xfrm>
            <a:off x="298425" y="4322037"/>
            <a:ext cx="10992240"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İnsanların ihtiyaçları çoğaldıkça genişledikçe bu ihtiyaçlara dönük uğraşlar ve bu yeni</a:t>
            </a:r>
            <a:br>
              <a:rPr lang="tr-TR" sz="2400" dirty="0"/>
            </a:br>
            <a:r>
              <a:rPr lang="tr-TR" sz="2400" dirty="0"/>
              <a:t>uğraşlarla ilgili meslekler de ortaya çıkmıştır.</a:t>
            </a:r>
          </a:p>
        </p:txBody>
      </p:sp>
      <p:sp>
        <p:nvSpPr>
          <p:cNvPr id="7" name="Metin kutusu 6">
            <a:extLst>
              <a:ext uri="{FF2B5EF4-FFF2-40B4-BE49-F238E27FC236}">
                <a16:creationId xmlns:a16="http://schemas.microsoft.com/office/drawing/2014/main" id="{4712DB80-66F7-4396-9B0D-4F615842D600}"/>
              </a:ext>
            </a:extLst>
          </p:cNvPr>
          <p:cNvSpPr txBox="1"/>
          <p:nvPr/>
        </p:nvSpPr>
        <p:spPr>
          <a:xfrm>
            <a:off x="298425" y="5271545"/>
            <a:ext cx="11959236" cy="1569660"/>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1800’lü yıllara kadar dünyada turizm faaliyeti şeklinde yaygın bir faaliyet yokken günümüzde</a:t>
            </a:r>
            <a:br>
              <a:rPr lang="tr-TR" sz="2400" dirty="0"/>
            </a:br>
            <a:r>
              <a:rPr lang="tr-TR" sz="2400" dirty="0"/>
              <a:t>turizm tüm dünyaya yayılmış bir etkinliktir. Sadece turizm sektörü bile kendi içinde onlarca</a:t>
            </a:r>
            <a:br>
              <a:rPr lang="tr-TR" sz="2400" dirty="0"/>
            </a:br>
            <a:r>
              <a:rPr lang="tr-TR" sz="2400" dirty="0"/>
              <a:t>yeni meslek ortaya çıkarmıştır. Bunlar, tercüman, otelcilik, turist rehberliği, tur hizmetleri</a:t>
            </a:r>
            <a:br>
              <a:rPr lang="tr-TR" sz="2400" dirty="0"/>
            </a:br>
            <a:r>
              <a:rPr lang="tr-TR" sz="2400" dirty="0"/>
              <a:t>müzecilik şeklinde sıralanıp arttırılabilir.</a:t>
            </a:r>
          </a:p>
        </p:txBody>
      </p:sp>
      <p:sp>
        <p:nvSpPr>
          <p:cNvPr id="9" name="Metin kutusu 8">
            <a:extLst>
              <a:ext uri="{FF2B5EF4-FFF2-40B4-BE49-F238E27FC236}">
                <a16:creationId xmlns:a16="http://schemas.microsoft.com/office/drawing/2014/main" id="{F49302D7-047D-4E97-B585-B0E658F0765A}"/>
              </a:ext>
            </a:extLst>
          </p:cNvPr>
          <p:cNvSpPr txBox="1"/>
          <p:nvPr/>
        </p:nvSpPr>
        <p:spPr>
          <a:xfrm>
            <a:off x="298425" y="1468251"/>
            <a:ext cx="11307263"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Meslek seçimi kişinin hayatında önemli bir karardır çünkü hayatının büyük bir kısmında</a:t>
            </a:r>
            <a:br>
              <a:rPr lang="tr-TR" sz="2400" dirty="0"/>
            </a:br>
            <a:r>
              <a:rPr lang="tr-TR" sz="2400" dirty="0"/>
              <a:t>o işle meşgul olacaktır. Bu sebeple kişi mesleğini seçerken dikkatli olmalıdır.</a:t>
            </a:r>
          </a:p>
        </p:txBody>
      </p:sp>
      <p:sp>
        <p:nvSpPr>
          <p:cNvPr id="10" name="Metin kutusu 9">
            <a:extLst>
              <a:ext uri="{FF2B5EF4-FFF2-40B4-BE49-F238E27FC236}">
                <a16:creationId xmlns:a16="http://schemas.microsoft.com/office/drawing/2014/main" id="{12E3F911-C6A2-4C0C-B9F0-EF8B5E931F27}"/>
              </a:ext>
            </a:extLst>
          </p:cNvPr>
          <p:cNvSpPr txBox="1"/>
          <p:nvPr/>
        </p:nvSpPr>
        <p:spPr>
          <a:xfrm>
            <a:off x="298424" y="2379146"/>
            <a:ext cx="11713271"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Birey; kişilik özelliklerine, yeteneklerine, akademik durumuna, bir meslekten beklentilerine</a:t>
            </a:r>
            <a:br>
              <a:rPr lang="tr-TR" sz="2400" dirty="0"/>
            </a:br>
            <a:r>
              <a:rPr lang="tr-TR" sz="2400" dirty="0"/>
              <a:t>ve ülkenin mevcut durumunun beklentileri dikkate alarak meslek seçimi yapmalıdır.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3217571" y="2905780"/>
            <a:ext cx="2331076"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MESLEK</a:t>
            </a:r>
          </a:p>
        </p:txBody>
      </p:sp>
      <p:sp>
        <p:nvSpPr>
          <p:cNvPr id="9" name="Dikdörtgen 8">
            <a:extLst>
              <a:ext uri="{FF2B5EF4-FFF2-40B4-BE49-F238E27FC236}">
                <a16:creationId xmlns:a16="http://schemas.microsoft.com/office/drawing/2014/main" id="{17E8CB73-6FA7-41CA-8FAB-62D7D778E53D}"/>
              </a:ext>
            </a:extLst>
          </p:cNvPr>
          <p:cNvSpPr/>
          <p:nvPr/>
        </p:nvSpPr>
        <p:spPr>
          <a:xfrm>
            <a:off x="6025165" y="2905780"/>
            <a:ext cx="2331076" cy="5232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KİŞİLİK</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830997"/>
          </a:xfrm>
          <a:prstGeom prst="rect">
            <a:avLst/>
          </a:prstGeom>
          <a:noFill/>
        </p:spPr>
        <p:txBody>
          <a:bodyPr wrap="square">
            <a:spAutoFit/>
          </a:bodyPr>
          <a:lstStyle/>
          <a:p>
            <a:r>
              <a:rPr lang="tr-TR" sz="2400" b="1" i="0" dirty="0">
                <a:solidFill>
                  <a:srgbClr val="FF0000"/>
                </a:solidFill>
                <a:effectLst/>
              </a:rPr>
              <a:t>Meslek: </a:t>
            </a:r>
            <a:r>
              <a:rPr lang="tr-TR" sz="2400" dirty="0"/>
              <a:t>İ</a:t>
            </a:r>
            <a:r>
              <a:rPr lang="tr-TR" sz="2400" b="0" i="0" dirty="0">
                <a:effectLst/>
              </a:rPr>
              <a:t>nsan yaşamını sürdürebilmek için yaptığı ve genellikle yoğun bir eğitim, çalışmayı gerektiren sürecin sonunda kişilerin kazandığı unvanın adıdır.</a:t>
            </a:r>
            <a:endParaRPr lang="tr-TR" sz="2400" dirty="0"/>
          </a:p>
        </p:txBody>
      </p:sp>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7" name="Metin kutusu 6">
            <a:extLst>
              <a:ext uri="{FF2B5EF4-FFF2-40B4-BE49-F238E27FC236}">
                <a16:creationId xmlns:a16="http://schemas.microsoft.com/office/drawing/2014/main" id="{954C71D8-4093-4D65-AF58-F54E07CA085B}"/>
              </a:ext>
            </a:extLst>
          </p:cNvPr>
          <p:cNvSpPr txBox="1"/>
          <p:nvPr/>
        </p:nvSpPr>
        <p:spPr>
          <a:xfrm>
            <a:off x="230778" y="2638725"/>
            <a:ext cx="11611346" cy="1569660"/>
          </a:xfrm>
          <a:prstGeom prst="rect">
            <a:avLst/>
          </a:prstGeom>
          <a:noFill/>
        </p:spPr>
        <p:txBody>
          <a:bodyPr wrap="square">
            <a:spAutoFit/>
          </a:bodyPr>
          <a:lstStyle/>
          <a:p>
            <a:r>
              <a:rPr lang="tr-TR" sz="2400" b="1" dirty="0">
                <a:solidFill>
                  <a:srgbClr val="FF0000"/>
                </a:solidFill>
              </a:rPr>
              <a:t>Kişilik</a:t>
            </a:r>
            <a:r>
              <a:rPr lang="tr-TR" sz="2400" b="1" i="0" dirty="0">
                <a:solidFill>
                  <a:srgbClr val="FF0000"/>
                </a:solidFill>
                <a:effectLst/>
              </a:rPr>
              <a:t>: </a:t>
            </a:r>
            <a:r>
              <a:rPr lang="tr-TR" sz="2400" i="0" dirty="0">
                <a:solidFill>
                  <a:srgbClr val="202124"/>
                </a:solidFill>
                <a:effectLst/>
              </a:rPr>
              <a:t>Kişide devamlı olan duygu, düşünce ve davranış özellikleridir. Bi</a:t>
            </a:r>
            <a:r>
              <a:rPr lang="tr-TR" sz="2400" dirty="0">
                <a:solidFill>
                  <a:srgbClr val="202124"/>
                </a:solidFill>
              </a:rPr>
              <a:t>r kısmı doğuştan</a:t>
            </a:r>
            <a:br>
              <a:rPr lang="tr-TR" sz="2400" dirty="0">
                <a:solidFill>
                  <a:srgbClr val="202124"/>
                </a:solidFill>
              </a:rPr>
            </a:br>
            <a:r>
              <a:rPr lang="tr-TR" sz="2400" dirty="0">
                <a:solidFill>
                  <a:srgbClr val="202124"/>
                </a:solidFill>
              </a:rPr>
              <a:t>vardır, bir kısmı da bebeklikten itibaren yaşananlarla ile şekillenir. 10 yaşına kadar kişiliğin büyük bir kısmı şekillenmiştir. 25 yaşına gelindiğinde ise kişiliğin tamamına yakını şekillenmiş</a:t>
            </a:r>
            <a:br>
              <a:rPr lang="tr-TR" sz="2400" dirty="0">
                <a:solidFill>
                  <a:srgbClr val="202124"/>
                </a:solidFill>
              </a:rPr>
            </a:br>
            <a:r>
              <a:rPr lang="tr-TR" sz="2400" dirty="0">
                <a:solidFill>
                  <a:srgbClr val="202124"/>
                </a:solidFill>
              </a:rPr>
              <a:t>olur.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pic>
        <p:nvPicPr>
          <p:cNvPr id="8" name="Resim 7">
            <a:extLst>
              <a:ext uri="{FF2B5EF4-FFF2-40B4-BE49-F238E27FC236}">
                <a16:creationId xmlns:a16="http://schemas.microsoft.com/office/drawing/2014/main" id="{3BD7FA47-E59A-42BE-B54B-D27BAE048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644" y="771749"/>
            <a:ext cx="1357992" cy="1765389"/>
          </a:xfrm>
          <a:prstGeom prst="rect">
            <a:avLst/>
          </a:prstGeom>
        </p:spPr>
      </p:pic>
      <p:pic>
        <p:nvPicPr>
          <p:cNvPr id="11" name="Resim 10">
            <a:extLst>
              <a:ext uri="{FF2B5EF4-FFF2-40B4-BE49-F238E27FC236}">
                <a16:creationId xmlns:a16="http://schemas.microsoft.com/office/drawing/2014/main" id="{90AC8237-641E-40F7-B593-A3E1BC473A05}"/>
              </a:ext>
            </a:extLst>
          </p:cNvPr>
          <p:cNvPicPr>
            <a:picLocks noChangeAspect="1"/>
          </p:cNvPicPr>
          <p:nvPr/>
        </p:nvPicPr>
        <p:blipFill rotWithShape="1">
          <a:blip r:embed="rId3">
            <a:extLst>
              <a:ext uri="{28A0092B-C50C-407E-A947-70E740481C1C}">
                <a14:useLocalDpi xmlns:a14="http://schemas.microsoft.com/office/drawing/2010/main" val="0"/>
              </a:ext>
            </a:extLst>
          </a:blip>
          <a:srcRect l="9800" r="23501"/>
          <a:stretch/>
        </p:blipFill>
        <p:spPr>
          <a:xfrm>
            <a:off x="1422829" y="771748"/>
            <a:ext cx="2093271" cy="1765389"/>
          </a:xfrm>
          <a:prstGeom prst="rect">
            <a:avLst/>
          </a:prstGeom>
        </p:spPr>
      </p:pic>
      <p:pic>
        <p:nvPicPr>
          <p:cNvPr id="13" name="Resim 12">
            <a:extLst>
              <a:ext uri="{FF2B5EF4-FFF2-40B4-BE49-F238E27FC236}">
                <a16:creationId xmlns:a16="http://schemas.microsoft.com/office/drawing/2014/main" id="{8B5573AF-0F39-42C3-86A2-329AFA831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6637" y="771749"/>
            <a:ext cx="2648084" cy="1765389"/>
          </a:xfrm>
          <a:prstGeom prst="rect">
            <a:avLst/>
          </a:prstGeom>
        </p:spPr>
      </p:pic>
      <p:pic>
        <p:nvPicPr>
          <p:cNvPr id="16" name="Resim 15">
            <a:extLst>
              <a:ext uri="{FF2B5EF4-FFF2-40B4-BE49-F238E27FC236}">
                <a16:creationId xmlns:a16="http://schemas.microsoft.com/office/drawing/2014/main" id="{48E32FEA-CCF5-4372-B700-6A5C882C363A}"/>
              </a:ext>
            </a:extLst>
          </p:cNvPr>
          <p:cNvPicPr>
            <a:picLocks noChangeAspect="1"/>
          </p:cNvPicPr>
          <p:nvPr/>
        </p:nvPicPr>
        <p:blipFill rotWithShape="1">
          <a:blip r:embed="rId5">
            <a:extLst>
              <a:ext uri="{28A0092B-C50C-407E-A947-70E740481C1C}">
                <a14:useLocalDpi xmlns:a14="http://schemas.microsoft.com/office/drawing/2010/main" val="0"/>
              </a:ext>
            </a:extLst>
          </a:blip>
          <a:srcRect r="19072"/>
          <a:stretch/>
        </p:blipFill>
        <p:spPr>
          <a:xfrm>
            <a:off x="2826765" y="4932607"/>
            <a:ext cx="2001402" cy="1854792"/>
          </a:xfrm>
          <a:prstGeom prst="rect">
            <a:avLst/>
          </a:prstGeom>
        </p:spPr>
      </p:pic>
      <p:pic>
        <p:nvPicPr>
          <p:cNvPr id="18" name="Resim 17">
            <a:extLst>
              <a:ext uri="{FF2B5EF4-FFF2-40B4-BE49-F238E27FC236}">
                <a16:creationId xmlns:a16="http://schemas.microsoft.com/office/drawing/2014/main" id="{8C272382-5751-4F8A-B18F-2DD3FD419A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0178" y="4932607"/>
            <a:ext cx="1242911" cy="1867762"/>
          </a:xfrm>
          <a:prstGeom prst="rect">
            <a:avLst/>
          </a:prstGeom>
        </p:spPr>
      </p:pic>
      <p:pic>
        <p:nvPicPr>
          <p:cNvPr id="22" name="Resim 21">
            <a:extLst>
              <a:ext uri="{FF2B5EF4-FFF2-40B4-BE49-F238E27FC236}">
                <a16:creationId xmlns:a16="http://schemas.microsoft.com/office/drawing/2014/main" id="{34F4F247-7341-4777-BDA5-93F5F569E8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3091" y="4932607"/>
            <a:ext cx="1496870" cy="1867761"/>
          </a:xfrm>
          <a:prstGeom prst="rect">
            <a:avLst/>
          </a:prstGeom>
        </p:spPr>
      </p:pic>
      <p:pic>
        <p:nvPicPr>
          <p:cNvPr id="24" name="Resim 23">
            <a:extLst>
              <a:ext uri="{FF2B5EF4-FFF2-40B4-BE49-F238E27FC236}">
                <a16:creationId xmlns:a16="http://schemas.microsoft.com/office/drawing/2014/main" id="{5D0B8959-2A48-4D71-B140-6EDB28FEA69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2829" y="4919637"/>
            <a:ext cx="1403934" cy="1867762"/>
          </a:xfrm>
          <a:prstGeom prst="rect">
            <a:avLst/>
          </a:prstGeom>
        </p:spPr>
      </p:pic>
      <p:pic>
        <p:nvPicPr>
          <p:cNvPr id="27" name="Resim 26">
            <a:extLst>
              <a:ext uri="{FF2B5EF4-FFF2-40B4-BE49-F238E27FC236}">
                <a16:creationId xmlns:a16="http://schemas.microsoft.com/office/drawing/2014/main" id="{440F3EC2-222D-4F2E-8A4E-4E8409092261}"/>
              </a:ext>
            </a:extLst>
          </p:cNvPr>
          <p:cNvPicPr>
            <a:picLocks noChangeAspect="1"/>
          </p:cNvPicPr>
          <p:nvPr/>
        </p:nvPicPr>
        <p:blipFill rotWithShape="1">
          <a:blip r:embed="rId9">
            <a:extLst>
              <a:ext uri="{28A0092B-C50C-407E-A947-70E740481C1C}">
                <a14:useLocalDpi xmlns:a14="http://schemas.microsoft.com/office/drawing/2010/main" val="0"/>
              </a:ext>
            </a:extLst>
          </a:blip>
          <a:srcRect l="3469"/>
          <a:stretch/>
        </p:blipFill>
        <p:spPr>
          <a:xfrm>
            <a:off x="7534721" y="771748"/>
            <a:ext cx="3029579" cy="1765389"/>
          </a:xfrm>
          <a:prstGeom prst="rect">
            <a:avLst/>
          </a:prstGeom>
        </p:spPr>
      </p:pic>
      <p:pic>
        <p:nvPicPr>
          <p:cNvPr id="29" name="Resim 28">
            <a:extLst>
              <a:ext uri="{FF2B5EF4-FFF2-40B4-BE49-F238E27FC236}">
                <a16:creationId xmlns:a16="http://schemas.microsoft.com/office/drawing/2014/main" id="{1205E3A3-153E-4E5C-96B2-C40C04E9FE93}"/>
              </a:ext>
            </a:extLst>
          </p:cNvPr>
          <p:cNvPicPr>
            <a:picLocks noChangeAspect="1"/>
          </p:cNvPicPr>
          <p:nvPr/>
        </p:nvPicPr>
        <p:blipFill rotWithShape="1">
          <a:blip r:embed="rId10">
            <a:extLst>
              <a:ext uri="{28A0092B-C50C-407E-A947-70E740481C1C}">
                <a14:useLocalDpi xmlns:a14="http://schemas.microsoft.com/office/drawing/2010/main" val="0"/>
              </a:ext>
            </a:extLst>
          </a:blip>
          <a:srcRect l="11097"/>
          <a:stretch/>
        </p:blipFill>
        <p:spPr>
          <a:xfrm>
            <a:off x="4828167" y="4932607"/>
            <a:ext cx="2952010" cy="1867762"/>
          </a:xfrm>
          <a:prstGeom prst="rect">
            <a:avLst/>
          </a:prstGeom>
        </p:spPr>
      </p:pic>
      <p:sp>
        <p:nvSpPr>
          <p:cNvPr id="31" name="Metin kutusu 30">
            <a:extLst>
              <a:ext uri="{FF2B5EF4-FFF2-40B4-BE49-F238E27FC236}">
                <a16:creationId xmlns:a16="http://schemas.microsoft.com/office/drawing/2014/main" id="{1E571C79-5328-419F-8730-42A14C58E82E}"/>
              </a:ext>
            </a:extLst>
          </p:cNvPr>
          <p:cNvSpPr txBox="1"/>
          <p:nvPr/>
        </p:nvSpPr>
        <p:spPr>
          <a:xfrm>
            <a:off x="6439" y="2580662"/>
            <a:ext cx="12192000" cy="2308324"/>
          </a:xfrm>
          <a:prstGeom prst="rect">
            <a:avLst/>
          </a:prstGeom>
          <a:noFill/>
          <a:ln w="57150">
            <a:solidFill>
              <a:schemeClr val="tx1"/>
            </a:solidFill>
          </a:ln>
        </p:spPr>
        <p:txBody>
          <a:bodyPr wrap="square">
            <a:spAutoFit/>
          </a:bodyPr>
          <a:lstStyle/>
          <a:p>
            <a:pPr algn="ctr"/>
            <a:r>
              <a:rPr lang="tr-TR" sz="2400" b="0" i="0" u="none" strike="noStrike" baseline="0" dirty="0"/>
              <a:t>Küçük yaşlardan itibaren çevremizdekilerin de etkisi ile meslek arayışı içine gireriz. Önceleri bilinçsizce söylenen mesleklerin yerini daha sonraki yıllarda bilerek ve isteyerek söylenen meslekler almaya başlar. Küçük yaşlarda da olsa pek çoğumuz yüzyıllarca önce yapılan ve artık yok olmuş bir mesleği söylemeyiz. Söylediğimiz mesleklerin çoğu günümüzde yapılmakta olan ve gelecekte de önemli olacağı düşünülen mesleklerdir. Meslek seçimi yaparken aşağıdaki şemada</a:t>
            </a:r>
          </a:p>
          <a:p>
            <a:pPr algn="ctr"/>
            <a:r>
              <a:rPr lang="tr-TR" sz="2400" b="0" i="0" u="none" strike="noStrike" baseline="0" dirty="0"/>
              <a:t>gösterilen hususlara dikkat etmeliyiz.</a:t>
            </a:r>
            <a:endParaRPr lang="tr-TR" sz="2400" dirty="0"/>
          </a:p>
        </p:txBody>
      </p:sp>
    </p:spTree>
    <p:extLst>
      <p:ext uri="{BB962C8B-B14F-4D97-AF65-F5344CB8AC3E}">
        <p14:creationId xmlns:p14="http://schemas.microsoft.com/office/powerpoint/2010/main" val="36696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14" name="Oval 13">
            <a:extLst>
              <a:ext uri="{FF2B5EF4-FFF2-40B4-BE49-F238E27FC236}">
                <a16:creationId xmlns:a16="http://schemas.microsoft.com/office/drawing/2014/main" id="{2C9FB2CF-24D2-479F-B9A2-4EA9FEC9F653}"/>
              </a:ext>
            </a:extLst>
          </p:cNvPr>
          <p:cNvSpPr/>
          <p:nvPr/>
        </p:nvSpPr>
        <p:spPr>
          <a:xfrm>
            <a:off x="6382828" y="765495"/>
            <a:ext cx="3057386" cy="126213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Fiziksel özellikler</a:t>
            </a:r>
          </a:p>
        </p:txBody>
      </p:sp>
      <p:sp>
        <p:nvSpPr>
          <p:cNvPr id="30" name="Oval 29">
            <a:extLst>
              <a:ext uri="{FF2B5EF4-FFF2-40B4-BE49-F238E27FC236}">
                <a16:creationId xmlns:a16="http://schemas.microsoft.com/office/drawing/2014/main" id="{62B6D807-C5B3-4C64-A78B-E957813CE471}"/>
              </a:ext>
            </a:extLst>
          </p:cNvPr>
          <p:cNvSpPr/>
          <p:nvPr/>
        </p:nvSpPr>
        <p:spPr>
          <a:xfrm>
            <a:off x="4439488" y="2980393"/>
            <a:ext cx="3158488" cy="17869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0070C0"/>
                </a:solidFill>
              </a:rPr>
              <a:t>MESLEK SEÇİMİ</a:t>
            </a:r>
          </a:p>
        </p:txBody>
      </p:sp>
      <p:cxnSp>
        <p:nvCxnSpPr>
          <p:cNvPr id="33" name="Düz Bağlayıcı 32">
            <a:extLst>
              <a:ext uri="{FF2B5EF4-FFF2-40B4-BE49-F238E27FC236}">
                <a16:creationId xmlns:a16="http://schemas.microsoft.com/office/drawing/2014/main" id="{6FB824BB-68EB-4DE3-81E8-AB64B28DFB24}"/>
              </a:ext>
            </a:extLst>
          </p:cNvPr>
          <p:cNvCxnSpPr>
            <a:cxnSpLocks/>
          </p:cNvCxnSpPr>
          <p:nvPr/>
        </p:nvCxnSpPr>
        <p:spPr>
          <a:xfrm flipV="1">
            <a:off x="6504618" y="2020373"/>
            <a:ext cx="987944" cy="949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Düz Bağlayıcı 33">
            <a:extLst>
              <a:ext uri="{FF2B5EF4-FFF2-40B4-BE49-F238E27FC236}">
                <a16:creationId xmlns:a16="http://schemas.microsoft.com/office/drawing/2014/main" id="{55C4AAE7-2981-41B6-9A85-0CE9B00ED63E}"/>
              </a:ext>
            </a:extLst>
          </p:cNvPr>
          <p:cNvCxnSpPr>
            <a:cxnSpLocks/>
          </p:cNvCxnSpPr>
          <p:nvPr/>
        </p:nvCxnSpPr>
        <p:spPr>
          <a:xfrm flipV="1">
            <a:off x="7688128" y="3032975"/>
            <a:ext cx="1166097" cy="609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Düz Bağlayıcı 35">
            <a:extLst>
              <a:ext uri="{FF2B5EF4-FFF2-40B4-BE49-F238E27FC236}">
                <a16:creationId xmlns:a16="http://schemas.microsoft.com/office/drawing/2014/main" id="{C7C462D1-B3CC-445F-84A2-16DAD69F7BFD}"/>
              </a:ext>
            </a:extLst>
          </p:cNvPr>
          <p:cNvCxnSpPr>
            <a:cxnSpLocks/>
          </p:cNvCxnSpPr>
          <p:nvPr/>
        </p:nvCxnSpPr>
        <p:spPr>
          <a:xfrm>
            <a:off x="4606689" y="1983346"/>
            <a:ext cx="1028991" cy="97539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Düz Bağlayıcı 36">
            <a:extLst>
              <a:ext uri="{FF2B5EF4-FFF2-40B4-BE49-F238E27FC236}">
                <a16:creationId xmlns:a16="http://schemas.microsoft.com/office/drawing/2014/main" id="{B0FE45D5-89A6-4E9B-83A4-50A12147F1FE}"/>
              </a:ext>
            </a:extLst>
          </p:cNvPr>
          <p:cNvCxnSpPr>
            <a:cxnSpLocks/>
          </p:cNvCxnSpPr>
          <p:nvPr/>
        </p:nvCxnSpPr>
        <p:spPr>
          <a:xfrm>
            <a:off x="2897746" y="3354946"/>
            <a:ext cx="1490786" cy="422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Düz Bağlayıcı 37">
            <a:extLst>
              <a:ext uri="{FF2B5EF4-FFF2-40B4-BE49-F238E27FC236}">
                <a16:creationId xmlns:a16="http://schemas.microsoft.com/office/drawing/2014/main" id="{583D971A-7860-40E9-874A-254CB6EBB379}"/>
              </a:ext>
            </a:extLst>
          </p:cNvPr>
          <p:cNvCxnSpPr>
            <a:cxnSpLocks/>
          </p:cNvCxnSpPr>
          <p:nvPr/>
        </p:nvCxnSpPr>
        <p:spPr>
          <a:xfrm flipV="1">
            <a:off x="2994338" y="4073003"/>
            <a:ext cx="1388664" cy="62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Düz Bağlayıcı 38">
            <a:extLst>
              <a:ext uri="{FF2B5EF4-FFF2-40B4-BE49-F238E27FC236}">
                <a16:creationId xmlns:a16="http://schemas.microsoft.com/office/drawing/2014/main" id="{6BB185E0-6C0B-4D15-B4AB-64ADF23FD0C6}"/>
              </a:ext>
            </a:extLst>
          </p:cNvPr>
          <p:cNvCxnSpPr>
            <a:cxnSpLocks/>
          </p:cNvCxnSpPr>
          <p:nvPr/>
        </p:nvCxnSpPr>
        <p:spPr>
          <a:xfrm>
            <a:off x="7688128" y="4056323"/>
            <a:ext cx="1063066" cy="4338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Düz Bağlayıcı 39">
            <a:extLst>
              <a:ext uri="{FF2B5EF4-FFF2-40B4-BE49-F238E27FC236}">
                <a16:creationId xmlns:a16="http://schemas.microsoft.com/office/drawing/2014/main" id="{F3B86B80-89F5-442E-BA19-E4D1274A4BFD}"/>
              </a:ext>
            </a:extLst>
          </p:cNvPr>
          <p:cNvCxnSpPr>
            <a:cxnSpLocks/>
          </p:cNvCxnSpPr>
          <p:nvPr/>
        </p:nvCxnSpPr>
        <p:spPr>
          <a:xfrm flipH="1" flipV="1">
            <a:off x="6699920" y="4703091"/>
            <a:ext cx="1053162" cy="6673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Düz Bağlayıcı 40">
            <a:extLst>
              <a:ext uri="{FF2B5EF4-FFF2-40B4-BE49-F238E27FC236}">
                <a16:creationId xmlns:a16="http://schemas.microsoft.com/office/drawing/2014/main" id="{E18DBC8C-4DD7-460F-89BA-BC21322DAA1E}"/>
              </a:ext>
            </a:extLst>
          </p:cNvPr>
          <p:cNvCxnSpPr>
            <a:cxnSpLocks/>
          </p:cNvCxnSpPr>
          <p:nvPr/>
        </p:nvCxnSpPr>
        <p:spPr>
          <a:xfrm flipV="1">
            <a:off x="4433958" y="4701478"/>
            <a:ext cx="1011136" cy="669012"/>
          </a:xfrm>
          <a:prstGeom prst="line">
            <a:avLst/>
          </a:prstGeom>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86C2F968-48C8-42D9-9040-3795C63F88CF}"/>
              </a:ext>
            </a:extLst>
          </p:cNvPr>
          <p:cNvSpPr/>
          <p:nvPr/>
        </p:nvSpPr>
        <p:spPr>
          <a:xfrm>
            <a:off x="2063798" y="829890"/>
            <a:ext cx="3057386" cy="126213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İlgi, özel yetenekler ve zeka</a:t>
            </a:r>
          </a:p>
        </p:txBody>
      </p:sp>
      <p:sp>
        <p:nvSpPr>
          <p:cNvPr id="50" name="Oval 49">
            <a:extLst>
              <a:ext uri="{FF2B5EF4-FFF2-40B4-BE49-F238E27FC236}">
                <a16:creationId xmlns:a16="http://schemas.microsoft.com/office/drawing/2014/main" id="{93BFAAF9-1D23-4FE4-B7F2-CD55DAAC24C1}"/>
              </a:ext>
            </a:extLst>
          </p:cNvPr>
          <p:cNvSpPr/>
          <p:nvPr/>
        </p:nvSpPr>
        <p:spPr>
          <a:xfrm>
            <a:off x="277858" y="2133100"/>
            <a:ext cx="3057386" cy="1262130"/>
          </a:xfrm>
          <a:prstGeom prst="ellipse">
            <a:avLst/>
          </a:prstGeom>
          <a:solidFill>
            <a:srgbClr val="E6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Kişisel istek ve hedefler</a:t>
            </a:r>
          </a:p>
        </p:txBody>
      </p:sp>
      <p:sp>
        <p:nvSpPr>
          <p:cNvPr id="52" name="Oval 51">
            <a:extLst>
              <a:ext uri="{FF2B5EF4-FFF2-40B4-BE49-F238E27FC236}">
                <a16:creationId xmlns:a16="http://schemas.microsoft.com/office/drawing/2014/main" id="{494C13B0-AA7D-4F45-9693-E4C401B6F43B}"/>
              </a:ext>
            </a:extLst>
          </p:cNvPr>
          <p:cNvSpPr/>
          <p:nvPr/>
        </p:nvSpPr>
        <p:spPr>
          <a:xfrm>
            <a:off x="110566" y="4490205"/>
            <a:ext cx="3057386" cy="126213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Ülkede mesleğe olan talep</a:t>
            </a:r>
          </a:p>
        </p:txBody>
      </p:sp>
      <p:sp>
        <p:nvSpPr>
          <p:cNvPr id="54" name="Oval 53">
            <a:extLst>
              <a:ext uri="{FF2B5EF4-FFF2-40B4-BE49-F238E27FC236}">
                <a16:creationId xmlns:a16="http://schemas.microsoft.com/office/drawing/2014/main" id="{DFFE106B-033E-45E1-80DF-1C06A972E92F}"/>
              </a:ext>
            </a:extLst>
          </p:cNvPr>
          <p:cNvSpPr/>
          <p:nvPr/>
        </p:nvSpPr>
        <p:spPr>
          <a:xfrm>
            <a:off x="2573323" y="5479739"/>
            <a:ext cx="3057386" cy="126213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Çalışma ortamı</a:t>
            </a:r>
          </a:p>
        </p:txBody>
      </p:sp>
      <p:sp>
        <p:nvSpPr>
          <p:cNvPr id="58" name="Oval 57">
            <a:extLst>
              <a:ext uri="{FF2B5EF4-FFF2-40B4-BE49-F238E27FC236}">
                <a16:creationId xmlns:a16="http://schemas.microsoft.com/office/drawing/2014/main" id="{450DEC4F-7B68-44FB-9FD0-B71A1C969833}"/>
              </a:ext>
            </a:extLst>
          </p:cNvPr>
          <p:cNvSpPr/>
          <p:nvPr/>
        </p:nvSpPr>
        <p:spPr>
          <a:xfrm>
            <a:off x="6504618" y="5531594"/>
            <a:ext cx="3057386" cy="126213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Mesleğin kazanç durumu ve ilerleme</a:t>
            </a:r>
          </a:p>
        </p:txBody>
      </p:sp>
      <p:sp>
        <p:nvSpPr>
          <p:cNvPr id="61" name="Oval 60">
            <a:extLst>
              <a:ext uri="{FF2B5EF4-FFF2-40B4-BE49-F238E27FC236}">
                <a16:creationId xmlns:a16="http://schemas.microsoft.com/office/drawing/2014/main" id="{A4AB91EA-8FB9-41DF-9572-3A13631ACBD3}"/>
              </a:ext>
            </a:extLst>
          </p:cNvPr>
          <p:cNvSpPr/>
          <p:nvPr/>
        </p:nvSpPr>
        <p:spPr>
          <a:xfrm>
            <a:off x="8702220" y="1991586"/>
            <a:ext cx="3057386" cy="126213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900" b="1" dirty="0">
                <a:solidFill>
                  <a:schemeClr val="tx1"/>
                </a:solidFill>
              </a:rPr>
              <a:t>Okuldaki ders başarısı ve öğretmenlerin görüşü</a:t>
            </a:r>
          </a:p>
        </p:txBody>
      </p:sp>
      <p:sp>
        <p:nvSpPr>
          <p:cNvPr id="63" name="Oval 62">
            <a:extLst>
              <a:ext uri="{FF2B5EF4-FFF2-40B4-BE49-F238E27FC236}">
                <a16:creationId xmlns:a16="http://schemas.microsoft.com/office/drawing/2014/main" id="{78D4969A-171E-439D-B87D-29D314C904E0}"/>
              </a:ext>
            </a:extLst>
          </p:cNvPr>
          <p:cNvSpPr/>
          <p:nvPr/>
        </p:nvSpPr>
        <p:spPr>
          <a:xfrm>
            <a:off x="8702220" y="4136272"/>
            <a:ext cx="3057386" cy="1262130"/>
          </a:xfrm>
          <a:prstGeom prst="ellipse">
            <a:avLst/>
          </a:prstGeom>
          <a:solidFill>
            <a:srgbClr val="BDE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chemeClr val="tx1"/>
                </a:solidFill>
              </a:rPr>
              <a:t>Çalışma koşulları ile bireysel özelliklerin uyumu</a:t>
            </a:r>
          </a:p>
        </p:txBody>
      </p:sp>
    </p:spTree>
    <p:extLst>
      <p:ext uri="{BB962C8B-B14F-4D97-AF65-F5344CB8AC3E}">
        <p14:creationId xmlns:p14="http://schemas.microsoft.com/office/powerpoint/2010/main" val="158953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30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3000"/>
                                        <p:tgtEl>
                                          <p:spTgt spid="34"/>
                                        </p:tgtEl>
                                      </p:cBhvr>
                                    </p:animEffect>
                                  </p:childTnLst>
                                </p:cTn>
                              </p:par>
                              <p:par>
                                <p:cTn id="14" presetID="2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3000"/>
                                        <p:tgtEl>
                                          <p:spTgt spid="39"/>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3000"/>
                                        <p:tgtEl>
                                          <p:spTgt spid="40"/>
                                        </p:tgtEl>
                                      </p:cBhvr>
                                    </p:animEffect>
                                  </p:childTnLst>
                                </p:cTn>
                              </p:par>
                              <p:par>
                                <p:cTn id="20" presetID="22" presetClass="entr" presetSubtype="4"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3000"/>
                                        <p:tgtEl>
                                          <p:spTgt spid="41"/>
                                        </p:tgtEl>
                                      </p:cBhvr>
                                    </p:animEffect>
                                  </p:childTnLst>
                                </p:cTn>
                              </p:par>
                              <p:par>
                                <p:cTn id="23" presetID="22" presetClass="entr" presetSubtype="4"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down)">
                                      <p:cBhvr>
                                        <p:cTn id="25" dur="3000"/>
                                        <p:tgtEl>
                                          <p:spTgt spid="38"/>
                                        </p:tgtEl>
                                      </p:cBhvr>
                                    </p:animEffect>
                                  </p:childTnLst>
                                </p:cTn>
                              </p:par>
                              <p:par>
                                <p:cTn id="26" presetID="22" presetClass="entr" presetSubtype="4"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3000"/>
                                        <p:tgtEl>
                                          <p:spTgt spid="37"/>
                                        </p:tgtEl>
                                      </p:cBhvr>
                                    </p:animEffect>
                                  </p:childTnLst>
                                </p:cTn>
                              </p:par>
                              <p:par>
                                <p:cTn id="29" presetID="22" presetClass="entr" presetSubtype="4"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3000"/>
                                        <p:tgtEl>
                                          <p:spTgt spid="36"/>
                                        </p:tgtEl>
                                      </p:cBhvr>
                                    </p:animEffec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14"/>
                                        </p:tgtEl>
                                        <p:attrNameLst>
                                          <p:attrName>style.visibility</p:attrName>
                                        </p:attrNameLst>
                                      </p:cBhvr>
                                      <p:to>
                                        <p:strVal val="visible"/>
                                      </p:to>
                                    </p:set>
                                    <p:anim by="(-#ppt_w*2)" calcmode="lin" valueType="num">
                                      <p:cBhvr rctx="PPT">
                                        <p:cTn id="34" dur="500" autoRev="1" fill="hold">
                                          <p:stCondLst>
                                            <p:cond delay="0"/>
                                          </p:stCondLst>
                                        </p:cTn>
                                        <p:tgtEl>
                                          <p:spTgt spid="14"/>
                                        </p:tgtEl>
                                        <p:attrNameLst>
                                          <p:attrName>ppt_w</p:attrName>
                                        </p:attrNameLst>
                                      </p:cBhvr>
                                    </p:anim>
                                    <p:anim by="(#ppt_w*0.50)" calcmode="lin" valueType="num">
                                      <p:cBhvr>
                                        <p:cTn id="35" dur="500" decel="50000" autoRev="1" fill="hold">
                                          <p:stCondLst>
                                            <p:cond delay="0"/>
                                          </p:stCondLst>
                                        </p:cTn>
                                        <p:tgtEl>
                                          <p:spTgt spid="14"/>
                                        </p:tgtEl>
                                        <p:attrNameLst>
                                          <p:attrName>ppt_x</p:attrName>
                                        </p:attrNameLst>
                                      </p:cBhvr>
                                    </p:anim>
                                    <p:anim from="(-#ppt_h/2)" to="(#ppt_y)" calcmode="lin" valueType="num">
                                      <p:cBhvr>
                                        <p:cTn id="36" dur="1000" fill="hold">
                                          <p:stCondLst>
                                            <p:cond delay="0"/>
                                          </p:stCondLst>
                                        </p:cTn>
                                        <p:tgtEl>
                                          <p:spTgt spid="14"/>
                                        </p:tgtEl>
                                        <p:attrNameLst>
                                          <p:attrName>ppt_y</p:attrName>
                                        </p:attrNameLst>
                                      </p:cBhvr>
                                    </p:anim>
                                    <p:animRot by="21600000">
                                      <p:cBhvr>
                                        <p:cTn id="37" dur="1000" fill="hold">
                                          <p:stCondLst>
                                            <p:cond delay="0"/>
                                          </p:stCondLst>
                                        </p:cTn>
                                        <p:tgtEl>
                                          <p:spTgt spid="14"/>
                                        </p:tgtEl>
                                        <p:attrNameLst>
                                          <p:attrName>r</p:attrName>
                                        </p:attrNameLst>
                                      </p:cBhvr>
                                    </p:animRot>
                                  </p:childTnLst>
                                </p:cTn>
                              </p:par>
                              <p:par>
                                <p:cTn id="38" presetID="56" presetClass="entr" presetSubtype="0" fill="hold" grpId="0" nodeType="withEffect">
                                  <p:stCondLst>
                                    <p:cond delay="0"/>
                                  </p:stCondLst>
                                  <p:iterate type="lt">
                                    <p:tmPct val="10000"/>
                                  </p:iterate>
                                  <p:childTnLst>
                                    <p:set>
                                      <p:cBhvr>
                                        <p:cTn id="39" dur="1" fill="hold">
                                          <p:stCondLst>
                                            <p:cond delay="0"/>
                                          </p:stCondLst>
                                        </p:cTn>
                                        <p:tgtEl>
                                          <p:spTgt spid="48"/>
                                        </p:tgtEl>
                                        <p:attrNameLst>
                                          <p:attrName>style.visibility</p:attrName>
                                        </p:attrNameLst>
                                      </p:cBhvr>
                                      <p:to>
                                        <p:strVal val="visible"/>
                                      </p:to>
                                    </p:set>
                                    <p:anim by="(-#ppt_w*2)" calcmode="lin" valueType="num">
                                      <p:cBhvr rctx="PPT">
                                        <p:cTn id="40" dur="500" autoRev="1" fill="hold">
                                          <p:stCondLst>
                                            <p:cond delay="0"/>
                                          </p:stCondLst>
                                        </p:cTn>
                                        <p:tgtEl>
                                          <p:spTgt spid="48"/>
                                        </p:tgtEl>
                                        <p:attrNameLst>
                                          <p:attrName>ppt_w</p:attrName>
                                        </p:attrNameLst>
                                      </p:cBhvr>
                                    </p:anim>
                                    <p:anim by="(#ppt_w*0.50)" calcmode="lin" valueType="num">
                                      <p:cBhvr>
                                        <p:cTn id="41" dur="500" decel="50000" autoRev="1" fill="hold">
                                          <p:stCondLst>
                                            <p:cond delay="0"/>
                                          </p:stCondLst>
                                        </p:cTn>
                                        <p:tgtEl>
                                          <p:spTgt spid="48"/>
                                        </p:tgtEl>
                                        <p:attrNameLst>
                                          <p:attrName>ppt_x</p:attrName>
                                        </p:attrNameLst>
                                      </p:cBhvr>
                                    </p:anim>
                                    <p:anim from="(-#ppt_h/2)" to="(#ppt_y)" calcmode="lin" valueType="num">
                                      <p:cBhvr>
                                        <p:cTn id="42" dur="1000" fill="hold">
                                          <p:stCondLst>
                                            <p:cond delay="0"/>
                                          </p:stCondLst>
                                        </p:cTn>
                                        <p:tgtEl>
                                          <p:spTgt spid="48"/>
                                        </p:tgtEl>
                                        <p:attrNameLst>
                                          <p:attrName>ppt_y</p:attrName>
                                        </p:attrNameLst>
                                      </p:cBhvr>
                                    </p:anim>
                                    <p:animRot by="21600000">
                                      <p:cBhvr>
                                        <p:cTn id="43" dur="1000" fill="hold">
                                          <p:stCondLst>
                                            <p:cond delay="0"/>
                                          </p:stCondLst>
                                        </p:cTn>
                                        <p:tgtEl>
                                          <p:spTgt spid="48"/>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50"/>
                                        </p:tgtEl>
                                        <p:attrNameLst>
                                          <p:attrName>style.visibility</p:attrName>
                                        </p:attrNameLst>
                                      </p:cBhvr>
                                      <p:to>
                                        <p:strVal val="visible"/>
                                      </p:to>
                                    </p:set>
                                    <p:anim by="(-#ppt_w*2)" calcmode="lin" valueType="num">
                                      <p:cBhvr rctx="PPT">
                                        <p:cTn id="46" dur="500" autoRev="1" fill="hold">
                                          <p:stCondLst>
                                            <p:cond delay="0"/>
                                          </p:stCondLst>
                                        </p:cTn>
                                        <p:tgtEl>
                                          <p:spTgt spid="50"/>
                                        </p:tgtEl>
                                        <p:attrNameLst>
                                          <p:attrName>ppt_w</p:attrName>
                                        </p:attrNameLst>
                                      </p:cBhvr>
                                    </p:anim>
                                    <p:anim by="(#ppt_w*0.50)" calcmode="lin" valueType="num">
                                      <p:cBhvr>
                                        <p:cTn id="47" dur="500" decel="50000" autoRev="1" fill="hold">
                                          <p:stCondLst>
                                            <p:cond delay="0"/>
                                          </p:stCondLst>
                                        </p:cTn>
                                        <p:tgtEl>
                                          <p:spTgt spid="50"/>
                                        </p:tgtEl>
                                        <p:attrNameLst>
                                          <p:attrName>ppt_x</p:attrName>
                                        </p:attrNameLst>
                                      </p:cBhvr>
                                    </p:anim>
                                    <p:anim from="(-#ppt_h/2)" to="(#ppt_y)" calcmode="lin" valueType="num">
                                      <p:cBhvr>
                                        <p:cTn id="48" dur="1000" fill="hold">
                                          <p:stCondLst>
                                            <p:cond delay="0"/>
                                          </p:stCondLst>
                                        </p:cTn>
                                        <p:tgtEl>
                                          <p:spTgt spid="50"/>
                                        </p:tgtEl>
                                        <p:attrNameLst>
                                          <p:attrName>ppt_y</p:attrName>
                                        </p:attrNameLst>
                                      </p:cBhvr>
                                    </p:anim>
                                    <p:animRot by="21600000">
                                      <p:cBhvr>
                                        <p:cTn id="49" dur="1000" fill="hold">
                                          <p:stCondLst>
                                            <p:cond delay="0"/>
                                          </p:stCondLst>
                                        </p:cTn>
                                        <p:tgtEl>
                                          <p:spTgt spid="50"/>
                                        </p:tgtEl>
                                        <p:attrNameLst>
                                          <p:attrName>r</p:attrName>
                                        </p:attrNameLst>
                                      </p:cBhvr>
                                    </p:animRot>
                                  </p:childTnLst>
                                </p:cTn>
                              </p:par>
                              <p:par>
                                <p:cTn id="50" presetID="56" presetClass="entr" presetSubtype="0" fill="hold" grpId="0" nodeType="withEffect">
                                  <p:stCondLst>
                                    <p:cond delay="0"/>
                                  </p:stCondLst>
                                  <p:iterate type="lt">
                                    <p:tmPct val="10000"/>
                                  </p:iterate>
                                  <p:childTnLst>
                                    <p:set>
                                      <p:cBhvr>
                                        <p:cTn id="51" dur="1" fill="hold">
                                          <p:stCondLst>
                                            <p:cond delay="0"/>
                                          </p:stCondLst>
                                        </p:cTn>
                                        <p:tgtEl>
                                          <p:spTgt spid="52"/>
                                        </p:tgtEl>
                                        <p:attrNameLst>
                                          <p:attrName>style.visibility</p:attrName>
                                        </p:attrNameLst>
                                      </p:cBhvr>
                                      <p:to>
                                        <p:strVal val="visible"/>
                                      </p:to>
                                    </p:set>
                                    <p:anim by="(-#ppt_w*2)" calcmode="lin" valueType="num">
                                      <p:cBhvr rctx="PPT">
                                        <p:cTn id="52" dur="500" autoRev="1" fill="hold">
                                          <p:stCondLst>
                                            <p:cond delay="0"/>
                                          </p:stCondLst>
                                        </p:cTn>
                                        <p:tgtEl>
                                          <p:spTgt spid="52"/>
                                        </p:tgtEl>
                                        <p:attrNameLst>
                                          <p:attrName>ppt_w</p:attrName>
                                        </p:attrNameLst>
                                      </p:cBhvr>
                                    </p:anim>
                                    <p:anim by="(#ppt_w*0.50)" calcmode="lin" valueType="num">
                                      <p:cBhvr>
                                        <p:cTn id="53" dur="500" decel="50000" autoRev="1" fill="hold">
                                          <p:stCondLst>
                                            <p:cond delay="0"/>
                                          </p:stCondLst>
                                        </p:cTn>
                                        <p:tgtEl>
                                          <p:spTgt spid="52"/>
                                        </p:tgtEl>
                                        <p:attrNameLst>
                                          <p:attrName>ppt_x</p:attrName>
                                        </p:attrNameLst>
                                      </p:cBhvr>
                                    </p:anim>
                                    <p:anim from="(-#ppt_h/2)" to="(#ppt_y)" calcmode="lin" valueType="num">
                                      <p:cBhvr>
                                        <p:cTn id="54" dur="1000" fill="hold">
                                          <p:stCondLst>
                                            <p:cond delay="0"/>
                                          </p:stCondLst>
                                        </p:cTn>
                                        <p:tgtEl>
                                          <p:spTgt spid="52"/>
                                        </p:tgtEl>
                                        <p:attrNameLst>
                                          <p:attrName>ppt_y</p:attrName>
                                        </p:attrNameLst>
                                      </p:cBhvr>
                                    </p:anim>
                                    <p:animRot by="21600000">
                                      <p:cBhvr>
                                        <p:cTn id="55" dur="1000" fill="hold">
                                          <p:stCondLst>
                                            <p:cond delay="0"/>
                                          </p:stCondLst>
                                        </p:cTn>
                                        <p:tgtEl>
                                          <p:spTgt spid="52"/>
                                        </p:tgtEl>
                                        <p:attrNameLst>
                                          <p:attrName>r</p:attrName>
                                        </p:attrNameLst>
                                      </p:cBhvr>
                                    </p:animRot>
                                  </p:childTnLst>
                                </p:cTn>
                              </p:par>
                              <p:par>
                                <p:cTn id="56" presetID="56" presetClass="entr" presetSubtype="0" fill="hold" grpId="0" nodeType="withEffect">
                                  <p:stCondLst>
                                    <p:cond delay="0"/>
                                  </p:stCondLst>
                                  <p:iterate type="lt">
                                    <p:tmPct val="10000"/>
                                  </p:iterate>
                                  <p:childTnLst>
                                    <p:set>
                                      <p:cBhvr>
                                        <p:cTn id="57" dur="1" fill="hold">
                                          <p:stCondLst>
                                            <p:cond delay="0"/>
                                          </p:stCondLst>
                                        </p:cTn>
                                        <p:tgtEl>
                                          <p:spTgt spid="54"/>
                                        </p:tgtEl>
                                        <p:attrNameLst>
                                          <p:attrName>style.visibility</p:attrName>
                                        </p:attrNameLst>
                                      </p:cBhvr>
                                      <p:to>
                                        <p:strVal val="visible"/>
                                      </p:to>
                                    </p:set>
                                    <p:anim by="(-#ppt_w*2)" calcmode="lin" valueType="num">
                                      <p:cBhvr rctx="PPT">
                                        <p:cTn id="58" dur="500" autoRev="1" fill="hold">
                                          <p:stCondLst>
                                            <p:cond delay="0"/>
                                          </p:stCondLst>
                                        </p:cTn>
                                        <p:tgtEl>
                                          <p:spTgt spid="54"/>
                                        </p:tgtEl>
                                        <p:attrNameLst>
                                          <p:attrName>ppt_w</p:attrName>
                                        </p:attrNameLst>
                                      </p:cBhvr>
                                    </p:anim>
                                    <p:anim by="(#ppt_w*0.50)" calcmode="lin" valueType="num">
                                      <p:cBhvr>
                                        <p:cTn id="59" dur="500" decel="50000" autoRev="1" fill="hold">
                                          <p:stCondLst>
                                            <p:cond delay="0"/>
                                          </p:stCondLst>
                                        </p:cTn>
                                        <p:tgtEl>
                                          <p:spTgt spid="54"/>
                                        </p:tgtEl>
                                        <p:attrNameLst>
                                          <p:attrName>ppt_x</p:attrName>
                                        </p:attrNameLst>
                                      </p:cBhvr>
                                    </p:anim>
                                    <p:anim from="(-#ppt_h/2)" to="(#ppt_y)" calcmode="lin" valueType="num">
                                      <p:cBhvr>
                                        <p:cTn id="60" dur="1000" fill="hold">
                                          <p:stCondLst>
                                            <p:cond delay="0"/>
                                          </p:stCondLst>
                                        </p:cTn>
                                        <p:tgtEl>
                                          <p:spTgt spid="54"/>
                                        </p:tgtEl>
                                        <p:attrNameLst>
                                          <p:attrName>ppt_y</p:attrName>
                                        </p:attrNameLst>
                                      </p:cBhvr>
                                    </p:anim>
                                    <p:animRot by="21600000">
                                      <p:cBhvr>
                                        <p:cTn id="61" dur="1000" fill="hold">
                                          <p:stCondLst>
                                            <p:cond delay="0"/>
                                          </p:stCondLst>
                                        </p:cTn>
                                        <p:tgtEl>
                                          <p:spTgt spid="54"/>
                                        </p:tgtEl>
                                        <p:attrNameLst>
                                          <p:attrName>r</p:attrName>
                                        </p:attrNameLst>
                                      </p:cBhvr>
                                    </p:animRot>
                                  </p:childTnLst>
                                </p:cTn>
                              </p:par>
                              <p:par>
                                <p:cTn id="62" presetID="56" presetClass="entr" presetSubtype="0" fill="hold" grpId="0" nodeType="withEffect">
                                  <p:stCondLst>
                                    <p:cond delay="0"/>
                                  </p:stCondLst>
                                  <p:iterate type="lt">
                                    <p:tmPct val="10000"/>
                                  </p:iterate>
                                  <p:childTnLst>
                                    <p:set>
                                      <p:cBhvr>
                                        <p:cTn id="63" dur="1" fill="hold">
                                          <p:stCondLst>
                                            <p:cond delay="0"/>
                                          </p:stCondLst>
                                        </p:cTn>
                                        <p:tgtEl>
                                          <p:spTgt spid="58"/>
                                        </p:tgtEl>
                                        <p:attrNameLst>
                                          <p:attrName>style.visibility</p:attrName>
                                        </p:attrNameLst>
                                      </p:cBhvr>
                                      <p:to>
                                        <p:strVal val="visible"/>
                                      </p:to>
                                    </p:set>
                                    <p:anim by="(-#ppt_w*2)" calcmode="lin" valueType="num">
                                      <p:cBhvr rctx="PPT">
                                        <p:cTn id="64" dur="500" autoRev="1" fill="hold">
                                          <p:stCondLst>
                                            <p:cond delay="0"/>
                                          </p:stCondLst>
                                        </p:cTn>
                                        <p:tgtEl>
                                          <p:spTgt spid="58"/>
                                        </p:tgtEl>
                                        <p:attrNameLst>
                                          <p:attrName>ppt_w</p:attrName>
                                        </p:attrNameLst>
                                      </p:cBhvr>
                                    </p:anim>
                                    <p:anim by="(#ppt_w*0.50)" calcmode="lin" valueType="num">
                                      <p:cBhvr>
                                        <p:cTn id="65" dur="500" decel="50000" autoRev="1" fill="hold">
                                          <p:stCondLst>
                                            <p:cond delay="0"/>
                                          </p:stCondLst>
                                        </p:cTn>
                                        <p:tgtEl>
                                          <p:spTgt spid="58"/>
                                        </p:tgtEl>
                                        <p:attrNameLst>
                                          <p:attrName>ppt_x</p:attrName>
                                        </p:attrNameLst>
                                      </p:cBhvr>
                                    </p:anim>
                                    <p:anim from="(-#ppt_h/2)" to="(#ppt_y)" calcmode="lin" valueType="num">
                                      <p:cBhvr>
                                        <p:cTn id="66" dur="1000" fill="hold">
                                          <p:stCondLst>
                                            <p:cond delay="0"/>
                                          </p:stCondLst>
                                        </p:cTn>
                                        <p:tgtEl>
                                          <p:spTgt spid="58"/>
                                        </p:tgtEl>
                                        <p:attrNameLst>
                                          <p:attrName>ppt_y</p:attrName>
                                        </p:attrNameLst>
                                      </p:cBhvr>
                                    </p:anim>
                                    <p:animRot by="21600000">
                                      <p:cBhvr>
                                        <p:cTn id="67" dur="1000" fill="hold">
                                          <p:stCondLst>
                                            <p:cond delay="0"/>
                                          </p:stCondLst>
                                        </p:cTn>
                                        <p:tgtEl>
                                          <p:spTgt spid="58"/>
                                        </p:tgtEl>
                                        <p:attrNameLst>
                                          <p:attrName>r</p:attrName>
                                        </p:attrNameLst>
                                      </p:cBhvr>
                                    </p:animRot>
                                  </p:childTnLst>
                                </p:cTn>
                              </p:par>
                              <p:par>
                                <p:cTn id="68" presetID="56" presetClass="entr" presetSubtype="0" fill="hold" grpId="0" nodeType="withEffect">
                                  <p:stCondLst>
                                    <p:cond delay="0"/>
                                  </p:stCondLst>
                                  <p:iterate type="lt">
                                    <p:tmPct val="10000"/>
                                  </p:iterate>
                                  <p:childTnLst>
                                    <p:set>
                                      <p:cBhvr>
                                        <p:cTn id="69" dur="1" fill="hold">
                                          <p:stCondLst>
                                            <p:cond delay="0"/>
                                          </p:stCondLst>
                                        </p:cTn>
                                        <p:tgtEl>
                                          <p:spTgt spid="61"/>
                                        </p:tgtEl>
                                        <p:attrNameLst>
                                          <p:attrName>style.visibility</p:attrName>
                                        </p:attrNameLst>
                                      </p:cBhvr>
                                      <p:to>
                                        <p:strVal val="visible"/>
                                      </p:to>
                                    </p:set>
                                    <p:anim by="(-#ppt_w*2)" calcmode="lin" valueType="num">
                                      <p:cBhvr rctx="PPT">
                                        <p:cTn id="70" dur="500" autoRev="1" fill="hold">
                                          <p:stCondLst>
                                            <p:cond delay="0"/>
                                          </p:stCondLst>
                                        </p:cTn>
                                        <p:tgtEl>
                                          <p:spTgt spid="61"/>
                                        </p:tgtEl>
                                        <p:attrNameLst>
                                          <p:attrName>ppt_w</p:attrName>
                                        </p:attrNameLst>
                                      </p:cBhvr>
                                    </p:anim>
                                    <p:anim by="(#ppt_w*0.50)" calcmode="lin" valueType="num">
                                      <p:cBhvr>
                                        <p:cTn id="71" dur="500" decel="50000" autoRev="1" fill="hold">
                                          <p:stCondLst>
                                            <p:cond delay="0"/>
                                          </p:stCondLst>
                                        </p:cTn>
                                        <p:tgtEl>
                                          <p:spTgt spid="61"/>
                                        </p:tgtEl>
                                        <p:attrNameLst>
                                          <p:attrName>ppt_x</p:attrName>
                                        </p:attrNameLst>
                                      </p:cBhvr>
                                    </p:anim>
                                    <p:anim from="(-#ppt_h/2)" to="(#ppt_y)" calcmode="lin" valueType="num">
                                      <p:cBhvr>
                                        <p:cTn id="72" dur="1000" fill="hold">
                                          <p:stCondLst>
                                            <p:cond delay="0"/>
                                          </p:stCondLst>
                                        </p:cTn>
                                        <p:tgtEl>
                                          <p:spTgt spid="61"/>
                                        </p:tgtEl>
                                        <p:attrNameLst>
                                          <p:attrName>ppt_y</p:attrName>
                                        </p:attrNameLst>
                                      </p:cBhvr>
                                    </p:anim>
                                    <p:animRot by="21600000">
                                      <p:cBhvr>
                                        <p:cTn id="73" dur="1000" fill="hold">
                                          <p:stCondLst>
                                            <p:cond delay="0"/>
                                          </p:stCondLst>
                                        </p:cTn>
                                        <p:tgtEl>
                                          <p:spTgt spid="61"/>
                                        </p:tgtEl>
                                        <p:attrNameLst>
                                          <p:attrName>r</p:attrName>
                                        </p:attrNameLst>
                                      </p:cBhvr>
                                    </p:animRot>
                                  </p:childTnLst>
                                </p:cTn>
                              </p:par>
                              <p:par>
                                <p:cTn id="74" presetID="56" presetClass="entr" presetSubtype="0" fill="hold" grpId="0" nodeType="withEffect">
                                  <p:stCondLst>
                                    <p:cond delay="0"/>
                                  </p:stCondLst>
                                  <p:iterate type="lt">
                                    <p:tmPct val="10000"/>
                                  </p:iterate>
                                  <p:childTnLst>
                                    <p:set>
                                      <p:cBhvr>
                                        <p:cTn id="75" dur="1" fill="hold">
                                          <p:stCondLst>
                                            <p:cond delay="0"/>
                                          </p:stCondLst>
                                        </p:cTn>
                                        <p:tgtEl>
                                          <p:spTgt spid="63"/>
                                        </p:tgtEl>
                                        <p:attrNameLst>
                                          <p:attrName>style.visibility</p:attrName>
                                        </p:attrNameLst>
                                      </p:cBhvr>
                                      <p:to>
                                        <p:strVal val="visible"/>
                                      </p:to>
                                    </p:set>
                                    <p:anim by="(-#ppt_w*2)" calcmode="lin" valueType="num">
                                      <p:cBhvr rctx="PPT">
                                        <p:cTn id="76" dur="500" autoRev="1" fill="hold">
                                          <p:stCondLst>
                                            <p:cond delay="0"/>
                                          </p:stCondLst>
                                        </p:cTn>
                                        <p:tgtEl>
                                          <p:spTgt spid="63"/>
                                        </p:tgtEl>
                                        <p:attrNameLst>
                                          <p:attrName>ppt_w</p:attrName>
                                        </p:attrNameLst>
                                      </p:cBhvr>
                                    </p:anim>
                                    <p:anim by="(#ppt_w*0.50)" calcmode="lin" valueType="num">
                                      <p:cBhvr>
                                        <p:cTn id="77" dur="500" decel="50000" autoRev="1" fill="hold">
                                          <p:stCondLst>
                                            <p:cond delay="0"/>
                                          </p:stCondLst>
                                        </p:cTn>
                                        <p:tgtEl>
                                          <p:spTgt spid="63"/>
                                        </p:tgtEl>
                                        <p:attrNameLst>
                                          <p:attrName>ppt_x</p:attrName>
                                        </p:attrNameLst>
                                      </p:cBhvr>
                                    </p:anim>
                                    <p:anim from="(-#ppt_h/2)" to="(#ppt_y)" calcmode="lin" valueType="num">
                                      <p:cBhvr>
                                        <p:cTn id="78" dur="1000" fill="hold">
                                          <p:stCondLst>
                                            <p:cond delay="0"/>
                                          </p:stCondLst>
                                        </p:cTn>
                                        <p:tgtEl>
                                          <p:spTgt spid="63"/>
                                        </p:tgtEl>
                                        <p:attrNameLst>
                                          <p:attrName>ppt_y</p:attrName>
                                        </p:attrNameLst>
                                      </p:cBhvr>
                                    </p:anim>
                                    <p:animRot by="21600000">
                                      <p:cBhvr>
                                        <p:cTn id="79" dur="1000" fill="hold">
                                          <p:stCondLst>
                                            <p:cond delay="0"/>
                                          </p:stCondLst>
                                        </p:cTn>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48" grpId="0" animBg="1"/>
      <p:bldP spid="50" grpId="0" animBg="1"/>
      <p:bldP spid="52" grpId="0" animBg="1"/>
      <p:bldP spid="54" grpId="0" animBg="1"/>
      <p:bldP spid="58" grpId="0" animBg="1"/>
      <p:bldP spid="61"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4" name="Metin kutusu 3">
            <a:extLst>
              <a:ext uri="{FF2B5EF4-FFF2-40B4-BE49-F238E27FC236}">
                <a16:creationId xmlns:a16="http://schemas.microsoft.com/office/drawing/2014/main" id="{8B9CC217-C33D-4BA2-BF7F-871929FACCF3}"/>
              </a:ext>
            </a:extLst>
          </p:cNvPr>
          <p:cNvSpPr txBox="1"/>
          <p:nvPr/>
        </p:nvSpPr>
        <p:spPr>
          <a:xfrm>
            <a:off x="381000" y="2126627"/>
            <a:ext cx="11396730" cy="3785652"/>
          </a:xfrm>
          <a:prstGeom prst="rect">
            <a:avLst/>
          </a:prstGeom>
          <a:noFill/>
        </p:spPr>
        <p:txBody>
          <a:bodyPr wrap="square">
            <a:spAutoFit/>
          </a:bodyPr>
          <a:lstStyle/>
          <a:p>
            <a:pPr algn="l"/>
            <a:r>
              <a:rPr lang="tr-TR" sz="2400" b="0" i="0" u="none" strike="noStrike" baseline="0" dirty="0"/>
              <a:t>Bir meslekte başarılı olmanın yollarından biri de daha mesleğe başlamadan önce doğru bir tercih ve planlama yapmaktır. Öncelikle seçeceğimiz mesleğin dünyadaki gelişmelere bağlı olarak önemini bilmeliyiz. Sonrasında “Seçmeyi düşündüğümüz mesleğin önemi zamanla azalır mı yoksa artar mı?” , “Kişisel özelliklerimize, yeteneklerimize ve ilgilerimize</a:t>
            </a:r>
          </a:p>
          <a:p>
            <a:pPr algn="l"/>
            <a:r>
              <a:rPr lang="tr-TR" sz="2400" b="0" i="0" u="none" strike="noStrike" baseline="0" dirty="0"/>
              <a:t>uygun mu?” gibi soruların cevabını bulmalıyız. Meslek seçimiyle birlikte iyi bir planlama yapmalı ve iyi bir eğitim almalıyız. Meslekteki gelişmeleri takip etmeliyiz. Mesleğin gerektirdiği yeteneklerimizi geliştirmeliyiz. Geçmişten günümüze insanlar istek ve ihtiyaçlarını karşılamak için çok çeşitli mesleklerle uğraşmışlardır. Çiftçi, nalbant, terzi, kalaycı, marangoz, tüccar, öğretmen, doktor, asker ve daha birçok meslek sahibi toplumun istek ve ihtiyaçlarını karşılamak için çalışmışlardır.</a:t>
            </a:r>
            <a:endParaRPr lang="tr-TR" sz="3200" dirty="0"/>
          </a:p>
        </p:txBody>
      </p:sp>
      <p:sp>
        <p:nvSpPr>
          <p:cNvPr id="7" name="Metin kutusu 6">
            <a:extLst>
              <a:ext uri="{FF2B5EF4-FFF2-40B4-BE49-F238E27FC236}">
                <a16:creationId xmlns:a16="http://schemas.microsoft.com/office/drawing/2014/main" id="{DA069006-28BD-41E9-B89A-F85AC728B695}"/>
              </a:ext>
            </a:extLst>
          </p:cNvPr>
          <p:cNvSpPr txBox="1"/>
          <p:nvPr/>
        </p:nvSpPr>
        <p:spPr>
          <a:xfrm>
            <a:off x="381000" y="1042726"/>
            <a:ext cx="9958589" cy="461665"/>
          </a:xfrm>
          <a:prstGeom prst="rect">
            <a:avLst/>
          </a:prstGeom>
          <a:noFill/>
        </p:spPr>
        <p:txBody>
          <a:bodyPr wrap="square">
            <a:spAutoFit/>
          </a:bodyPr>
          <a:lstStyle/>
          <a:p>
            <a:r>
              <a:rPr lang="tr-TR" sz="2400" b="1" i="0" u="none" strike="noStrike" baseline="0" dirty="0"/>
              <a:t>Hangi mesleğin sizin için uygun olacağını düşünüyorsunuz</a:t>
            </a:r>
            <a:r>
              <a:rPr lang="tr-TR" sz="2400" b="1" i="0" u="none" strike="noStrike" baseline="0" dirty="0">
                <a:solidFill>
                  <a:srgbClr val="FF0000"/>
                </a:solidFill>
                <a:latin typeface="Arial Black" panose="020B0A04020102020204" pitchFamily="34" charset="0"/>
              </a:rPr>
              <a:t>? </a:t>
            </a:r>
            <a:r>
              <a:rPr lang="tr-TR" sz="2400" b="1" i="0" u="none" strike="noStrike" baseline="0" dirty="0"/>
              <a:t>Neden</a:t>
            </a:r>
            <a:r>
              <a:rPr lang="tr-TR" sz="2400" b="1" i="0" u="none" strike="noStrike" baseline="0" dirty="0">
                <a:solidFill>
                  <a:srgbClr val="FF0000"/>
                </a:solidFill>
                <a:latin typeface="Arial Black" panose="020B0A04020102020204" pitchFamily="34" charset="0"/>
              </a:rPr>
              <a:t>?</a:t>
            </a:r>
            <a:endParaRPr lang="tr-TR" sz="24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25562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4" name="Metin kutusu 3">
            <a:extLst>
              <a:ext uri="{FF2B5EF4-FFF2-40B4-BE49-F238E27FC236}">
                <a16:creationId xmlns:a16="http://schemas.microsoft.com/office/drawing/2014/main" id="{4D99F9B5-15FD-453B-849C-8460C4970085}"/>
              </a:ext>
            </a:extLst>
          </p:cNvPr>
          <p:cNvSpPr txBox="1"/>
          <p:nvPr/>
        </p:nvSpPr>
        <p:spPr>
          <a:xfrm>
            <a:off x="215721" y="3593207"/>
            <a:ext cx="11774509" cy="3046988"/>
          </a:xfrm>
          <a:prstGeom prst="rect">
            <a:avLst/>
          </a:prstGeom>
          <a:noFill/>
        </p:spPr>
        <p:txBody>
          <a:bodyPr wrap="square">
            <a:spAutoFit/>
          </a:bodyPr>
          <a:lstStyle/>
          <a:p>
            <a:pPr algn="l"/>
            <a:r>
              <a:rPr lang="tr-TR" sz="2400" b="0" i="0" u="none" strike="noStrike" baseline="0" dirty="0">
                <a:latin typeface="CaslonPro-Regular"/>
              </a:rPr>
              <a:t>Her gün artan istek ve ihtiyaçlar ile teknolojik gelişmeler yeni mesleklerin ortaya çıkmasında en önemli etkenlerden biri olmuştur. Örneğin, tekerleğin hayatı nasıl kolaylaştırdığını fark eden insanlar, tekerlek ve buna bağlı olan araç gereçlerin üretimine başlamışlardır. Böylece bir değil, birçok mesleğin ortaya çıkmasını sağlamışlardır. Dünyadaki gelişmelere bağlı olarak her geçen gün yeni meslekler ortaya çıkmaktadır. Örneğin, aşağıdaki habere konu olan meslekler geleceğin meslekleri arasında gösterilmektedir. Bu meslekler hakkında verilen bilgileri inceleyelim. Haberdeki mesleklerden hangilerinin kişisel özelliklerimiz, yeteneklerimiz ve ilgi alanlarımızla uyumlu olduğuna karar verelim.</a:t>
            </a:r>
            <a:endParaRPr lang="tr-TR" sz="2400" dirty="0"/>
          </a:p>
        </p:txBody>
      </p:sp>
      <p:pic>
        <p:nvPicPr>
          <p:cNvPr id="5" name="Resim 4">
            <a:extLst>
              <a:ext uri="{FF2B5EF4-FFF2-40B4-BE49-F238E27FC236}">
                <a16:creationId xmlns:a16="http://schemas.microsoft.com/office/drawing/2014/main" id="{6DA8F3D0-FCE3-46C0-8B33-543AD6A3EBA2}"/>
              </a:ext>
            </a:extLst>
          </p:cNvPr>
          <p:cNvPicPr>
            <a:picLocks noChangeAspect="1"/>
          </p:cNvPicPr>
          <p:nvPr/>
        </p:nvPicPr>
        <p:blipFill>
          <a:blip r:embed="rId2"/>
          <a:stretch>
            <a:fillRect/>
          </a:stretch>
        </p:blipFill>
        <p:spPr>
          <a:xfrm>
            <a:off x="273676" y="945928"/>
            <a:ext cx="2417774" cy="2318866"/>
          </a:xfrm>
          <a:prstGeom prst="rect">
            <a:avLst/>
          </a:prstGeom>
        </p:spPr>
      </p:pic>
      <p:pic>
        <p:nvPicPr>
          <p:cNvPr id="8" name="Resim 7">
            <a:extLst>
              <a:ext uri="{FF2B5EF4-FFF2-40B4-BE49-F238E27FC236}">
                <a16:creationId xmlns:a16="http://schemas.microsoft.com/office/drawing/2014/main" id="{4EBBCB7C-8704-4FAA-AB3B-3B32F57BEBB9}"/>
              </a:ext>
            </a:extLst>
          </p:cNvPr>
          <p:cNvPicPr>
            <a:picLocks noChangeAspect="1"/>
          </p:cNvPicPr>
          <p:nvPr/>
        </p:nvPicPr>
        <p:blipFill>
          <a:blip r:embed="rId3"/>
          <a:stretch>
            <a:fillRect/>
          </a:stretch>
        </p:blipFill>
        <p:spPr>
          <a:xfrm>
            <a:off x="3580278" y="945928"/>
            <a:ext cx="3509541" cy="2321183"/>
          </a:xfrm>
          <a:prstGeom prst="rect">
            <a:avLst/>
          </a:prstGeom>
        </p:spPr>
      </p:pic>
      <p:pic>
        <p:nvPicPr>
          <p:cNvPr id="10" name="Resim 9">
            <a:extLst>
              <a:ext uri="{FF2B5EF4-FFF2-40B4-BE49-F238E27FC236}">
                <a16:creationId xmlns:a16="http://schemas.microsoft.com/office/drawing/2014/main" id="{DE8862CB-13A1-4BBB-935A-9EA90C6BB4CD}"/>
              </a:ext>
            </a:extLst>
          </p:cNvPr>
          <p:cNvPicPr>
            <a:picLocks noChangeAspect="1"/>
          </p:cNvPicPr>
          <p:nvPr/>
        </p:nvPicPr>
        <p:blipFill>
          <a:blip r:embed="rId4"/>
          <a:stretch>
            <a:fillRect/>
          </a:stretch>
        </p:blipFill>
        <p:spPr>
          <a:xfrm>
            <a:off x="7922075" y="945928"/>
            <a:ext cx="3492201" cy="2318866"/>
          </a:xfrm>
          <a:prstGeom prst="rect">
            <a:avLst/>
          </a:prstGeom>
        </p:spPr>
      </p:pic>
    </p:spTree>
    <p:extLst>
      <p:ext uri="{BB962C8B-B14F-4D97-AF65-F5344CB8AC3E}">
        <p14:creationId xmlns:p14="http://schemas.microsoft.com/office/powerpoint/2010/main" val="7610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4" name="Dikdörtgen: Köşeleri Yuvarlatılmış 3">
            <a:extLst>
              <a:ext uri="{FF2B5EF4-FFF2-40B4-BE49-F238E27FC236}">
                <a16:creationId xmlns:a16="http://schemas.microsoft.com/office/drawing/2014/main" id="{0438EC29-3E3B-40AA-BF7F-C12FE9C51578}"/>
              </a:ext>
            </a:extLst>
          </p:cNvPr>
          <p:cNvSpPr/>
          <p:nvPr/>
        </p:nvSpPr>
        <p:spPr>
          <a:xfrm>
            <a:off x="296653" y="904741"/>
            <a:ext cx="11598693" cy="2875208"/>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id="{023B4FBA-F105-46D6-86AD-6DBCA21B85FE}"/>
              </a:ext>
            </a:extLst>
          </p:cNvPr>
          <p:cNvPicPr>
            <a:picLocks noChangeAspect="1"/>
          </p:cNvPicPr>
          <p:nvPr/>
        </p:nvPicPr>
        <p:blipFill>
          <a:blip r:embed="rId2"/>
          <a:stretch>
            <a:fillRect/>
          </a:stretch>
        </p:blipFill>
        <p:spPr>
          <a:xfrm>
            <a:off x="521794" y="1252472"/>
            <a:ext cx="2158523" cy="2244142"/>
          </a:xfrm>
          <a:prstGeom prst="rect">
            <a:avLst/>
          </a:prstGeom>
        </p:spPr>
      </p:pic>
      <p:sp>
        <p:nvSpPr>
          <p:cNvPr id="7" name="Metin kutusu 6">
            <a:extLst>
              <a:ext uri="{FF2B5EF4-FFF2-40B4-BE49-F238E27FC236}">
                <a16:creationId xmlns:a16="http://schemas.microsoft.com/office/drawing/2014/main" id="{E71DC3B2-E52B-441A-888D-CE301BA4FB6A}"/>
              </a:ext>
            </a:extLst>
          </p:cNvPr>
          <p:cNvSpPr txBox="1"/>
          <p:nvPr/>
        </p:nvSpPr>
        <p:spPr>
          <a:xfrm>
            <a:off x="2817254" y="1100001"/>
            <a:ext cx="6098146" cy="430887"/>
          </a:xfrm>
          <a:prstGeom prst="rect">
            <a:avLst/>
          </a:prstGeom>
          <a:noFill/>
        </p:spPr>
        <p:txBody>
          <a:bodyPr wrap="square">
            <a:spAutoFit/>
          </a:bodyPr>
          <a:lstStyle/>
          <a:p>
            <a:r>
              <a:rPr lang="tr-TR" sz="2200" b="1" i="0" u="none" strike="noStrike" baseline="0" dirty="0"/>
              <a:t>İnsan DNA Programcısı – </a:t>
            </a:r>
            <a:r>
              <a:rPr lang="tr-TR" sz="2200" b="1" i="0" u="none" strike="noStrike" baseline="0" dirty="0" err="1"/>
              <a:t>Biyoteknolog</a:t>
            </a:r>
            <a:endParaRPr lang="tr-TR" sz="2200" dirty="0"/>
          </a:p>
        </p:txBody>
      </p:sp>
      <p:sp>
        <p:nvSpPr>
          <p:cNvPr id="9" name="Metin kutusu 8">
            <a:extLst>
              <a:ext uri="{FF2B5EF4-FFF2-40B4-BE49-F238E27FC236}">
                <a16:creationId xmlns:a16="http://schemas.microsoft.com/office/drawing/2014/main" id="{AE16A2CB-C632-44B1-BEAB-B7C41CE04560}"/>
              </a:ext>
            </a:extLst>
          </p:cNvPr>
          <p:cNvSpPr txBox="1"/>
          <p:nvPr/>
        </p:nvSpPr>
        <p:spPr>
          <a:xfrm>
            <a:off x="2817253" y="1530888"/>
            <a:ext cx="8941157" cy="2123658"/>
          </a:xfrm>
          <a:prstGeom prst="rect">
            <a:avLst/>
          </a:prstGeom>
          <a:noFill/>
        </p:spPr>
        <p:txBody>
          <a:bodyPr wrap="square">
            <a:spAutoFit/>
          </a:bodyPr>
          <a:lstStyle/>
          <a:p>
            <a:pPr algn="l"/>
            <a:r>
              <a:rPr lang="tr-TR" sz="2200" b="0" i="0" u="none" strike="noStrike" baseline="0" dirty="0" err="1">
                <a:latin typeface="CaslonPro-Regular"/>
              </a:rPr>
              <a:t>Biyoteknoloji</a:t>
            </a:r>
            <a:r>
              <a:rPr lang="tr-TR" sz="2200" b="0" i="0" u="none" strike="noStrike" baseline="0" dirty="0">
                <a:latin typeface="CaslonPro-Regular"/>
              </a:rPr>
              <a:t>, son yıllarda en köklü gelişmelerin yaşandığı alanların başında</a:t>
            </a:r>
          </a:p>
          <a:p>
            <a:pPr algn="l"/>
            <a:r>
              <a:rPr lang="tr-TR" sz="2200" b="0" i="0" u="none" strike="noStrike" baseline="0" dirty="0">
                <a:latin typeface="CaslonPro-Regular"/>
              </a:rPr>
              <a:t>geliyor. İnsan benzeri makineler yapma, insan ömrünü uzatan teknolojiler geliştirme hedefiyle besleniyor. DNA çalışmaları yaparak insanların hastalıklara karşı daha güçlü ve dayanıklı olmasını amaçlayan bu çalışmalar gelecekte daha da önem kazanacaktır. DNA programcılığı geleceğin meslekleri arasında yerini alacaktır.</a:t>
            </a:r>
            <a:endParaRPr lang="tr-TR" sz="2200" dirty="0"/>
          </a:p>
        </p:txBody>
      </p:sp>
      <p:sp>
        <p:nvSpPr>
          <p:cNvPr id="10" name="Dikdörtgen: Köşeleri Yuvarlatılmış 9">
            <a:extLst>
              <a:ext uri="{FF2B5EF4-FFF2-40B4-BE49-F238E27FC236}">
                <a16:creationId xmlns:a16="http://schemas.microsoft.com/office/drawing/2014/main" id="{F18C0A34-0204-4818-8FB9-C2BCBF57024C}"/>
              </a:ext>
            </a:extLst>
          </p:cNvPr>
          <p:cNvSpPr/>
          <p:nvPr/>
        </p:nvSpPr>
        <p:spPr>
          <a:xfrm>
            <a:off x="296653" y="3927501"/>
            <a:ext cx="11598693" cy="2875208"/>
          </a:xfrm>
          <a:prstGeom prst="round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2" name="Resim 11">
            <a:extLst>
              <a:ext uri="{FF2B5EF4-FFF2-40B4-BE49-F238E27FC236}">
                <a16:creationId xmlns:a16="http://schemas.microsoft.com/office/drawing/2014/main" id="{31A788DF-AC12-4666-BFD4-E6B2B5498E53}"/>
              </a:ext>
            </a:extLst>
          </p:cNvPr>
          <p:cNvPicPr>
            <a:picLocks noChangeAspect="1"/>
          </p:cNvPicPr>
          <p:nvPr/>
        </p:nvPicPr>
        <p:blipFill>
          <a:blip r:embed="rId3"/>
          <a:stretch>
            <a:fillRect/>
          </a:stretch>
        </p:blipFill>
        <p:spPr>
          <a:xfrm>
            <a:off x="521794" y="4243034"/>
            <a:ext cx="2158782" cy="2244142"/>
          </a:xfrm>
          <a:prstGeom prst="rect">
            <a:avLst/>
          </a:prstGeom>
        </p:spPr>
      </p:pic>
      <p:sp>
        <p:nvSpPr>
          <p:cNvPr id="14" name="Metin kutusu 13">
            <a:extLst>
              <a:ext uri="{FF2B5EF4-FFF2-40B4-BE49-F238E27FC236}">
                <a16:creationId xmlns:a16="http://schemas.microsoft.com/office/drawing/2014/main" id="{01F25BE1-98BD-4CC7-87FB-AB1EF2E68467}"/>
              </a:ext>
            </a:extLst>
          </p:cNvPr>
          <p:cNvSpPr txBox="1"/>
          <p:nvPr/>
        </p:nvSpPr>
        <p:spPr>
          <a:xfrm>
            <a:off x="2765738" y="4175473"/>
            <a:ext cx="4549462" cy="430887"/>
          </a:xfrm>
          <a:prstGeom prst="rect">
            <a:avLst/>
          </a:prstGeom>
          <a:noFill/>
        </p:spPr>
        <p:txBody>
          <a:bodyPr wrap="square">
            <a:spAutoFit/>
          </a:bodyPr>
          <a:lstStyle/>
          <a:p>
            <a:r>
              <a:rPr lang="tr-TR" sz="2200" b="1" i="0" u="none" strike="noStrike" baseline="0" dirty="0"/>
              <a:t>Robot Teknisyenliği</a:t>
            </a:r>
            <a:endParaRPr lang="tr-TR" sz="2200" dirty="0"/>
          </a:p>
        </p:txBody>
      </p:sp>
      <p:sp>
        <p:nvSpPr>
          <p:cNvPr id="16" name="Metin kutusu 15">
            <a:extLst>
              <a:ext uri="{FF2B5EF4-FFF2-40B4-BE49-F238E27FC236}">
                <a16:creationId xmlns:a16="http://schemas.microsoft.com/office/drawing/2014/main" id="{3B843B2E-1906-4513-88BD-568A57E8BE43}"/>
              </a:ext>
            </a:extLst>
          </p:cNvPr>
          <p:cNvSpPr txBox="1"/>
          <p:nvPr/>
        </p:nvSpPr>
        <p:spPr>
          <a:xfrm>
            <a:off x="2765738" y="4663872"/>
            <a:ext cx="8904468" cy="1785104"/>
          </a:xfrm>
          <a:prstGeom prst="rect">
            <a:avLst/>
          </a:prstGeom>
          <a:noFill/>
        </p:spPr>
        <p:txBody>
          <a:bodyPr wrap="square">
            <a:spAutoFit/>
          </a:bodyPr>
          <a:lstStyle/>
          <a:p>
            <a:pPr algn="l"/>
            <a:r>
              <a:rPr lang="tr-TR" sz="2200" b="0" i="0" u="none" strike="noStrike" baseline="0" dirty="0">
                <a:latin typeface="CaslonPro-Regular"/>
              </a:rPr>
              <a:t>Robotların, birçok alanda yavaş yavaş hayatımıza dâhil olduğu gerçeği ile karşı</a:t>
            </a:r>
          </a:p>
          <a:p>
            <a:pPr algn="l"/>
            <a:r>
              <a:rPr lang="tr-TR" sz="2200" b="0" i="0" u="none" strike="noStrike" baseline="0" dirty="0">
                <a:latin typeface="CaslonPro-Regular"/>
              </a:rPr>
              <a:t>karşıyayız. Bu nedenle gelecekte robotların ve robotları özel görevlere programlayacak teknisyenlerin öneminin artacağını öngörmek zor değil. Robotlara alışmamız gerekecek ve robot teknisyeni de gelecekte en çok değer kazanacak mesleklerin başında gelecek gibi görünüyor.</a:t>
            </a:r>
            <a:endParaRPr lang="tr-TR" sz="2200" dirty="0"/>
          </a:p>
        </p:txBody>
      </p:sp>
    </p:spTree>
    <p:extLst>
      <p:ext uri="{BB962C8B-B14F-4D97-AF65-F5344CB8AC3E}">
        <p14:creationId xmlns:p14="http://schemas.microsoft.com/office/powerpoint/2010/main" val="345722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p:bldP spid="10" grpId="0" animBg="1"/>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133FCC63-C179-454D-9C7C-663CCFE5B6D1}"/>
              </a:ext>
            </a:extLst>
          </p:cNvPr>
          <p:cNvSpPr/>
          <p:nvPr/>
        </p:nvSpPr>
        <p:spPr>
          <a:xfrm>
            <a:off x="0" y="0"/>
            <a:ext cx="12192000" cy="62462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YENİ MESLEKLER</a:t>
            </a:r>
          </a:p>
        </p:txBody>
      </p:sp>
      <p:sp>
        <p:nvSpPr>
          <p:cNvPr id="3" name="Dikdörtgen: Köşeleri Yuvarlatılmış 2">
            <a:extLst>
              <a:ext uri="{FF2B5EF4-FFF2-40B4-BE49-F238E27FC236}">
                <a16:creationId xmlns:a16="http://schemas.microsoft.com/office/drawing/2014/main" id="{C04CD792-8A6D-4828-B4B4-B61024F3B5FA}"/>
              </a:ext>
            </a:extLst>
          </p:cNvPr>
          <p:cNvSpPr/>
          <p:nvPr/>
        </p:nvSpPr>
        <p:spPr>
          <a:xfrm>
            <a:off x="296653" y="1081270"/>
            <a:ext cx="11598693" cy="2875208"/>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4" name="Resim 3">
            <a:extLst>
              <a:ext uri="{FF2B5EF4-FFF2-40B4-BE49-F238E27FC236}">
                <a16:creationId xmlns:a16="http://schemas.microsoft.com/office/drawing/2014/main" id="{14E06E8C-F47F-4F03-B79E-BA82873B45F3}"/>
              </a:ext>
            </a:extLst>
          </p:cNvPr>
          <p:cNvPicPr>
            <a:picLocks noChangeAspect="1"/>
          </p:cNvPicPr>
          <p:nvPr/>
        </p:nvPicPr>
        <p:blipFill>
          <a:blip r:embed="rId2"/>
          <a:stretch>
            <a:fillRect/>
          </a:stretch>
        </p:blipFill>
        <p:spPr>
          <a:xfrm>
            <a:off x="571843" y="1366053"/>
            <a:ext cx="2277821" cy="2233591"/>
          </a:xfrm>
          <a:prstGeom prst="rect">
            <a:avLst/>
          </a:prstGeom>
        </p:spPr>
      </p:pic>
      <p:sp>
        <p:nvSpPr>
          <p:cNvPr id="7" name="Metin kutusu 6">
            <a:extLst>
              <a:ext uri="{FF2B5EF4-FFF2-40B4-BE49-F238E27FC236}">
                <a16:creationId xmlns:a16="http://schemas.microsoft.com/office/drawing/2014/main" id="{86D10EF4-BCE8-46D5-B4CD-F8FD4AB7AB3F}"/>
              </a:ext>
            </a:extLst>
          </p:cNvPr>
          <p:cNvSpPr txBox="1"/>
          <p:nvPr/>
        </p:nvSpPr>
        <p:spPr>
          <a:xfrm>
            <a:off x="2965360" y="1260987"/>
            <a:ext cx="6098146" cy="430887"/>
          </a:xfrm>
          <a:prstGeom prst="rect">
            <a:avLst/>
          </a:prstGeom>
          <a:noFill/>
        </p:spPr>
        <p:txBody>
          <a:bodyPr wrap="square">
            <a:spAutoFit/>
          </a:bodyPr>
          <a:lstStyle/>
          <a:p>
            <a:r>
              <a:rPr lang="tr-TR" sz="2200" b="1" i="0" u="none" strike="noStrike" baseline="0" dirty="0"/>
              <a:t>İklim Mühendisi</a:t>
            </a:r>
            <a:endParaRPr lang="tr-TR" sz="2200" dirty="0"/>
          </a:p>
        </p:txBody>
      </p:sp>
      <p:sp>
        <p:nvSpPr>
          <p:cNvPr id="9" name="Metin kutusu 8">
            <a:extLst>
              <a:ext uri="{FF2B5EF4-FFF2-40B4-BE49-F238E27FC236}">
                <a16:creationId xmlns:a16="http://schemas.microsoft.com/office/drawing/2014/main" id="{19F5174F-E3CA-469E-B777-6442759D6955}"/>
              </a:ext>
            </a:extLst>
          </p:cNvPr>
          <p:cNvSpPr txBox="1"/>
          <p:nvPr/>
        </p:nvSpPr>
        <p:spPr>
          <a:xfrm>
            <a:off x="2965359" y="1691874"/>
            <a:ext cx="8766853" cy="2123658"/>
          </a:xfrm>
          <a:prstGeom prst="rect">
            <a:avLst/>
          </a:prstGeom>
          <a:noFill/>
        </p:spPr>
        <p:txBody>
          <a:bodyPr wrap="square">
            <a:spAutoFit/>
          </a:bodyPr>
          <a:lstStyle/>
          <a:p>
            <a:pPr algn="l"/>
            <a:r>
              <a:rPr lang="tr-TR" sz="2200" b="0" i="0" u="none" strike="noStrike" baseline="0" dirty="0">
                <a:latin typeface="CaslonPro-Regular"/>
              </a:rPr>
              <a:t>İklim değişikliği ve küresel ısınma gibi konular ve ekosistemin bozulmasının</a:t>
            </a:r>
          </a:p>
          <a:p>
            <a:pPr algn="l"/>
            <a:r>
              <a:rPr lang="tr-TR" sz="2200" b="0" i="0" u="none" strike="noStrike" baseline="0" dirty="0">
                <a:latin typeface="CaslonPro-Regular"/>
              </a:rPr>
              <a:t>insanlık için büyük sorunlar oluşturacağı fikri her geçen gün artıyor. Bu alanda yapılan çalışmalar yoğunlaşıyor. Ülkeler, iş insanları ve girişimciler bu konunun üzerinde çalışıyorlar. Yakın gelecekte bu sorunun derinleşeceğini ve bu alanda çalışıp çözümler üretecek profesyonellere ihtiyacın artacağını öngörmek hiç zor değil.</a:t>
            </a:r>
            <a:endParaRPr lang="tr-TR" sz="2200" dirty="0"/>
          </a:p>
        </p:txBody>
      </p:sp>
    </p:spTree>
    <p:extLst>
      <p:ext uri="{BB962C8B-B14F-4D97-AF65-F5344CB8AC3E}">
        <p14:creationId xmlns:p14="http://schemas.microsoft.com/office/powerpoint/2010/main" val="116519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4689</TotalTime>
  <Words>821</Words>
  <Application>Microsoft Office PowerPoint</Application>
  <PresentationFormat>Geniş ekran</PresentationFormat>
  <Paragraphs>61</Paragraphs>
  <Slides>16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16</vt:i4>
      </vt:variant>
    </vt:vector>
  </HeadingPairs>
  <TitlesOfParts>
    <vt:vector size="25" baseType="lpstr">
      <vt:lpstr>Arial</vt:lpstr>
      <vt:lpstr>Arial Black</vt:lpstr>
      <vt:lpstr>Calibri</vt:lpstr>
      <vt:lpstr>Calibri Light</vt:lpstr>
      <vt:lpstr>Cambria</vt:lpstr>
      <vt:lpstr>CaslonPro-Regular</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146</cp:revision>
  <dcterms:created xsi:type="dcterms:W3CDTF">2021-09-28T19:59:59Z</dcterms:created>
  <dcterms:modified xsi:type="dcterms:W3CDTF">2022-04-04T20:21:23Z</dcterms:modified>
</cp:coreProperties>
</file>