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408" r:id="rId3"/>
    <p:sldId id="422" r:id="rId4"/>
    <p:sldId id="423" r:id="rId5"/>
    <p:sldId id="424" r:id="rId6"/>
    <p:sldId id="425" r:id="rId7"/>
    <p:sldId id="426" r:id="rId8"/>
    <p:sldId id="427" r:id="rId9"/>
    <p:sldId id="431" r:id="rId10"/>
    <p:sldId id="428" r:id="rId11"/>
    <p:sldId id="432" r:id="rId12"/>
    <p:sldId id="429" r:id="rId13"/>
    <p:sldId id="430" r:id="rId14"/>
    <p:sldId id="433" r:id="rId15"/>
    <p:sldId id="434" r:id="rId16"/>
    <p:sldId id="435" r:id="rId17"/>
    <p:sldId id="404" r:id="rId18"/>
    <p:sldId id="340" r:id="rId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Kullanıcısı" initials="WK" lastIdx="1" clrIdx="0">
    <p:extLst>
      <p:ext uri="{19B8F6BF-5375-455C-9EA6-DF929625EA0E}">
        <p15:presenceInfo xmlns:p15="http://schemas.microsoft.com/office/powerpoint/2012/main" userId="Windows Kullanıcısı"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BDD3"/>
    <a:srgbClr val="FF9FBF"/>
    <a:srgbClr val="FF6699"/>
    <a:srgbClr val="00CC66"/>
    <a:srgbClr val="33CC33"/>
    <a:srgbClr val="F5F9FD"/>
    <a:srgbClr val="D5FFFF"/>
    <a:srgbClr val="FFFFFF"/>
    <a:srgbClr val="AB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5" autoAdjust="0"/>
    <p:restoredTop sz="94660"/>
  </p:normalViewPr>
  <p:slideViewPr>
    <p:cSldViewPr snapToGrid="0">
      <p:cViewPr varScale="1">
        <p:scale>
          <a:sx n="74" d="100"/>
          <a:sy n="74" d="100"/>
        </p:scale>
        <p:origin x="294"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B9A22-7AA7-4ADC-84A0-8018560801C2}" type="datetimeFigureOut">
              <a:rPr lang="tr-TR" smtClean="0"/>
              <a:t>6.02.2022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DB8F1-E7DB-4E52-8B55-9C5304913B51}" type="slidenum">
              <a:rPr lang="tr-TR" smtClean="0"/>
              <a:t>‹#›</a:t>
            </a:fld>
            <a:endParaRPr lang="tr-TR"/>
          </a:p>
        </p:txBody>
      </p:sp>
    </p:spTree>
    <p:extLst>
      <p:ext uri="{BB962C8B-B14F-4D97-AF65-F5344CB8AC3E}">
        <p14:creationId xmlns:p14="http://schemas.microsoft.com/office/powerpoint/2010/main" val="127275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D9C8B8-4D98-4CF0-9640-7CBDA1D7433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32F2ED4-3094-485C-BEC5-44F8439CC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D4D7A28-9942-462B-8BD8-290BDAF827E8}"/>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5" name="Alt Bilgi Yer Tutucusu 4">
            <a:extLst>
              <a:ext uri="{FF2B5EF4-FFF2-40B4-BE49-F238E27FC236}">
                <a16:creationId xmlns:a16="http://schemas.microsoft.com/office/drawing/2014/main" id="{E089353E-239C-4FD6-AAD7-3C6332F9295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17B1AFC-C31B-413C-BD15-B5ECF7EF36EA}"/>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14230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F63A28-1D59-4F55-82AC-F1394C44B79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684486B-DA71-4AA4-8CA4-24119532118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DF7418-243E-4751-A5EF-EDFCDC43E54E}"/>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5" name="Alt Bilgi Yer Tutucusu 4">
            <a:extLst>
              <a:ext uri="{FF2B5EF4-FFF2-40B4-BE49-F238E27FC236}">
                <a16:creationId xmlns:a16="http://schemas.microsoft.com/office/drawing/2014/main" id="{4B350E98-6738-436A-B956-1F18E4620D7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7130129-9ABB-4F4C-9B23-F61328F1E7A1}"/>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136315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79E30D1-C208-401A-B2CF-35B7D570E60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CE43707-A9B6-4816-845D-15A5420EC4D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5C04872-6F26-45B0-97A4-F6F9640C1907}"/>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5" name="Alt Bilgi Yer Tutucusu 4">
            <a:extLst>
              <a:ext uri="{FF2B5EF4-FFF2-40B4-BE49-F238E27FC236}">
                <a16:creationId xmlns:a16="http://schemas.microsoft.com/office/drawing/2014/main" id="{09EF648E-9709-49C9-9F40-06D6495B218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F9EDF34-59CC-4994-AB11-0B810858E24E}"/>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033198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538432-58FF-42C4-9DE4-C7546A157E9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A4E03C4-4DCB-4112-B77D-6249A226365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79328C-EC5C-41AF-A1E2-50FAEB56B368}"/>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5" name="Alt Bilgi Yer Tutucusu 4">
            <a:extLst>
              <a:ext uri="{FF2B5EF4-FFF2-40B4-BE49-F238E27FC236}">
                <a16:creationId xmlns:a16="http://schemas.microsoft.com/office/drawing/2014/main" id="{4A9E7A80-3E93-4A30-BF98-7B7C95E981D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D874D00-D389-4294-BAE6-5DAFB7E384D4}"/>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136500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824DAA-A14F-4604-88EE-706E25DA726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624D2BA-8415-4F5F-A504-17806C7F8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C41D333-160F-41ED-BD3E-5052283E1211}"/>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5" name="Alt Bilgi Yer Tutucusu 4">
            <a:extLst>
              <a:ext uri="{FF2B5EF4-FFF2-40B4-BE49-F238E27FC236}">
                <a16:creationId xmlns:a16="http://schemas.microsoft.com/office/drawing/2014/main" id="{7A0E55A6-CC61-4438-8A52-2573B9179E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0C104CA-BF6F-484A-AE2B-FC159B5A1D6B}"/>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00116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F0FD29-0DC1-4939-98DF-61C58AF5D14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455668D-0FE1-4BB5-87AB-DA1B6F323C61}"/>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4B75023-2E62-4550-9596-17C336B9CE5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3D2C4F0-FB0E-4E44-AA15-D9741EF1F2E4}"/>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6" name="Alt Bilgi Yer Tutucusu 5">
            <a:extLst>
              <a:ext uri="{FF2B5EF4-FFF2-40B4-BE49-F238E27FC236}">
                <a16:creationId xmlns:a16="http://schemas.microsoft.com/office/drawing/2014/main" id="{329C80ED-AEF6-4C39-9DCD-D1B7001FF95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2F66F36-375D-4BAD-A7D4-B29493EA55DF}"/>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54917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58C2D8-31C4-4074-9334-7A5C892C75A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AB19DDC-8B25-4B95-B798-B4D0B32E5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A0D6742-1AD0-4C28-815B-43AA7BF0161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37E08BF-3C10-4B59-969A-BB5DF5A84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A0DC1DF-733A-4A6B-A167-7ECBC517ABA0}"/>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B42018C-A987-4C3C-AD52-5396FC289062}"/>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8" name="Alt Bilgi Yer Tutucusu 7">
            <a:extLst>
              <a:ext uri="{FF2B5EF4-FFF2-40B4-BE49-F238E27FC236}">
                <a16:creationId xmlns:a16="http://schemas.microsoft.com/office/drawing/2014/main" id="{5E298085-F841-4806-9631-8C1DDFA92BA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513061B-CE21-492C-847E-0C82D6A5D21E}"/>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84329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7EBF9F-4A67-4051-9386-72F6A50AD31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7DDF52F-FF10-4DD8-8BA1-13C7D33BA131}"/>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4" name="Alt Bilgi Yer Tutucusu 3">
            <a:extLst>
              <a:ext uri="{FF2B5EF4-FFF2-40B4-BE49-F238E27FC236}">
                <a16:creationId xmlns:a16="http://schemas.microsoft.com/office/drawing/2014/main" id="{4A425B64-55E8-4F69-8515-E5584E1CCED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8F6B080-9E38-449C-9758-AA8E45E78195}"/>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25415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FF72826-96FA-4143-ADCA-EBACE7D07EFC}"/>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3" name="Alt Bilgi Yer Tutucusu 2">
            <a:extLst>
              <a:ext uri="{FF2B5EF4-FFF2-40B4-BE49-F238E27FC236}">
                <a16:creationId xmlns:a16="http://schemas.microsoft.com/office/drawing/2014/main" id="{CC6FA67A-196C-431D-B8F4-00517631848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6B61DF1-9BD2-4B28-867D-661F058A3C3F}"/>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01236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DF1EF8-9A09-401B-8BFD-D86FC56D6A9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2FFBBA0-C2F7-4730-BF4A-3011ACB2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0279DD4-E486-4FFF-A1D1-73E23C0BD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E24FCBB-D071-41B9-8999-D31E442A56AE}"/>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6" name="Alt Bilgi Yer Tutucusu 5">
            <a:extLst>
              <a:ext uri="{FF2B5EF4-FFF2-40B4-BE49-F238E27FC236}">
                <a16:creationId xmlns:a16="http://schemas.microsoft.com/office/drawing/2014/main" id="{0B786160-CCE3-49D8-A588-323E1F9C50A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7A1704F-8224-4EC3-AD14-C42D4A33C8D0}"/>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34191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16C9EF-A418-4CEE-9E2E-12376211BF0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5F53E1B-7B11-4EBB-B964-ADAD07A23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F708540-AD06-4D3B-ACC3-46F1BD518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494A810-987C-4271-8293-C3136EE127FA}"/>
              </a:ext>
            </a:extLst>
          </p:cNvPr>
          <p:cNvSpPr>
            <a:spLocks noGrp="1"/>
          </p:cNvSpPr>
          <p:nvPr>
            <p:ph type="dt" sz="half" idx="10"/>
          </p:nvPr>
        </p:nvSpPr>
        <p:spPr/>
        <p:txBody>
          <a:bodyPr/>
          <a:lstStyle/>
          <a:p>
            <a:fld id="{8AB340D9-2813-4238-82C9-B67DF4D267CE}" type="datetimeFigureOut">
              <a:rPr lang="tr-TR" smtClean="0"/>
              <a:t>6.02.2022</a:t>
            </a:fld>
            <a:endParaRPr lang="tr-TR"/>
          </a:p>
        </p:txBody>
      </p:sp>
      <p:sp>
        <p:nvSpPr>
          <p:cNvPr id="6" name="Alt Bilgi Yer Tutucusu 5">
            <a:extLst>
              <a:ext uri="{FF2B5EF4-FFF2-40B4-BE49-F238E27FC236}">
                <a16:creationId xmlns:a16="http://schemas.microsoft.com/office/drawing/2014/main" id="{AD99FC45-22A4-478F-94F3-06B5D7B5D9E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DA99103-E938-4111-9360-6D538868CF24}"/>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38270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38BD1CD-46DE-412E-8851-4C55F4994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FC907FB-D255-473F-AAE9-30A0514D0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72A88C6-19D0-4A35-8580-D11F25F90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340D9-2813-4238-82C9-B67DF4D267CE}" type="datetimeFigureOut">
              <a:rPr lang="tr-TR" smtClean="0"/>
              <a:t>6.02.2022</a:t>
            </a:fld>
            <a:endParaRPr lang="tr-TR"/>
          </a:p>
        </p:txBody>
      </p:sp>
      <p:sp>
        <p:nvSpPr>
          <p:cNvPr id="5" name="Alt Bilgi Yer Tutucusu 4">
            <a:extLst>
              <a:ext uri="{FF2B5EF4-FFF2-40B4-BE49-F238E27FC236}">
                <a16:creationId xmlns:a16="http://schemas.microsoft.com/office/drawing/2014/main" id="{D8D7A7C0-73C2-4936-8BAF-4F7788A95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64D0F5CF-BA9F-4F60-BE9A-3016EC701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527F-BBD1-42C9-A4BF-6D880F234F06}" type="slidenum">
              <a:rPr lang="tr-TR" smtClean="0"/>
              <a:t>‹#›</a:t>
            </a:fld>
            <a:endParaRPr lang="tr-TR"/>
          </a:p>
        </p:txBody>
      </p:sp>
    </p:spTree>
    <p:extLst>
      <p:ext uri="{BB962C8B-B14F-4D97-AF65-F5344CB8AC3E}">
        <p14:creationId xmlns:p14="http://schemas.microsoft.com/office/powerpoint/2010/main" val="1708943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sv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04A9F6D-4CDB-467A-B325-EA9974ABE159}"/>
              </a:ext>
            </a:extLst>
          </p:cNvPr>
          <p:cNvSpPr/>
          <p:nvPr/>
        </p:nvSpPr>
        <p:spPr>
          <a:xfrm>
            <a:off x="985722" y="1009746"/>
            <a:ext cx="10220555" cy="1323439"/>
          </a:xfrm>
          <a:prstGeom prst="rect">
            <a:avLst/>
          </a:prstGeom>
          <a:noFill/>
        </p:spPr>
        <p:txBody>
          <a:bodyPr wrap="none" lIns="91440" tIns="45720" rIns="91440" bIns="45720">
            <a:spAutoFit/>
          </a:bodyPr>
          <a:lstStyle/>
          <a:p>
            <a:pPr algn="ctr"/>
            <a:r>
              <a:rPr lang="tr-TR" sz="8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SOSYAL BİLGİLER 7</a:t>
            </a:r>
          </a:p>
        </p:txBody>
      </p:sp>
      <p:sp>
        <p:nvSpPr>
          <p:cNvPr id="4" name="Metin kutusu 3">
            <a:extLst>
              <a:ext uri="{FF2B5EF4-FFF2-40B4-BE49-F238E27FC236}">
                <a16:creationId xmlns:a16="http://schemas.microsoft.com/office/drawing/2014/main" id="{AFBA0FAE-D695-4A26-887A-874BA0CDB851}"/>
              </a:ext>
            </a:extLst>
          </p:cNvPr>
          <p:cNvSpPr txBox="1"/>
          <p:nvPr/>
        </p:nvSpPr>
        <p:spPr>
          <a:xfrm>
            <a:off x="2111799" y="3105834"/>
            <a:ext cx="7968397" cy="646331"/>
          </a:xfrm>
          <a:prstGeom prst="rect">
            <a:avLst/>
          </a:prstGeom>
          <a:noFill/>
        </p:spPr>
        <p:txBody>
          <a:bodyPr wrap="square">
            <a:spAutoFit/>
          </a:bodyPr>
          <a:lstStyle/>
          <a:p>
            <a:pPr algn="ctr"/>
            <a:r>
              <a:rPr lang="tr-TR" sz="3600" b="1" dirty="0">
                <a:solidFill>
                  <a:srgbClr val="C00000"/>
                </a:solidFill>
              </a:rPr>
              <a:t>YERLEŞME VE SEYAHAT ÖZGÜRLÜĞÜ</a:t>
            </a:r>
          </a:p>
        </p:txBody>
      </p:sp>
      <p:sp>
        <p:nvSpPr>
          <p:cNvPr id="3" name="Metin kutusu 2">
            <a:extLst>
              <a:ext uri="{FF2B5EF4-FFF2-40B4-BE49-F238E27FC236}">
                <a16:creationId xmlns:a16="http://schemas.microsoft.com/office/drawing/2014/main" id="{84420737-6517-4C56-9800-BA9494B14025}"/>
              </a:ext>
            </a:extLst>
          </p:cNvPr>
          <p:cNvSpPr txBox="1"/>
          <p:nvPr/>
        </p:nvSpPr>
        <p:spPr>
          <a:xfrm>
            <a:off x="4878357" y="4906851"/>
            <a:ext cx="2435282" cy="584775"/>
          </a:xfrm>
          <a:prstGeom prst="rect">
            <a:avLst/>
          </a:prstGeom>
          <a:noFill/>
        </p:spPr>
        <p:txBody>
          <a:bodyPr wrap="none" rtlCol="0">
            <a:spAutoFit/>
          </a:bodyPr>
          <a:lstStyle/>
          <a:p>
            <a:r>
              <a:rPr lang="tr-TR" sz="3200" dirty="0">
                <a:solidFill>
                  <a:schemeClr val="tx1">
                    <a:lumMod val="50000"/>
                    <a:lumOff val="50000"/>
                  </a:schemeClr>
                </a:solidFill>
              </a:rPr>
              <a:t>Konu Anlatım</a:t>
            </a:r>
          </a:p>
        </p:txBody>
      </p:sp>
    </p:spTree>
    <p:extLst>
      <p:ext uri="{BB962C8B-B14F-4D97-AF65-F5344CB8AC3E}">
        <p14:creationId xmlns:p14="http://schemas.microsoft.com/office/powerpoint/2010/main" val="1919344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
        <p:nvSpPr>
          <p:cNvPr id="3" name="Metin kutusu 2">
            <a:extLst>
              <a:ext uri="{FF2B5EF4-FFF2-40B4-BE49-F238E27FC236}">
                <a16:creationId xmlns:a16="http://schemas.microsoft.com/office/drawing/2014/main" id="{B608EA64-2193-4D89-86F5-E06187CB2426}"/>
              </a:ext>
            </a:extLst>
          </p:cNvPr>
          <p:cNvSpPr txBox="1"/>
          <p:nvPr/>
        </p:nvSpPr>
        <p:spPr>
          <a:xfrm>
            <a:off x="241478" y="1096627"/>
            <a:ext cx="11555569" cy="830997"/>
          </a:xfrm>
          <a:prstGeom prst="rect">
            <a:avLst/>
          </a:prstGeom>
          <a:noFill/>
        </p:spPr>
        <p:txBody>
          <a:bodyPr wrap="square">
            <a:spAutoFit/>
          </a:bodyPr>
          <a:lstStyle/>
          <a:p>
            <a:pPr algn="l"/>
            <a:r>
              <a:rPr lang="tr-TR" sz="2400" b="0" i="0" u="none" strike="noStrike" baseline="0" dirty="0"/>
              <a:t>Ancak kimi zaman yerleşme ve seyahat hakkımız yandaki metinde de olduğu gibi çeşitli nedenlerle kısıtlanabilir. İşte bu gibi durumlarda istenmeyen sorunlar ortaya çıkacaktır.</a:t>
            </a:r>
            <a:endParaRPr lang="tr-TR" sz="2400" dirty="0"/>
          </a:p>
        </p:txBody>
      </p:sp>
      <p:sp>
        <p:nvSpPr>
          <p:cNvPr id="4" name="Metin kutusu 3">
            <a:extLst>
              <a:ext uri="{FF2B5EF4-FFF2-40B4-BE49-F238E27FC236}">
                <a16:creationId xmlns:a16="http://schemas.microsoft.com/office/drawing/2014/main" id="{EFF9F999-DB6F-441C-91E1-D371C43DB76B}"/>
              </a:ext>
            </a:extLst>
          </p:cNvPr>
          <p:cNvSpPr txBox="1"/>
          <p:nvPr/>
        </p:nvSpPr>
        <p:spPr>
          <a:xfrm>
            <a:off x="103029" y="3475011"/>
            <a:ext cx="11832465" cy="1323439"/>
          </a:xfrm>
          <a:prstGeom prst="rect">
            <a:avLst/>
          </a:prstGeom>
          <a:noFill/>
        </p:spPr>
        <p:txBody>
          <a:bodyPr wrap="square">
            <a:spAutoFit/>
          </a:bodyPr>
          <a:lstStyle/>
          <a:p>
            <a:pPr algn="ctr"/>
            <a:r>
              <a:rPr lang="tr-TR" sz="4000" b="1" i="0" u="none" strike="noStrike" baseline="0" dirty="0">
                <a:latin typeface="CaslonPro-Regular"/>
              </a:rPr>
              <a:t>Şimdi sonraki sayfada</a:t>
            </a:r>
            <a:r>
              <a:rPr lang="tr-TR" sz="4000" b="1" i="0" u="none" strike="noStrike" dirty="0">
                <a:latin typeface="CaslonPro-Regular"/>
              </a:rPr>
              <a:t> bulunan</a:t>
            </a:r>
            <a:r>
              <a:rPr lang="tr-TR" sz="4000" b="1" i="0" u="none" strike="noStrike" baseline="0" dirty="0">
                <a:latin typeface="CaslonPro-Regular"/>
              </a:rPr>
              <a:t> örnek üzerinden ortaya çıkabilecek olumsuz durumları inceleyelim.</a:t>
            </a:r>
            <a:endParaRPr lang="tr-TR" sz="4000" b="1" dirty="0"/>
          </a:p>
        </p:txBody>
      </p:sp>
    </p:spTree>
    <p:extLst>
      <p:ext uri="{BB962C8B-B14F-4D97-AF65-F5344CB8AC3E}">
        <p14:creationId xmlns:p14="http://schemas.microsoft.com/office/powerpoint/2010/main" val="31947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pic>
        <p:nvPicPr>
          <p:cNvPr id="7" name="Resim 6">
            <a:extLst>
              <a:ext uri="{FF2B5EF4-FFF2-40B4-BE49-F238E27FC236}">
                <a16:creationId xmlns:a16="http://schemas.microsoft.com/office/drawing/2014/main" id="{184DE89A-0D6B-4466-B4C7-BDD33A4944DE}"/>
              </a:ext>
            </a:extLst>
          </p:cNvPr>
          <p:cNvPicPr>
            <a:picLocks noChangeAspect="1"/>
          </p:cNvPicPr>
          <p:nvPr/>
        </p:nvPicPr>
        <p:blipFill>
          <a:blip r:embed="rId2"/>
          <a:stretch>
            <a:fillRect/>
          </a:stretch>
        </p:blipFill>
        <p:spPr>
          <a:xfrm>
            <a:off x="226580" y="1261067"/>
            <a:ext cx="3907539" cy="2804454"/>
          </a:xfrm>
          <a:prstGeom prst="rect">
            <a:avLst/>
          </a:prstGeom>
        </p:spPr>
      </p:pic>
      <p:sp>
        <p:nvSpPr>
          <p:cNvPr id="11" name="Metin kutusu 10">
            <a:extLst>
              <a:ext uri="{FF2B5EF4-FFF2-40B4-BE49-F238E27FC236}">
                <a16:creationId xmlns:a16="http://schemas.microsoft.com/office/drawing/2014/main" id="{1EFCD870-25AC-4BF5-A805-B726E8DFC4CB}"/>
              </a:ext>
            </a:extLst>
          </p:cNvPr>
          <p:cNvSpPr txBox="1"/>
          <p:nvPr/>
        </p:nvSpPr>
        <p:spPr>
          <a:xfrm>
            <a:off x="4488287" y="1064473"/>
            <a:ext cx="7338937" cy="5047536"/>
          </a:xfrm>
          <a:prstGeom prst="rect">
            <a:avLst/>
          </a:prstGeom>
          <a:noFill/>
        </p:spPr>
        <p:txBody>
          <a:bodyPr wrap="square">
            <a:spAutoFit/>
          </a:bodyPr>
          <a:lstStyle/>
          <a:p>
            <a:pPr algn="l"/>
            <a:r>
              <a:rPr lang="tr-TR" sz="3200" b="1" i="0" u="none" strike="noStrike" baseline="0" dirty="0">
                <a:solidFill>
                  <a:srgbClr val="FF0000"/>
                </a:solidFill>
              </a:rPr>
              <a:t>Doğu </a:t>
            </a:r>
            <a:r>
              <a:rPr lang="tr-TR" sz="3200" b="1" i="0" u="none" strike="noStrike" baseline="0" dirty="0" err="1">
                <a:solidFill>
                  <a:srgbClr val="FF0000"/>
                </a:solidFill>
              </a:rPr>
              <a:t>Guta’da</a:t>
            </a:r>
            <a:r>
              <a:rPr lang="tr-TR" sz="3200" b="1" i="0" u="none" strike="noStrike" baseline="0" dirty="0">
                <a:solidFill>
                  <a:srgbClr val="FF0000"/>
                </a:solidFill>
              </a:rPr>
              <a:t> Neler Oluyor?</a:t>
            </a:r>
          </a:p>
          <a:p>
            <a:pPr algn="l"/>
            <a:r>
              <a:rPr lang="tr-TR" sz="2400" b="0" i="0" u="none" strike="noStrike" baseline="0" dirty="0"/>
              <a:t>Suriye’nin başkenti Şam’ın merkezinden 10 km doğuda</a:t>
            </a:r>
          </a:p>
          <a:p>
            <a:pPr algn="l"/>
            <a:r>
              <a:rPr lang="tr-TR" sz="2400" b="0" i="0" u="none" strike="noStrike" baseline="0" dirty="0"/>
              <a:t>yer alan Doğu </a:t>
            </a:r>
            <a:r>
              <a:rPr lang="tr-TR" sz="2400" b="0" i="0" u="none" strike="noStrike" baseline="0" dirty="0" err="1"/>
              <a:t>Guta’da</a:t>
            </a:r>
            <a:r>
              <a:rPr lang="tr-TR" sz="2400" b="0" i="0" u="none" strike="noStrike" baseline="0" dirty="0"/>
              <a:t> 200.000’i çocuk 400.000 civarında</a:t>
            </a:r>
          </a:p>
          <a:p>
            <a:pPr algn="l"/>
            <a:r>
              <a:rPr lang="tr-TR" sz="2400" b="0" i="0" u="none" strike="noStrike" baseline="0" dirty="0"/>
              <a:t>sivil yaşıyor. Halk, 5 yıldır savaş altında yaşamını sürdürüyor. Son yıllarda bölgeye yeterli gıda ve tıbbi malzeme ulaştırılamıyor. Saldırılar nedeniyle bölgeye yardım ulaştırılamadığı için kıtlık ve hastalıklar daha da artıyor. Doğu </a:t>
            </a:r>
            <a:r>
              <a:rPr lang="tr-TR" sz="2400" b="0" i="0" u="none" strike="noStrike" baseline="0" dirty="0" err="1"/>
              <a:t>Guta’da</a:t>
            </a:r>
            <a:r>
              <a:rPr lang="tr-TR" sz="2400" b="0" i="0" u="none" strike="noStrike" baseline="0" dirty="0"/>
              <a:t> halk hayatta kalmak için saklandığı sığınaklardan çıkmaya korkuyor. Doğu Guta, Birleşmiş Milletler Güvenlik Konseyi (BMGK) kararına ve ateşkes ilan edilmesine rağmen bombardıman altında.</a:t>
            </a:r>
          </a:p>
          <a:p>
            <a:pPr algn="l"/>
            <a:endParaRPr lang="tr-TR" sz="2400" b="0" i="0" u="none" strike="noStrike" baseline="0" dirty="0"/>
          </a:p>
          <a:p>
            <a:pPr algn="l"/>
            <a:r>
              <a:rPr lang="tr-TR" sz="2000" b="0" i="1" u="none" strike="noStrike" baseline="0" dirty="0"/>
              <a:t>Genel ağ haberi, 12 Nisan 2018 (Düzenlenmiştir.)</a:t>
            </a:r>
            <a:endParaRPr lang="tr-TR" sz="2400" dirty="0"/>
          </a:p>
        </p:txBody>
      </p:sp>
      <p:sp>
        <p:nvSpPr>
          <p:cNvPr id="12" name="Metin kutusu 11">
            <a:extLst>
              <a:ext uri="{FF2B5EF4-FFF2-40B4-BE49-F238E27FC236}">
                <a16:creationId xmlns:a16="http://schemas.microsoft.com/office/drawing/2014/main" id="{0963E172-68F8-49A6-B59E-AC9CF735D484}"/>
              </a:ext>
            </a:extLst>
          </p:cNvPr>
          <p:cNvSpPr txBox="1"/>
          <p:nvPr/>
        </p:nvSpPr>
        <p:spPr>
          <a:xfrm>
            <a:off x="226579" y="4290691"/>
            <a:ext cx="3907539" cy="1569660"/>
          </a:xfrm>
          <a:prstGeom prst="rect">
            <a:avLst/>
          </a:prstGeom>
          <a:noFill/>
          <a:ln>
            <a:solidFill>
              <a:schemeClr val="tx1"/>
            </a:solidFill>
          </a:ln>
        </p:spPr>
        <p:txBody>
          <a:bodyPr wrap="square">
            <a:spAutoFit/>
          </a:bodyPr>
          <a:lstStyle/>
          <a:p>
            <a:pPr algn="ctr"/>
            <a:r>
              <a:rPr lang="tr-TR" sz="2400" b="1" i="0" u="none" strike="noStrike" baseline="0" dirty="0"/>
              <a:t>Haberdeki hangi ifadeler yerleşme ve seyahat özgürlüğünün kısıtlandığını göstermektedir?</a:t>
            </a:r>
            <a:endParaRPr lang="tr-TR" sz="2400" dirty="0"/>
          </a:p>
        </p:txBody>
      </p:sp>
      <p:sp>
        <p:nvSpPr>
          <p:cNvPr id="13" name="Dikdörtgen 12">
            <a:extLst>
              <a:ext uri="{FF2B5EF4-FFF2-40B4-BE49-F238E27FC236}">
                <a16:creationId xmlns:a16="http://schemas.microsoft.com/office/drawing/2014/main" id="{2D3542BD-BED3-4DFB-ADDC-2CEC0D816CD9}"/>
              </a:ext>
            </a:extLst>
          </p:cNvPr>
          <p:cNvSpPr/>
          <p:nvPr/>
        </p:nvSpPr>
        <p:spPr>
          <a:xfrm>
            <a:off x="7237926" y="3831464"/>
            <a:ext cx="4327302" cy="325339"/>
          </a:xfrm>
          <a:prstGeom prst="rect">
            <a:avLst/>
          </a:prstGeom>
          <a:solidFill>
            <a:srgbClr val="F3A59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9ADB4A00-5E88-4FC1-B2F5-222C0D6935F7}"/>
              </a:ext>
            </a:extLst>
          </p:cNvPr>
          <p:cNvSpPr/>
          <p:nvPr/>
        </p:nvSpPr>
        <p:spPr>
          <a:xfrm>
            <a:off x="4537656" y="4210285"/>
            <a:ext cx="3968840" cy="325339"/>
          </a:xfrm>
          <a:prstGeom prst="rect">
            <a:avLst/>
          </a:prstGeom>
          <a:solidFill>
            <a:srgbClr val="F3A59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6588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
        <p:nvSpPr>
          <p:cNvPr id="3" name="Metin kutusu 2">
            <a:extLst>
              <a:ext uri="{FF2B5EF4-FFF2-40B4-BE49-F238E27FC236}">
                <a16:creationId xmlns:a16="http://schemas.microsoft.com/office/drawing/2014/main" id="{FB09AE3F-2B33-408C-BAF1-D594D69422B0}"/>
              </a:ext>
            </a:extLst>
          </p:cNvPr>
          <p:cNvSpPr txBox="1"/>
          <p:nvPr/>
        </p:nvSpPr>
        <p:spPr>
          <a:xfrm>
            <a:off x="991674" y="1334739"/>
            <a:ext cx="10496281" cy="461665"/>
          </a:xfrm>
          <a:prstGeom prst="rect">
            <a:avLst/>
          </a:prstGeom>
          <a:noFill/>
        </p:spPr>
        <p:txBody>
          <a:bodyPr wrap="square">
            <a:spAutoFit/>
          </a:bodyPr>
          <a:lstStyle/>
          <a:p>
            <a:r>
              <a:rPr lang="tr-TR" sz="2400" b="1" i="0" u="none" strike="noStrike" baseline="0" dirty="0"/>
              <a:t>Savaşın yaşandığı bir yerde hangi hak ve özgürlükler kısıtlanmış olur? Neden?</a:t>
            </a:r>
            <a:endParaRPr lang="tr-TR" sz="2400" dirty="0"/>
          </a:p>
        </p:txBody>
      </p:sp>
      <p:pic>
        <p:nvPicPr>
          <p:cNvPr id="4" name="Grafik 3" descr="Soru işareti">
            <a:extLst>
              <a:ext uri="{FF2B5EF4-FFF2-40B4-BE49-F238E27FC236}">
                <a16:creationId xmlns:a16="http://schemas.microsoft.com/office/drawing/2014/main" id="{42BF0A1E-848B-4C0B-A12E-31C001D0F9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476" y="988288"/>
            <a:ext cx="897228" cy="837193"/>
          </a:xfrm>
          <a:prstGeom prst="rect">
            <a:avLst/>
          </a:prstGeom>
        </p:spPr>
      </p:pic>
      <p:sp>
        <p:nvSpPr>
          <p:cNvPr id="5" name="Metin kutusu 4">
            <a:extLst>
              <a:ext uri="{FF2B5EF4-FFF2-40B4-BE49-F238E27FC236}">
                <a16:creationId xmlns:a16="http://schemas.microsoft.com/office/drawing/2014/main" id="{040F2EED-432C-4DAE-87B0-EF83130549E2}"/>
              </a:ext>
            </a:extLst>
          </p:cNvPr>
          <p:cNvSpPr txBox="1"/>
          <p:nvPr/>
        </p:nvSpPr>
        <p:spPr>
          <a:xfrm>
            <a:off x="2561436" y="2506518"/>
            <a:ext cx="1758623" cy="461665"/>
          </a:xfrm>
          <a:prstGeom prst="rect">
            <a:avLst/>
          </a:prstGeom>
          <a:solidFill>
            <a:schemeClr val="bg1">
              <a:lumMod val="85000"/>
            </a:schemeClr>
          </a:solidFill>
        </p:spPr>
        <p:txBody>
          <a:bodyPr wrap="none" rtlCol="0">
            <a:spAutoFit/>
          </a:bodyPr>
          <a:lstStyle/>
          <a:p>
            <a:pPr algn="ctr"/>
            <a:r>
              <a:rPr lang="tr-TR" sz="2400" b="1" dirty="0"/>
              <a:t>Yaşam hakkı</a:t>
            </a:r>
          </a:p>
        </p:txBody>
      </p:sp>
      <p:sp>
        <p:nvSpPr>
          <p:cNvPr id="6" name="Metin kutusu 5">
            <a:extLst>
              <a:ext uri="{FF2B5EF4-FFF2-40B4-BE49-F238E27FC236}">
                <a16:creationId xmlns:a16="http://schemas.microsoft.com/office/drawing/2014/main" id="{EBF81900-8DA8-48BA-A562-B17523F3F2B3}"/>
              </a:ext>
            </a:extLst>
          </p:cNvPr>
          <p:cNvSpPr txBox="1"/>
          <p:nvPr/>
        </p:nvSpPr>
        <p:spPr>
          <a:xfrm>
            <a:off x="4898599" y="2512804"/>
            <a:ext cx="1955151" cy="461665"/>
          </a:xfrm>
          <a:prstGeom prst="rect">
            <a:avLst/>
          </a:prstGeom>
          <a:solidFill>
            <a:schemeClr val="bg1">
              <a:lumMod val="85000"/>
            </a:schemeClr>
          </a:solidFill>
        </p:spPr>
        <p:txBody>
          <a:bodyPr wrap="none" rtlCol="0">
            <a:spAutoFit/>
          </a:bodyPr>
          <a:lstStyle/>
          <a:p>
            <a:pPr algn="ctr"/>
            <a:r>
              <a:rPr lang="tr-TR" sz="2400" b="1" dirty="0"/>
              <a:t>Seyahat hakkı</a:t>
            </a:r>
          </a:p>
        </p:txBody>
      </p:sp>
      <p:sp>
        <p:nvSpPr>
          <p:cNvPr id="7" name="Metin kutusu 6">
            <a:extLst>
              <a:ext uri="{FF2B5EF4-FFF2-40B4-BE49-F238E27FC236}">
                <a16:creationId xmlns:a16="http://schemas.microsoft.com/office/drawing/2014/main" id="{C7998551-80E9-4C99-83A3-3B2CECBC1D94}"/>
              </a:ext>
            </a:extLst>
          </p:cNvPr>
          <p:cNvSpPr txBox="1"/>
          <p:nvPr/>
        </p:nvSpPr>
        <p:spPr>
          <a:xfrm>
            <a:off x="7587106" y="2508534"/>
            <a:ext cx="2101281" cy="461665"/>
          </a:xfrm>
          <a:prstGeom prst="rect">
            <a:avLst/>
          </a:prstGeom>
          <a:solidFill>
            <a:schemeClr val="bg1">
              <a:lumMod val="85000"/>
            </a:schemeClr>
          </a:solidFill>
        </p:spPr>
        <p:txBody>
          <a:bodyPr wrap="none" rtlCol="0">
            <a:spAutoFit/>
          </a:bodyPr>
          <a:lstStyle/>
          <a:p>
            <a:pPr algn="ctr"/>
            <a:r>
              <a:rPr lang="tr-TR" sz="2400" b="1" dirty="0"/>
              <a:t>Yerleşme hakkı</a:t>
            </a:r>
          </a:p>
        </p:txBody>
      </p:sp>
      <p:sp>
        <p:nvSpPr>
          <p:cNvPr id="8" name="Metin kutusu 7">
            <a:extLst>
              <a:ext uri="{FF2B5EF4-FFF2-40B4-BE49-F238E27FC236}">
                <a16:creationId xmlns:a16="http://schemas.microsoft.com/office/drawing/2014/main" id="{ECBB3388-663B-4CCA-A483-882F51AF6668}"/>
              </a:ext>
            </a:extLst>
          </p:cNvPr>
          <p:cNvSpPr txBox="1"/>
          <p:nvPr/>
        </p:nvSpPr>
        <p:spPr>
          <a:xfrm>
            <a:off x="2561436" y="3879290"/>
            <a:ext cx="1745991" cy="461665"/>
          </a:xfrm>
          <a:prstGeom prst="rect">
            <a:avLst/>
          </a:prstGeom>
          <a:solidFill>
            <a:schemeClr val="bg1">
              <a:lumMod val="85000"/>
            </a:schemeClr>
          </a:solidFill>
        </p:spPr>
        <p:txBody>
          <a:bodyPr wrap="none" rtlCol="0">
            <a:spAutoFit/>
          </a:bodyPr>
          <a:lstStyle/>
          <a:p>
            <a:pPr algn="ctr"/>
            <a:r>
              <a:rPr lang="tr-TR" sz="2400" b="1" dirty="0"/>
              <a:t>Eğitim hakkı</a:t>
            </a:r>
          </a:p>
        </p:txBody>
      </p:sp>
      <p:sp>
        <p:nvSpPr>
          <p:cNvPr id="9" name="Metin kutusu 8">
            <a:extLst>
              <a:ext uri="{FF2B5EF4-FFF2-40B4-BE49-F238E27FC236}">
                <a16:creationId xmlns:a16="http://schemas.microsoft.com/office/drawing/2014/main" id="{6879AFDA-487B-486F-89B6-7F9203AFD8EC}"/>
              </a:ext>
            </a:extLst>
          </p:cNvPr>
          <p:cNvSpPr txBox="1"/>
          <p:nvPr/>
        </p:nvSpPr>
        <p:spPr>
          <a:xfrm>
            <a:off x="4935775" y="3879290"/>
            <a:ext cx="1683474" cy="461665"/>
          </a:xfrm>
          <a:prstGeom prst="rect">
            <a:avLst/>
          </a:prstGeom>
          <a:solidFill>
            <a:schemeClr val="bg1">
              <a:lumMod val="85000"/>
            </a:schemeClr>
          </a:solidFill>
        </p:spPr>
        <p:txBody>
          <a:bodyPr wrap="none" rtlCol="0">
            <a:spAutoFit/>
          </a:bodyPr>
          <a:lstStyle/>
          <a:p>
            <a:pPr algn="ctr"/>
            <a:r>
              <a:rPr lang="tr-TR" sz="2400" b="1" dirty="0"/>
              <a:t>Sağlık hakkı</a:t>
            </a:r>
          </a:p>
        </p:txBody>
      </p:sp>
      <p:sp>
        <p:nvSpPr>
          <p:cNvPr id="11" name="Metin kutusu 10">
            <a:extLst>
              <a:ext uri="{FF2B5EF4-FFF2-40B4-BE49-F238E27FC236}">
                <a16:creationId xmlns:a16="http://schemas.microsoft.com/office/drawing/2014/main" id="{579B89C0-5966-4A31-A826-CDB1559218CE}"/>
              </a:ext>
            </a:extLst>
          </p:cNvPr>
          <p:cNvSpPr txBox="1"/>
          <p:nvPr/>
        </p:nvSpPr>
        <p:spPr>
          <a:xfrm>
            <a:off x="7587106" y="3879290"/>
            <a:ext cx="1826397" cy="461665"/>
          </a:xfrm>
          <a:prstGeom prst="rect">
            <a:avLst/>
          </a:prstGeom>
          <a:solidFill>
            <a:schemeClr val="bg1">
              <a:lumMod val="65000"/>
            </a:schemeClr>
          </a:solidFill>
        </p:spPr>
        <p:txBody>
          <a:bodyPr wrap="none" rtlCol="0">
            <a:spAutoFit/>
          </a:bodyPr>
          <a:lstStyle/>
          <a:p>
            <a:pPr algn="ctr"/>
            <a:r>
              <a:rPr lang="tr-TR" sz="2400" b="1" dirty="0"/>
              <a:t>Tüm haklar…</a:t>
            </a:r>
          </a:p>
        </p:txBody>
      </p:sp>
      <p:sp>
        <p:nvSpPr>
          <p:cNvPr id="12" name="Metin kutusu 11">
            <a:extLst>
              <a:ext uri="{FF2B5EF4-FFF2-40B4-BE49-F238E27FC236}">
                <a16:creationId xmlns:a16="http://schemas.microsoft.com/office/drawing/2014/main" id="{20B24F58-BD1A-4DBE-B201-15DB8EB0AE2B}"/>
              </a:ext>
            </a:extLst>
          </p:cNvPr>
          <p:cNvSpPr txBox="1"/>
          <p:nvPr/>
        </p:nvSpPr>
        <p:spPr>
          <a:xfrm>
            <a:off x="3269649" y="5401632"/>
            <a:ext cx="5652701" cy="830997"/>
          </a:xfrm>
          <a:prstGeom prst="rect">
            <a:avLst/>
          </a:prstGeom>
          <a:noFill/>
        </p:spPr>
        <p:txBody>
          <a:bodyPr wrap="none" rtlCol="0">
            <a:spAutoFit/>
          </a:bodyPr>
          <a:lstStyle/>
          <a:p>
            <a:pPr algn="ctr"/>
            <a:r>
              <a:rPr lang="tr-TR" sz="2400" dirty="0"/>
              <a:t>Çünkü silahlı insanlar ve onların baskısından</a:t>
            </a:r>
            <a:br>
              <a:rPr lang="tr-TR" sz="2400" dirty="0"/>
            </a:br>
            <a:r>
              <a:rPr lang="tr-TR" sz="2400" dirty="0"/>
              <a:t>kaynaklanan ölüm korkusu vardır.</a:t>
            </a:r>
          </a:p>
        </p:txBody>
      </p:sp>
    </p:spTree>
    <p:extLst>
      <p:ext uri="{BB962C8B-B14F-4D97-AF65-F5344CB8AC3E}">
        <p14:creationId xmlns:p14="http://schemas.microsoft.com/office/powerpoint/2010/main" val="5077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
        <p:nvSpPr>
          <p:cNvPr id="4" name="Metin kutusu 3">
            <a:extLst>
              <a:ext uri="{FF2B5EF4-FFF2-40B4-BE49-F238E27FC236}">
                <a16:creationId xmlns:a16="http://schemas.microsoft.com/office/drawing/2014/main" id="{AFA5E599-60F5-43A1-89AE-36E71D8B79C5}"/>
              </a:ext>
            </a:extLst>
          </p:cNvPr>
          <p:cNvSpPr txBox="1"/>
          <p:nvPr/>
        </p:nvSpPr>
        <p:spPr>
          <a:xfrm>
            <a:off x="235038" y="906715"/>
            <a:ext cx="11510493" cy="830997"/>
          </a:xfrm>
          <a:prstGeom prst="rect">
            <a:avLst/>
          </a:prstGeom>
          <a:noFill/>
        </p:spPr>
        <p:txBody>
          <a:bodyPr wrap="square">
            <a:spAutoFit/>
          </a:bodyPr>
          <a:lstStyle/>
          <a:p>
            <a:pPr algn="ctr"/>
            <a:r>
              <a:rPr lang="tr-TR" sz="2400" b="1" i="0" u="none" strike="noStrike" baseline="0" dirty="0"/>
              <a:t>Tabloda belirtilen yerleşme ve seyahat özgürlüğünün kısıtlandığı durumlar hakkında gazete veya genel ağdan haberler bulup tabloya haberin özetini yazınız.</a:t>
            </a:r>
            <a:endParaRPr lang="tr-TR" sz="2400" b="1" dirty="0"/>
          </a:p>
        </p:txBody>
      </p:sp>
      <p:graphicFrame>
        <p:nvGraphicFramePr>
          <p:cNvPr id="3" name="Tablo 4">
            <a:extLst>
              <a:ext uri="{FF2B5EF4-FFF2-40B4-BE49-F238E27FC236}">
                <a16:creationId xmlns:a16="http://schemas.microsoft.com/office/drawing/2014/main" id="{B2FDC0D8-6658-4A75-9ECD-14D1F220A46A}"/>
              </a:ext>
            </a:extLst>
          </p:cNvPr>
          <p:cNvGraphicFramePr>
            <a:graphicFrameLocks noGrp="1"/>
          </p:cNvGraphicFramePr>
          <p:nvPr>
            <p:extLst>
              <p:ext uri="{D42A27DB-BD31-4B8C-83A1-F6EECF244321}">
                <p14:modId xmlns:p14="http://schemas.microsoft.com/office/powerpoint/2010/main" val="2426528295"/>
              </p:ext>
            </p:extLst>
          </p:nvPr>
        </p:nvGraphicFramePr>
        <p:xfrm>
          <a:off x="340754" y="2123463"/>
          <a:ext cx="11510492" cy="4582842"/>
        </p:xfrm>
        <a:graphic>
          <a:graphicData uri="http://schemas.openxmlformats.org/drawingml/2006/table">
            <a:tbl>
              <a:tblPr firstRow="1" bandRow="1">
                <a:tableStyleId>{5940675A-B579-460E-94D1-54222C63F5DA}</a:tableStyleId>
              </a:tblPr>
              <a:tblGrid>
                <a:gridCol w="3675285">
                  <a:extLst>
                    <a:ext uri="{9D8B030D-6E8A-4147-A177-3AD203B41FA5}">
                      <a16:colId xmlns:a16="http://schemas.microsoft.com/office/drawing/2014/main" val="752282154"/>
                    </a:ext>
                  </a:extLst>
                </a:gridCol>
                <a:gridCol w="7835207">
                  <a:extLst>
                    <a:ext uri="{9D8B030D-6E8A-4147-A177-3AD203B41FA5}">
                      <a16:colId xmlns:a16="http://schemas.microsoft.com/office/drawing/2014/main" val="3897670308"/>
                    </a:ext>
                  </a:extLst>
                </a:gridCol>
              </a:tblGrid>
              <a:tr h="471630">
                <a:tc>
                  <a:txBody>
                    <a:bodyPr/>
                    <a:lstStyle/>
                    <a:p>
                      <a:pPr algn="ctr"/>
                      <a:r>
                        <a:rPr lang="tr-TR" sz="2400" b="1" dirty="0"/>
                        <a:t>DURUM</a:t>
                      </a:r>
                    </a:p>
                  </a:txBody>
                  <a:tcPr/>
                </a:tc>
                <a:tc>
                  <a:txBody>
                    <a:bodyPr/>
                    <a:lstStyle/>
                    <a:p>
                      <a:pPr algn="ctr"/>
                      <a:r>
                        <a:rPr lang="tr-TR" sz="2400" b="1" dirty="0"/>
                        <a:t>ÖZET</a:t>
                      </a:r>
                    </a:p>
                  </a:txBody>
                  <a:tcPr/>
                </a:tc>
                <a:extLst>
                  <a:ext uri="{0D108BD9-81ED-4DB2-BD59-A6C34878D82A}">
                    <a16:rowId xmlns:a16="http://schemas.microsoft.com/office/drawing/2014/main" val="1057586730"/>
                  </a:ext>
                </a:extLst>
              </a:tr>
              <a:tr h="1825212">
                <a:tc>
                  <a:txBody>
                    <a:bodyPr/>
                    <a:lstStyle/>
                    <a:p>
                      <a:r>
                        <a:rPr lang="tr-TR" sz="2400" b="0" i="0" u="none" strike="noStrike" kern="1200" baseline="0" dirty="0">
                          <a:solidFill>
                            <a:schemeClr val="tx1"/>
                          </a:solidFill>
                          <a:latin typeface="+mn-lt"/>
                          <a:ea typeface="+mn-ea"/>
                          <a:cs typeface="+mn-cs"/>
                        </a:rPr>
                        <a:t>Salgın hastalıklar nedeniyle bir yerleşim yerine giriş ve çıkışların yasaklanması</a:t>
                      </a:r>
                    </a:p>
                    <a:p>
                      <a:endParaRPr lang="tr-TR" sz="2400" b="0" i="0" u="none" strike="noStrike" kern="1200" baseline="0" dirty="0">
                        <a:solidFill>
                          <a:schemeClr val="tx1"/>
                        </a:solidFill>
                        <a:latin typeface="+mn-lt"/>
                        <a:ea typeface="+mn-ea"/>
                        <a:cs typeface="+mn-cs"/>
                      </a:endParaRPr>
                    </a:p>
                    <a:p>
                      <a:endParaRPr lang="tr-TR" sz="2400" b="0" i="0" u="none" strike="noStrike" kern="1200" baseline="0" dirty="0">
                        <a:solidFill>
                          <a:schemeClr val="tx1"/>
                        </a:solidFill>
                        <a:latin typeface="+mn-lt"/>
                        <a:ea typeface="+mn-ea"/>
                        <a:cs typeface="+mn-cs"/>
                      </a:endParaRPr>
                    </a:p>
                    <a:p>
                      <a:endParaRPr lang="tr-TR" sz="2400" b="0" i="0" dirty="0"/>
                    </a:p>
                  </a:txBody>
                  <a:tcPr/>
                </a:tc>
                <a:tc>
                  <a:txBody>
                    <a:bodyPr/>
                    <a:lstStyle/>
                    <a:p>
                      <a:endParaRPr lang="tr-TR" dirty="0"/>
                    </a:p>
                  </a:txBody>
                  <a:tcPr/>
                </a:tc>
                <a:extLst>
                  <a:ext uri="{0D108BD9-81ED-4DB2-BD59-A6C34878D82A}">
                    <a16:rowId xmlns:a16="http://schemas.microsoft.com/office/drawing/2014/main" val="3286697022"/>
                  </a:ext>
                </a:extLst>
              </a:tr>
              <a:tr h="1825212">
                <a:tc>
                  <a:txBody>
                    <a:bodyPr/>
                    <a:lstStyle/>
                    <a:p>
                      <a:r>
                        <a:rPr lang="tr-TR" sz="2400" b="0" i="0" u="none" strike="noStrike" kern="1200" baseline="0" dirty="0">
                          <a:solidFill>
                            <a:schemeClr val="tx1"/>
                          </a:solidFill>
                          <a:latin typeface="+mn-lt"/>
                          <a:ea typeface="+mn-ea"/>
                          <a:cs typeface="+mn-cs"/>
                        </a:rPr>
                        <a:t>Toplumsal baskı</a:t>
                      </a:r>
                      <a:endParaRPr lang="tr-TR" sz="2400" dirty="0"/>
                    </a:p>
                  </a:txBody>
                  <a:tcPr/>
                </a:tc>
                <a:tc>
                  <a:txBody>
                    <a:bodyPr/>
                    <a:lstStyle/>
                    <a:p>
                      <a:endParaRPr lang="tr-TR" dirty="0"/>
                    </a:p>
                  </a:txBody>
                  <a:tcPr/>
                </a:tc>
                <a:extLst>
                  <a:ext uri="{0D108BD9-81ED-4DB2-BD59-A6C34878D82A}">
                    <a16:rowId xmlns:a16="http://schemas.microsoft.com/office/drawing/2014/main" val="1404368650"/>
                  </a:ext>
                </a:extLst>
              </a:tr>
            </a:tbl>
          </a:graphicData>
        </a:graphic>
      </p:graphicFrame>
      <p:sp>
        <p:nvSpPr>
          <p:cNvPr id="7" name="Metin kutusu 6">
            <a:extLst>
              <a:ext uri="{FF2B5EF4-FFF2-40B4-BE49-F238E27FC236}">
                <a16:creationId xmlns:a16="http://schemas.microsoft.com/office/drawing/2014/main" id="{3710FAA6-5C39-44CA-9C4D-FF8AF77BE5B8}"/>
              </a:ext>
            </a:extLst>
          </p:cNvPr>
          <p:cNvSpPr txBox="1"/>
          <p:nvPr/>
        </p:nvSpPr>
        <p:spPr>
          <a:xfrm>
            <a:off x="4079382" y="2609791"/>
            <a:ext cx="771122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0" u="none" strike="noStrike" dirty="0">
                <a:effectLst/>
              </a:rPr>
              <a:t>Sokağa çıkma yasağı son dakika gelişmeleri gündemde merak ediliyor. 20 yaş altı ve 65 yaş üstü belirlenen saatlerde dışarı çıkabiliyor. Hafta içi ve hafta sonu ise muaf olan kişiler hariç bütün vatandaşlar için geçerli sokağa çıkma yasağı uygulaması bulunuyor. Sokağa çıkma yasağının saatleri ve biteceği tarih merak konusu.</a:t>
            </a:r>
          </a:p>
        </p:txBody>
      </p:sp>
      <p:sp>
        <p:nvSpPr>
          <p:cNvPr id="8" name="Metin kutusu 7">
            <a:extLst>
              <a:ext uri="{FF2B5EF4-FFF2-40B4-BE49-F238E27FC236}">
                <a16:creationId xmlns:a16="http://schemas.microsoft.com/office/drawing/2014/main" id="{D6A49329-4570-4BF6-A177-FB048AFFD48D}"/>
              </a:ext>
            </a:extLst>
          </p:cNvPr>
          <p:cNvSpPr txBox="1"/>
          <p:nvPr/>
        </p:nvSpPr>
        <p:spPr>
          <a:xfrm>
            <a:off x="4079382" y="4918115"/>
            <a:ext cx="77112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0" u="none" strike="noStrike" dirty="0">
                <a:effectLst/>
              </a:rPr>
              <a:t>Kasaba halkı başka memleketlerden gelen insanların</a:t>
            </a:r>
            <a:br>
              <a:rPr lang="tr-TR" sz="2400" b="0" u="none" strike="noStrike" dirty="0">
                <a:effectLst/>
              </a:rPr>
            </a:br>
            <a:r>
              <a:rPr lang="tr-TR" sz="2400" b="0" u="none" strike="noStrike" dirty="0">
                <a:effectLst/>
              </a:rPr>
              <a:t>kasabalarına yerleşmelerini istemediklerini açıkladı.</a:t>
            </a:r>
          </a:p>
        </p:txBody>
      </p:sp>
    </p:spTree>
    <p:extLst>
      <p:ext uri="{BB962C8B-B14F-4D97-AF65-F5344CB8AC3E}">
        <p14:creationId xmlns:p14="http://schemas.microsoft.com/office/powerpoint/2010/main" val="5147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graphicFrame>
        <p:nvGraphicFramePr>
          <p:cNvPr id="3" name="Tablo 4">
            <a:extLst>
              <a:ext uri="{FF2B5EF4-FFF2-40B4-BE49-F238E27FC236}">
                <a16:creationId xmlns:a16="http://schemas.microsoft.com/office/drawing/2014/main" id="{8FCD5C1D-50AC-448D-B1FC-EE03F84892C3}"/>
              </a:ext>
            </a:extLst>
          </p:cNvPr>
          <p:cNvGraphicFramePr>
            <a:graphicFrameLocks noGrp="1"/>
          </p:cNvGraphicFramePr>
          <p:nvPr>
            <p:extLst>
              <p:ext uri="{D42A27DB-BD31-4B8C-83A1-F6EECF244321}">
                <p14:modId xmlns:p14="http://schemas.microsoft.com/office/powerpoint/2010/main" val="3749580879"/>
              </p:ext>
            </p:extLst>
          </p:nvPr>
        </p:nvGraphicFramePr>
        <p:xfrm>
          <a:off x="340754" y="2123463"/>
          <a:ext cx="11510492" cy="4217082"/>
        </p:xfrm>
        <a:graphic>
          <a:graphicData uri="http://schemas.openxmlformats.org/drawingml/2006/table">
            <a:tbl>
              <a:tblPr firstRow="1" bandRow="1">
                <a:tableStyleId>{5940675A-B579-460E-94D1-54222C63F5DA}</a:tableStyleId>
              </a:tblPr>
              <a:tblGrid>
                <a:gridCol w="3675285">
                  <a:extLst>
                    <a:ext uri="{9D8B030D-6E8A-4147-A177-3AD203B41FA5}">
                      <a16:colId xmlns:a16="http://schemas.microsoft.com/office/drawing/2014/main" val="752282154"/>
                    </a:ext>
                  </a:extLst>
                </a:gridCol>
                <a:gridCol w="7835207">
                  <a:extLst>
                    <a:ext uri="{9D8B030D-6E8A-4147-A177-3AD203B41FA5}">
                      <a16:colId xmlns:a16="http://schemas.microsoft.com/office/drawing/2014/main" val="3897670308"/>
                    </a:ext>
                  </a:extLst>
                </a:gridCol>
              </a:tblGrid>
              <a:tr h="471630">
                <a:tc>
                  <a:txBody>
                    <a:bodyPr/>
                    <a:lstStyle/>
                    <a:p>
                      <a:pPr algn="ctr"/>
                      <a:r>
                        <a:rPr lang="tr-TR" sz="2400" b="1" dirty="0"/>
                        <a:t>DURUM</a:t>
                      </a:r>
                    </a:p>
                  </a:txBody>
                  <a:tcPr/>
                </a:tc>
                <a:tc>
                  <a:txBody>
                    <a:bodyPr/>
                    <a:lstStyle/>
                    <a:p>
                      <a:pPr algn="ctr"/>
                      <a:r>
                        <a:rPr lang="tr-TR" sz="2400" b="1" dirty="0"/>
                        <a:t>ÖZET</a:t>
                      </a:r>
                    </a:p>
                  </a:txBody>
                  <a:tcPr/>
                </a:tc>
                <a:extLst>
                  <a:ext uri="{0D108BD9-81ED-4DB2-BD59-A6C34878D82A}">
                    <a16:rowId xmlns:a16="http://schemas.microsoft.com/office/drawing/2014/main" val="1057586730"/>
                  </a:ext>
                </a:extLst>
              </a:tr>
              <a:tr h="1825212">
                <a:tc>
                  <a:txBody>
                    <a:bodyPr/>
                    <a:lstStyle/>
                    <a:p>
                      <a:r>
                        <a:rPr lang="tr-TR" sz="2400" b="0" i="0" u="none" strike="noStrike" kern="1200" baseline="0" dirty="0">
                          <a:solidFill>
                            <a:schemeClr val="tx1"/>
                          </a:solidFill>
                          <a:latin typeface="+mn-lt"/>
                          <a:ea typeface="+mn-ea"/>
                          <a:cs typeface="+mn-cs"/>
                        </a:rPr>
                        <a:t>Doğal afet nedeniyle göç etme</a:t>
                      </a:r>
                    </a:p>
                    <a:p>
                      <a:endParaRPr lang="tr-TR" sz="2400" b="0" i="0" dirty="0"/>
                    </a:p>
                    <a:p>
                      <a:endParaRPr lang="tr-TR" sz="2400" b="0" i="0" dirty="0"/>
                    </a:p>
                    <a:p>
                      <a:endParaRPr lang="tr-TR" sz="2400" b="0" i="0" dirty="0"/>
                    </a:p>
                  </a:txBody>
                  <a:tcPr/>
                </a:tc>
                <a:tc>
                  <a:txBody>
                    <a:bodyPr/>
                    <a:lstStyle/>
                    <a:p>
                      <a:endParaRPr lang="tr-TR" dirty="0"/>
                    </a:p>
                  </a:txBody>
                  <a:tcPr/>
                </a:tc>
                <a:extLst>
                  <a:ext uri="{0D108BD9-81ED-4DB2-BD59-A6C34878D82A}">
                    <a16:rowId xmlns:a16="http://schemas.microsoft.com/office/drawing/2014/main" val="3286697022"/>
                  </a:ext>
                </a:extLst>
              </a:tr>
              <a:tr h="1825212">
                <a:tc>
                  <a:txBody>
                    <a:bodyPr/>
                    <a:lstStyle/>
                    <a:p>
                      <a:r>
                        <a:rPr lang="tr-TR" sz="2400" b="0" i="0" u="none" strike="noStrike" kern="1200" baseline="0" dirty="0">
                          <a:solidFill>
                            <a:schemeClr val="tx1"/>
                          </a:solidFill>
                          <a:latin typeface="+mn-lt"/>
                          <a:ea typeface="+mn-ea"/>
                          <a:cs typeface="+mn-cs"/>
                        </a:rPr>
                        <a:t>İzinsiz yapılan bir evin yıkımı</a:t>
                      </a:r>
                      <a:endParaRPr lang="tr-TR" sz="3200" dirty="0"/>
                    </a:p>
                  </a:txBody>
                  <a:tcPr/>
                </a:tc>
                <a:tc>
                  <a:txBody>
                    <a:bodyPr/>
                    <a:lstStyle/>
                    <a:p>
                      <a:endParaRPr lang="tr-TR" dirty="0"/>
                    </a:p>
                  </a:txBody>
                  <a:tcPr/>
                </a:tc>
                <a:extLst>
                  <a:ext uri="{0D108BD9-81ED-4DB2-BD59-A6C34878D82A}">
                    <a16:rowId xmlns:a16="http://schemas.microsoft.com/office/drawing/2014/main" val="1404368650"/>
                  </a:ext>
                </a:extLst>
              </a:tr>
            </a:tbl>
          </a:graphicData>
        </a:graphic>
      </p:graphicFrame>
      <p:sp>
        <p:nvSpPr>
          <p:cNvPr id="4" name="Metin kutusu 3">
            <a:extLst>
              <a:ext uri="{FF2B5EF4-FFF2-40B4-BE49-F238E27FC236}">
                <a16:creationId xmlns:a16="http://schemas.microsoft.com/office/drawing/2014/main" id="{C7005C43-DCFC-4851-8456-5228198E37AD}"/>
              </a:ext>
            </a:extLst>
          </p:cNvPr>
          <p:cNvSpPr txBox="1"/>
          <p:nvPr/>
        </p:nvSpPr>
        <p:spPr>
          <a:xfrm>
            <a:off x="235038" y="906715"/>
            <a:ext cx="11510493" cy="830997"/>
          </a:xfrm>
          <a:prstGeom prst="rect">
            <a:avLst/>
          </a:prstGeom>
          <a:noFill/>
        </p:spPr>
        <p:txBody>
          <a:bodyPr wrap="square">
            <a:spAutoFit/>
          </a:bodyPr>
          <a:lstStyle/>
          <a:p>
            <a:pPr algn="ctr"/>
            <a:r>
              <a:rPr lang="tr-TR" sz="2400" b="1" i="0" u="none" strike="noStrike" baseline="0" dirty="0"/>
              <a:t>Tabloda belirtilen yerleşme ve seyahat özgürlüğünün kısıtlandığı durumlar hakkında gazete veya genel ağdan haberler bulup tabloya haberin özetini yazınız.</a:t>
            </a:r>
            <a:endParaRPr lang="tr-TR" sz="2400" b="1" dirty="0"/>
          </a:p>
        </p:txBody>
      </p:sp>
      <p:sp>
        <p:nvSpPr>
          <p:cNvPr id="6" name="Metin kutusu 5">
            <a:extLst>
              <a:ext uri="{FF2B5EF4-FFF2-40B4-BE49-F238E27FC236}">
                <a16:creationId xmlns:a16="http://schemas.microsoft.com/office/drawing/2014/main" id="{D3931B3D-E3FB-4EC1-970E-4716B31CD3D7}"/>
              </a:ext>
            </a:extLst>
          </p:cNvPr>
          <p:cNvSpPr txBox="1"/>
          <p:nvPr/>
        </p:nvSpPr>
        <p:spPr>
          <a:xfrm>
            <a:off x="4021428" y="2574425"/>
            <a:ext cx="7724103" cy="1938992"/>
          </a:xfrm>
          <a:prstGeom prst="rect">
            <a:avLst/>
          </a:prstGeom>
          <a:noFill/>
        </p:spPr>
        <p:txBody>
          <a:bodyPr wrap="square">
            <a:spAutoFit/>
          </a:bodyPr>
          <a:lstStyle/>
          <a:p>
            <a:pPr algn="l" fontAlgn="base"/>
            <a:r>
              <a:rPr lang="tr-TR" sz="2400" u="none" strike="noStrike" dirty="0">
                <a:solidFill>
                  <a:srgbClr val="000000"/>
                </a:solidFill>
                <a:effectLst/>
              </a:rPr>
              <a:t>İzmir depreminde binası hasar görenler taşınmaya devam ediyor. Depremin yarattığı korkunç manzaradan etkilenen kimi vatandaşlar da evi hasarlı olmasa dahi değiştirmek istiyor. Yoğun talep nedeniyle Türkiye’nin farklı illerinden İzmir’e gelen nakliyeciler depremzedelerin eşyalarını taşıyor.</a:t>
            </a:r>
          </a:p>
        </p:txBody>
      </p:sp>
      <p:sp>
        <p:nvSpPr>
          <p:cNvPr id="8" name="Metin kutusu 7">
            <a:extLst>
              <a:ext uri="{FF2B5EF4-FFF2-40B4-BE49-F238E27FC236}">
                <a16:creationId xmlns:a16="http://schemas.microsoft.com/office/drawing/2014/main" id="{64596202-4DD7-40F3-BEB9-317028486C0F}"/>
              </a:ext>
            </a:extLst>
          </p:cNvPr>
          <p:cNvSpPr txBox="1"/>
          <p:nvPr/>
        </p:nvSpPr>
        <p:spPr>
          <a:xfrm>
            <a:off x="4066503" y="4583633"/>
            <a:ext cx="7679027" cy="1200329"/>
          </a:xfrm>
          <a:prstGeom prst="rect">
            <a:avLst/>
          </a:prstGeom>
          <a:noFill/>
        </p:spPr>
        <p:txBody>
          <a:bodyPr wrap="square">
            <a:spAutoFit/>
          </a:bodyPr>
          <a:lstStyle/>
          <a:p>
            <a:pPr algn="l" fontAlgn="base"/>
            <a:r>
              <a:rPr lang="tr-TR" sz="2400" i="0" dirty="0">
                <a:effectLst/>
              </a:rPr>
              <a:t>Buca’nın Kırıklar Mahallesi’nde imar barışı yasası sonrası orman arazisine yapılan 50 ev, belediye ekiplerince yıkıldı. Yıkımı önleyemeyen bina sahipleri duruma tepkili</a:t>
            </a:r>
          </a:p>
        </p:txBody>
      </p:sp>
    </p:spTree>
    <p:extLst>
      <p:ext uri="{BB962C8B-B14F-4D97-AF65-F5344CB8AC3E}">
        <p14:creationId xmlns:p14="http://schemas.microsoft.com/office/powerpoint/2010/main" val="175222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graphicFrame>
        <p:nvGraphicFramePr>
          <p:cNvPr id="3" name="Tablo 4">
            <a:extLst>
              <a:ext uri="{FF2B5EF4-FFF2-40B4-BE49-F238E27FC236}">
                <a16:creationId xmlns:a16="http://schemas.microsoft.com/office/drawing/2014/main" id="{17C2DE03-73F9-4B86-AA88-793F1734F87E}"/>
              </a:ext>
            </a:extLst>
          </p:cNvPr>
          <p:cNvGraphicFramePr>
            <a:graphicFrameLocks noGrp="1"/>
          </p:cNvGraphicFramePr>
          <p:nvPr>
            <p:extLst>
              <p:ext uri="{D42A27DB-BD31-4B8C-83A1-F6EECF244321}">
                <p14:modId xmlns:p14="http://schemas.microsoft.com/office/powerpoint/2010/main" val="860094844"/>
              </p:ext>
            </p:extLst>
          </p:nvPr>
        </p:nvGraphicFramePr>
        <p:xfrm>
          <a:off x="340754" y="2123463"/>
          <a:ext cx="11510492" cy="2296842"/>
        </p:xfrm>
        <a:graphic>
          <a:graphicData uri="http://schemas.openxmlformats.org/drawingml/2006/table">
            <a:tbl>
              <a:tblPr firstRow="1" bandRow="1">
                <a:tableStyleId>{5940675A-B579-460E-94D1-54222C63F5DA}</a:tableStyleId>
              </a:tblPr>
              <a:tblGrid>
                <a:gridCol w="3675285">
                  <a:extLst>
                    <a:ext uri="{9D8B030D-6E8A-4147-A177-3AD203B41FA5}">
                      <a16:colId xmlns:a16="http://schemas.microsoft.com/office/drawing/2014/main" val="752282154"/>
                    </a:ext>
                  </a:extLst>
                </a:gridCol>
                <a:gridCol w="7835207">
                  <a:extLst>
                    <a:ext uri="{9D8B030D-6E8A-4147-A177-3AD203B41FA5}">
                      <a16:colId xmlns:a16="http://schemas.microsoft.com/office/drawing/2014/main" val="3897670308"/>
                    </a:ext>
                  </a:extLst>
                </a:gridCol>
              </a:tblGrid>
              <a:tr h="471630">
                <a:tc>
                  <a:txBody>
                    <a:bodyPr/>
                    <a:lstStyle/>
                    <a:p>
                      <a:pPr algn="ctr"/>
                      <a:r>
                        <a:rPr lang="tr-TR" sz="2400" b="1" dirty="0"/>
                        <a:t>DURUM</a:t>
                      </a:r>
                    </a:p>
                  </a:txBody>
                  <a:tcPr/>
                </a:tc>
                <a:tc>
                  <a:txBody>
                    <a:bodyPr/>
                    <a:lstStyle/>
                    <a:p>
                      <a:pPr algn="ctr"/>
                      <a:r>
                        <a:rPr lang="tr-TR" sz="2400" b="1" dirty="0"/>
                        <a:t>ÖZET</a:t>
                      </a:r>
                    </a:p>
                  </a:txBody>
                  <a:tcPr/>
                </a:tc>
                <a:extLst>
                  <a:ext uri="{0D108BD9-81ED-4DB2-BD59-A6C34878D82A}">
                    <a16:rowId xmlns:a16="http://schemas.microsoft.com/office/drawing/2014/main" val="1057586730"/>
                  </a:ext>
                </a:extLst>
              </a:tr>
              <a:tr h="1825212">
                <a:tc>
                  <a:txBody>
                    <a:bodyPr/>
                    <a:lstStyle/>
                    <a:p>
                      <a:r>
                        <a:rPr lang="tr-TR" sz="2400" b="0" i="0" u="none" strike="noStrike" kern="1200" baseline="0" dirty="0">
                          <a:solidFill>
                            <a:schemeClr val="tx1"/>
                          </a:solidFill>
                          <a:latin typeface="+mn-lt"/>
                          <a:ea typeface="+mn-ea"/>
                          <a:cs typeface="+mn-cs"/>
                        </a:rPr>
                        <a:t>Yurt dışına çıkış yasağı</a:t>
                      </a:r>
                      <a:endParaRPr lang="tr-TR" sz="3200" b="0" i="0" dirty="0"/>
                    </a:p>
                    <a:p>
                      <a:endParaRPr lang="tr-TR" sz="2400" b="0" i="0" dirty="0"/>
                    </a:p>
                    <a:p>
                      <a:endParaRPr lang="tr-TR" sz="2400" b="0" i="0" dirty="0"/>
                    </a:p>
                  </a:txBody>
                  <a:tcPr/>
                </a:tc>
                <a:tc>
                  <a:txBody>
                    <a:bodyPr/>
                    <a:lstStyle/>
                    <a:p>
                      <a:endParaRPr lang="tr-TR" dirty="0"/>
                    </a:p>
                  </a:txBody>
                  <a:tcPr/>
                </a:tc>
                <a:extLst>
                  <a:ext uri="{0D108BD9-81ED-4DB2-BD59-A6C34878D82A}">
                    <a16:rowId xmlns:a16="http://schemas.microsoft.com/office/drawing/2014/main" val="3286697022"/>
                  </a:ext>
                </a:extLst>
              </a:tr>
            </a:tbl>
          </a:graphicData>
        </a:graphic>
      </p:graphicFrame>
      <p:sp>
        <p:nvSpPr>
          <p:cNvPr id="4" name="Metin kutusu 3">
            <a:extLst>
              <a:ext uri="{FF2B5EF4-FFF2-40B4-BE49-F238E27FC236}">
                <a16:creationId xmlns:a16="http://schemas.microsoft.com/office/drawing/2014/main" id="{8CF0A0FF-ED79-4418-8FE3-EAE78985129C}"/>
              </a:ext>
            </a:extLst>
          </p:cNvPr>
          <p:cNvSpPr txBox="1"/>
          <p:nvPr/>
        </p:nvSpPr>
        <p:spPr>
          <a:xfrm>
            <a:off x="235038" y="906715"/>
            <a:ext cx="11510493" cy="830997"/>
          </a:xfrm>
          <a:prstGeom prst="rect">
            <a:avLst/>
          </a:prstGeom>
          <a:noFill/>
        </p:spPr>
        <p:txBody>
          <a:bodyPr wrap="square">
            <a:spAutoFit/>
          </a:bodyPr>
          <a:lstStyle/>
          <a:p>
            <a:pPr algn="ctr"/>
            <a:r>
              <a:rPr lang="tr-TR" sz="2400" b="1" i="0" u="none" strike="noStrike" baseline="0" dirty="0"/>
              <a:t>Tabloda belirtilen yerleşme ve seyahat özgürlüğünün kısıtlandığı durumlar hakkında gazete veya genel ağdan haberler bulup tabloya haberin özetini yazınız.</a:t>
            </a:r>
            <a:endParaRPr lang="tr-TR" sz="2400" b="1" dirty="0"/>
          </a:p>
        </p:txBody>
      </p:sp>
      <p:sp>
        <p:nvSpPr>
          <p:cNvPr id="6" name="Metin kutusu 5">
            <a:extLst>
              <a:ext uri="{FF2B5EF4-FFF2-40B4-BE49-F238E27FC236}">
                <a16:creationId xmlns:a16="http://schemas.microsoft.com/office/drawing/2014/main" id="{3FCC8BF1-81D7-4BF3-B1F6-7FC20ABB796C}"/>
              </a:ext>
            </a:extLst>
          </p:cNvPr>
          <p:cNvSpPr txBox="1"/>
          <p:nvPr/>
        </p:nvSpPr>
        <p:spPr>
          <a:xfrm>
            <a:off x="4092262" y="2645362"/>
            <a:ext cx="7434330" cy="1200329"/>
          </a:xfrm>
          <a:prstGeom prst="rect">
            <a:avLst/>
          </a:prstGeom>
          <a:noFill/>
        </p:spPr>
        <p:txBody>
          <a:bodyPr wrap="square">
            <a:spAutoFit/>
          </a:bodyPr>
          <a:lstStyle/>
          <a:p>
            <a:pPr algn="l"/>
            <a:r>
              <a:rPr lang="tr-TR" sz="2400" i="0" dirty="0">
                <a:solidFill>
                  <a:srgbClr val="000000"/>
                </a:solidFill>
                <a:effectLst/>
              </a:rPr>
              <a:t>İstanbul'da yürütülen Terör Örgütü soruşturması kapsamında, aralarında, hakim, savcı ve gazetecilerinde bulunduğu bin 297 kişi için yurt dışına çıkış yasağı koyuldu.</a:t>
            </a:r>
          </a:p>
        </p:txBody>
      </p:sp>
    </p:spTree>
    <p:extLst>
      <p:ext uri="{BB962C8B-B14F-4D97-AF65-F5344CB8AC3E}">
        <p14:creationId xmlns:p14="http://schemas.microsoft.com/office/powerpoint/2010/main" val="15516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1F89D30-587C-4841-ADF4-815963FFAAB3}"/>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
        <p:nvSpPr>
          <p:cNvPr id="5" name="Metin kutusu 4">
            <a:extLst>
              <a:ext uri="{FF2B5EF4-FFF2-40B4-BE49-F238E27FC236}">
                <a16:creationId xmlns:a16="http://schemas.microsoft.com/office/drawing/2014/main" id="{0078C91E-20B7-462E-85C8-8BCA58820C87}"/>
              </a:ext>
            </a:extLst>
          </p:cNvPr>
          <p:cNvSpPr txBox="1"/>
          <p:nvPr/>
        </p:nvSpPr>
        <p:spPr>
          <a:xfrm>
            <a:off x="230778" y="855093"/>
            <a:ext cx="7748083" cy="523220"/>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Yerleşme ve Seyahat Özgürlüğü </a:t>
            </a:r>
            <a:r>
              <a:rPr lang="tr-TR" sz="2800" b="1" dirty="0">
                <a:solidFill>
                  <a:srgbClr val="FF0000"/>
                </a:solidFill>
                <a:latin typeface="Arial Black" panose="020B0A04020102020204" pitchFamily="34" charset="0"/>
              </a:rPr>
              <a:t>Konu Özeti</a:t>
            </a:r>
          </a:p>
        </p:txBody>
      </p:sp>
      <p:sp>
        <p:nvSpPr>
          <p:cNvPr id="6" name="Metin kutusu 5">
            <a:extLst>
              <a:ext uri="{FF2B5EF4-FFF2-40B4-BE49-F238E27FC236}">
                <a16:creationId xmlns:a16="http://schemas.microsoft.com/office/drawing/2014/main" id="{0DA799DE-94E7-41E4-98C0-AE7A386FC847}"/>
              </a:ext>
            </a:extLst>
          </p:cNvPr>
          <p:cNvSpPr txBox="1"/>
          <p:nvPr/>
        </p:nvSpPr>
        <p:spPr>
          <a:xfrm>
            <a:off x="156585" y="1680694"/>
            <a:ext cx="11878829" cy="461665"/>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Yerleşme ve seyahat özgürlüğü Anayasamızın 23. maddesinde düzenlenmiş temel bir haktır.</a:t>
            </a:r>
          </a:p>
        </p:txBody>
      </p:sp>
      <p:sp>
        <p:nvSpPr>
          <p:cNvPr id="7" name="Metin kutusu 6">
            <a:extLst>
              <a:ext uri="{FF2B5EF4-FFF2-40B4-BE49-F238E27FC236}">
                <a16:creationId xmlns:a16="http://schemas.microsoft.com/office/drawing/2014/main" id="{DD0DC521-8736-4A19-94AE-D97EB3882649}"/>
              </a:ext>
            </a:extLst>
          </p:cNvPr>
          <p:cNvSpPr txBox="1"/>
          <p:nvPr/>
        </p:nvSpPr>
        <p:spPr>
          <a:xfrm>
            <a:off x="156585" y="2348249"/>
            <a:ext cx="11468524"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Savaş, salgın, doğal afet, suç ve kamu yararı sebepleriyle yerleşme ve seyahat özgürlüğü </a:t>
            </a:r>
            <a:br>
              <a:rPr lang="tr-TR" sz="2400" dirty="0"/>
            </a:br>
            <a:r>
              <a:rPr lang="tr-TR" sz="2400" dirty="0"/>
              <a:t>kısıtlanabilir veya tamamen askıya alınabilir.</a:t>
            </a:r>
          </a:p>
        </p:txBody>
      </p:sp>
      <p:sp>
        <p:nvSpPr>
          <p:cNvPr id="8" name="Metin kutusu 7">
            <a:extLst>
              <a:ext uri="{FF2B5EF4-FFF2-40B4-BE49-F238E27FC236}">
                <a16:creationId xmlns:a16="http://schemas.microsoft.com/office/drawing/2014/main" id="{EAD23425-AD9D-48EA-9D84-2D87C9584EEC}"/>
              </a:ext>
            </a:extLst>
          </p:cNvPr>
          <p:cNvSpPr txBox="1"/>
          <p:nvPr/>
        </p:nvSpPr>
        <p:spPr>
          <a:xfrm>
            <a:off x="146839" y="3385136"/>
            <a:ext cx="11631326"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Savaş ortamında sadece yerleşme ve seyahat özgürlüğü değil neredeyse tüm temel insan </a:t>
            </a:r>
            <a:br>
              <a:rPr lang="tr-TR" sz="2400" dirty="0"/>
            </a:br>
            <a:r>
              <a:rPr lang="tr-TR" sz="2400" dirty="0"/>
              <a:t>hakları ihlal edilir.</a:t>
            </a:r>
          </a:p>
        </p:txBody>
      </p:sp>
      <p:sp>
        <p:nvSpPr>
          <p:cNvPr id="10" name="Metin kutusu 9">
            <a:extLst>
              <a:ext uri="{FF2B5EF4-FFF2-40B4-BE49-F238E27FC236}">
                <a16:creationId xmlns:a16="http://schemas.microsoft.com/office/drawing/2014/main" id="{418B6E8A-2524-41D0-A9D7-62A50EAD6B27}"/>
              </a:ext>
            </a:extLst>
          </p:cNvPr>
          <p:cNvSpPr txBox="1"/>
          <p:nvPr/>
        </p:nvSpPr>
        <p:spPr>
          <a:xfrm>
            <a:off x="146839" y="4422023"/>
            <a:ext cx="11096692" cy="461665"/>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İnsanlar temel hak ve özgürlüklerinin kısıtlandıkları yerlerden göç etme eğilimindedir.</a:t>
            </a:r>
          </a:p>
        </p:txBody>
      </p:sp>
      <p:sp>
        <p:nvSpPr>
          <p:cNvPr id="11" name="Metin kutusu 10">
            <a:extLst>
              <a:ext uri="{FF2B5EF4-FFF2-40B4-BE49-F238E27FC236}">
                <a16:creationId xmlns:a16="http://schemas.microsoft.com/office/drawing/2014/main" id="{CA21C270-EBDF-40D7-95D1-0973D4F35264}"/>
              </a:ext>
            </a:extLst>
          </p:cNvPr>
          <p:cNvSpPr txBox="1"/>
          <p:nvPr/>
        </p:nvSpPr>
        <p:spPr>
          <a:xfrm>
            <a:off x="146839" y="5089578"/>
            <a:ext cx="11872481"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Yerleşme ve seyahat kuralları kanunlarla düzenlenir. Ülkeler arası yerleşme ve seyahatlerde </a:t>
            </a:r>
            <a:br>
              <a:rPr lang="tr-TR" sz="2400" dirty="0"/>
            </a:br>
            <a:r>
              <a:rPr lang="tr-TR" sz="2400" dirty="0"/>
              <a:t>yerleşilecek veya seyahat edilecek devletin kuralları uygulanır.</a:t>
            </a:r>
          </a:p>
        </p:txBody>
      </p:sp>
    </p:spTree>
    <p:extLst>
      <p:ext uri="{BB962C8B-B14F-4D97-AF65-F5344CB8AC3E}">
        <p14:creationId xmlns:p14="http://schemas.microsoft.com/office/powerpoint/2010/main" val="387674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a:extLst>
              <a:ext uri="{FF2B5EF4-FFF2-40B4-BE49-F238E27FC236}">
                <a16:creationId xmlns:a16="http://schemas.microsoft.com/office/drawing/2014/main" id="{D7AF6599-E056-4650-9E20-1A92D8AB54C4}"/>
              </a:ext>
            </a:extLst>
          </p:cNvPr>
          <p:cNvSpPr/>
          <p:nvPr/>
        </p:nvSpPr>
        <p:spPr>
          <a:xfrm>
            <a:off x="1694474" y="2505670"/>
            <a:ext cx="8803051" cy="923330"/>
          </a:xfrm>
          <a:prstGeom prst="rect">
            <a:avLst/>
          </a:prstGeom>
          <a:noFill/>
          <a:effectLst>
            <a:outerShdw blurRad="152400" dist="317500" dir="5400000" sx="90000" sy="-19000" rotWithShape="0">
              <a:prstClr val="black">
                <a:alpha val="15000"/>
              </a:prstClr>
            </a:outerShdw>
          </a:effectLst>
          <a:scene3d>
            <a:camera prst="orthographicFront"/>
            <a:lightRig rig="threePt" dir="t"/>
          </a:scene3d>
          <a:sp3d>
            <a:bevelT w="139700" prst="cross"/>
          </a:sp3d>
        </p:spPr>
        <p:txBody>
          <a:bodyPr wrap="none" lIns="91440" tIns="45720" rIns="91440" bIns="45720">
            <a:spAutoFit/>
          </a:bodyPr>
          <a:lstStyle/>
          <a:p>
            <a:r>
              <a:rPr lang="tr-TR" sz="5400" b="1" dirty="0">
                <a:latin typeface="Cambria" panose="02040503050406030204" pitchFamily="18" charset="0"/>
                <a:ea typeface="Cambria" panose="02040503050406030204" pitchFamily="18" charset="0"/>
              </a:rPr>
              <a:t>Konumuz tamamlanmıştır. </a:t>
            </a:r>
          </a:p>
        </p:txBody>
      </p:sp>
    </p:spTree>
    <p:extLst>
      <p:ext uri="{BB962C8B-B14F-4D97-AF65-F5344CB8AC3E}">
        <p14:creationId xmlns:p14="http://schemas.microsoft.com/office/powerpoint/2010/main" val="26618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72D5FC85-5A19-4BC0-907B-A888D2611CB8}"/>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628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A4748F1-1A2E-4616-AA6B-E6F56DECB15E}"/>
              </a:ext>
            </a:extLst>
          </p:cNvPr>
          <p:cNvSpPr txBox="1"/>
          <p:nvPr/>
        </p:nvSpPr>
        <p:spPr>
          <a:xfrm>
            <a:off x="230778" y="803578"/>
            <a:ext cx="2217274" cy="523220"/>
          </a:xfrm>
          <a:prstGeom prst="rect">
            <a:avLst/>
          </a:prstGeom>
          <a:noFill/>
        </p:spPr>
        <p:txBody>
          <a:bodyPr wrap="none" rtlCol="0">
            <a:spAutoFit/>
          </a:bodyPr>
          <a:lstStyle/>
          <a:p>
            <a:r>
              <a:rPr lang="tr-TR" sz="2800" b="1" dirty="0">
                <a:solidFill>
                  <a:srgbClr val="FF0000"/>
                </a:solidFill>
                <a:latin typeface="Arial Black" panose="020B0A04020102020204" pitchFamily="34" charset="0"/>
              </a:rPr>
              <a:t>Kavramlar</a:t>
            </a:r>
          </a:p>
        </p:txBody>
      </p:sp>
      <p:sp>
        <p:nvSpPr>
          <p:cNvPr id="6" name="Dikdörtgen 5">
            <a:extLst>
              <a:ext uri="{FF2B5EF4-FFF2-40B4-BE49-F238E27FC236}">
                <a16:creationId xmlns:a16="http://schemas.microsoft.com/office/drawing/2014/main" id="{2258EC9C-1E67-45D7-A6E3-37FACC4D3D22}"/>
              </a:ext>
            </a:extLst>
          </p:cNvPr>
          <p:cNvSpPr/>
          <p:nvPr/>
        </p:nvSpPr>
        <p:spPr>
          <a:xfrm>
            <a:off x="3461296" y="3167390"/>
            <a:ext cx="2331076" cy="523220"/>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PASAPORT</a:t>
            </a:r>
          </a:p>
        </p:txBody>
      </p:sp>
      <p:sp>
        <p:nvSpPr>
          <p:cNvPr id="28" name="Dikdörtgen 27">
            <a:extLst>
              <a:ext uri="{FF2B5EF4-FFF2-40B4-BE49-F238E27FC236}">
                <a16:creationId xmlns:a16="http://schemas.microsoft.com/office/drawing/2014/main" id="{14E179B2-01B1-4790-ADE8-1825698DC721}"/>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
        <p:nvSpPr>
          <p:cNvPr id="13" name="Dikdörtgen 12">
            <a:extLst>
              <a:ext uri="{FF2B5EF4-FFF2-40B4-BE49-F238E27FC236}">
                <a16:creationId xmlns:a16="http://schemas.microsoft.com/office/drawing/2014/main" id="{00D7E3E2-D279-4835-AB99-9BB684E0394B}"/>
              </a:ext>
            </a:extLst>
          </p:cNvPr>
          <p:cNvSpPr/>
          <p:nvPr/>
        </p:nvSpPr>
        <p:spPr>
          <a:xfrm>
            <a:off x="9106534" y="3167546"/>
            <a:ext cx="2331076" cy="523064"/>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YAYLA</a:t>
            </a:r>
          </a:p>
        </p:txBody>
      </p:sp>
      <p:sp>
        <p:nvSpPr>
          <p:cNvPr id="16" name="Dikdörtgen 15">
            <a:extLst>
              <a:ext uri="{FF2B5EF4-FFF2-40B4-BE49-F238E27FC236}">
                <a16:creationId xmlns:a16="http://schemas.microsoft.com/office/drawing/2014/main" id="{49A1BCEE-86B9-4D3A-9396-6A7A47CEFFF8}"/>
              </a:ext>
            </a:extLst>
          </p:cNvPr>
          <p:cNvSpPr/>
          <p:nvPr/>
        </p:nvSpPr>
        <p:spPr>
          <a:xfrm>
            <a:off x="638677" y="3167390"/>
            <a:ext cx="2331076" cy="523220"/>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SEYAHAT</a:t>
            </a:r>
          </a:p>
        </p:txBody>
      </p:sp>
      <p:sp>
        <p:nvSpPr>
          <p:cNvPr id="19" name="Dikdörtgen 18">
            <a:extLst>
              <a:ext uri="{FF2B5EF4-FFF2-40B4-BE49-F238E27FC236}">
                <a16:creationId xmlns:a16="http://schemas.microsoft.com/office/drawing/2014/main" id="{331FCC87-7BC1-43C3-BB80-0D35A0304581}"/>
              </a:ext>
            </a:extLst>
          </p:cNvPr>
          <p:cNvSpPr/>
          <p:nvPr/>
        </p:nvSpPr>
        <p:spPr>
          <a:xfrm>
            <a:off x="6283915" y="3167390"/>
            <a:ext cx="2331076" cy="523220"/>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HÜRRİYET</a:t>
            </a:r>
          </a:p>
        </p:txBody>
      </p:sp>
    </p:spTree>
    <p:extLst>
      <p:ext uri="{BB962C8B-B14F-4D97-AF65-F5344CB8AC3E}">
        <p14:creationId xmlns:p14="http://schemas.microsoft.com/office/powerpoint/2010/main" val="51149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ppt_w</p:attrName>
                                        </p:attrNameLst>
                                      </p:cBhvr>
                                      <p:tavLst>
                                        <p:tav tm="0" fmla="#ppt_w*sin(2.5*pi*$)">
                                          <p:val>
                                            <p:fltVal val="0"/>
                                          </p:val>
                                        </p:tav>
                                        <p:tav tm="100000">
                                          <p:val>
                                            <p:fltVal val="1"/>
                                          </p:val>
                                        </p:tav>
                                      </p:tavLst>
                                    </p:anim>
                                    <p:anim calcmode="lin" valueType="num">
                                      <p:cBhvr>
                                        <p:cTn id="33" dur="2000" fill="hold"/>
                                        <p:tgtEl>
                                          <p:spTgt spid="16"/>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000"/>
                                        <p:tgtEl>
                                          <p:spTgt spid="19"/>
                                        </p:tgtEl>
                                      </p:cBhvr>
                                    </p:animEffect>
                                    <p:anim calcmode="lin" valueType="num">
                                      <p:cBhvr>
                                        <p:cTn id="37" dur="2000" fill="hold"/>
                                        <p:tgtEl>
                                          <p:spTgt spid="19"/>
                                        </p:tgtEl>
                                        <p:attrNameLst>
                                          <p:attrName>ppt_w</p:attrName>
                                        </p:attrNameLst>
                                      </p:cBhvr>
                                      <p:tavLst>
                                        <p:tav tm="0" fmla="#ppt_w*sin(2.5*pi*$)">
                                          <p:val>
                                            <p:fltVal val="0"/>
                                          </p:val>
                                        </p:tav>
                                        <p:tav tm="100000">
                                          <p:val>
                                            <p:fltVal val="1"/>
                                          </p:val>
                                        </p:tav>
                                      </p:tavLst>
                                    </p:anim>
                                    <p:anim calcmode="lin" valueType="num">
                                      <p:cBhvr>
                                        <p:cTn id="38"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8" grpId="0" animBg="1"/>
      <p:bldP spid="13" grpId="0" animBg="1"/>
      <p:bldP spid="16"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221D28A5-C6A3-49E1-A086-9046BADF61FD}"/>
              </a:ext>
            </a:extLst>
          </p:cNvPr>
          <p:cNvSpPr txBox="1"/>
          <p:nvPr/>
        </p:nvSpPr>
        <p:spPr>
          <a:xfrm>
            <a:off x="230778" y="803578"/>
            <a:ext cx="2217274" cy="523220"/>
          </a:xfrm>
          <a:prstGeom prst="rect">
            <a:avLst/>
          </a:prstGeom>
          <a:noFill/>
        </p:spPr>
        <p:txBody>
          <a:bodyPr wrap="none" rtlCol="0">
            <a:spAutoFit/>
          </a:bodyPr>
          <a:lstStyle/>
          <a:p>
            <a:r>
              <a:rPr lang="tr-TR" sz="2800" b="1" dirty="0">
                <a:solidFill>
                  <a:srgbClr val="FF0000"/>
                </a:solidFill>
                <a:latin typeface="Arial Black" panose="020B0A04020102020204" pitchFamily="34" charset="0"/>
              </a:rPr>
              <a:t>Kavramlar</a:t>
            </a:r>
          </a:p>
        </p:txBody>
      </p:sp>
      <p:sp>
        <p:nvSpPr>
          <p:cNvPr id="9" name="Metin kutusu 8">
            <a:extLst>
              <a:ext uri="{FF2B5EF4-FFF2-40B4-BE49-F238E27FC236}">
                <a16:creationId xmlns:a16="http://schemas.microsoft.com/office/drawing/2014/main" id="{6405790B-4009-4CF2-A8AF-34EC8BA38067}"/>
              </a:ext>
            </a:extLst>
          </p:cNvPr>
          <p:cNvSpPr txBox="1"/>
          <p:nvPr/>
        </p:nvSpPr>
        <p:spPr>
          <a:xfrm>
            <a:off x="230776" y="1640811"/>
            <a:ext cx="12191999" cy="1569660"/>
          </a:xfrm>
          <a:prstGeom prst="rect">
            <a:avLst/>
          </a:prstGeom>
          <a:noFill/>
        </p:spPr>
        <p:txBody>
          <a:bodyPr wrap="square">
            <a:spAutoFit/>
          </a:bodyPr>
          <a:lstStyle/>
          <a:p>
            <a:r>
              <a:rPr lang="tr-TR" sz="2400" b="1" dirty="0">
                <a:solidFill>
                  <a:srgbClr val="C00000"/>
                </a:solidFill>
              </a:rPr>
              <a:t>Seyahat: </a:t>
            </a:r>
            <a:r>
              <a:rPr lang="tr-TR" dirty="0"/>
              <a:t> </a:t>
            </a:r>
            <a:r>
              <a:rPr lang="tr-TR" sz="2400" dirty="0"/>
              <a:t>Kişi ya da nesnelerin uzak yerler arasında gerçekleştirdiği devinimdir. Eğlence,  </a:t>
            </a:r>
            <a:br>
              <a:rPr lang="tr-TR" sz="2400" dirty="0"/>
            </a:br>
            <a:r>
              <a:rPr lang="tr-TR" sz="2400" dirty="0"/>
              <a:t>                  turizm ve tatilin yanı sıra dini, kültürel ve eğitsel amaçlı yolculuklar da </a:t>
            </a:r>
            <a:br>
              <a:rPr lang="tr-TR" sz="2400" dirty="0"/>
            </a:br>
            <a:r>
              <a:rPr lang="tr-TR" sz="2400" dirty="0"/>
              <a:t>                  yapılabilmektedir. Yolculuk; yerel, bölgesel, ulusal ya da uluslararası çapta </a:t>
            </a:r>
            <a:br>
              <a:rPr lang="tr-TR" sz="2400" dirty="0"/>
            </a:br>
            <a:r>
              <a:rPr lang="tr-TR" sz="2400" dirty="0"/>
              <a:t>                  gerçekleşebilir.</a:t>
            </a:r>
          </a:p>
        </p:txBody>
      </p:sp>
      <p:sp>
        <p:nvSpPr>
          <p:cNvPr id="12" name="Metin kutusu 11">
            <a:extLst>
              <a:ext uri="{FF2B5EF4-FFF2-40B4-BE49-F238E27FC236}">
                <a16:creationId xmlns:a16="http://schemas.microsoft.com/office/drawing/2014/main" id="{2EFB4462-8A02-4E38-B322-27507845FBE6}"/>
              </a:ext>
            </a:extLst>
          </p:cNvPr>
          <p:cNvSpPr txBox="1"/>
          <p:nvPr/>
        </p:nvSpPr>
        <p:spPr>
          <a:xfrm>
            <a:off x="230777" y="3536289"/>
            <a:ext cx="11727258" cy="830997"/>
          </a:xfrm>
          <a:prstGeom prst="rect">
            <a:avLst/>
          </a:prstGeom>
          <a:noFill/>
        </p:spPr>
        <p:txBody>
          <a:bodyPr wrap="square">
            <a:spAutoFit/>
          </a:bodyPr>
          <a:lstStyle/>
          <a:p>
            <a:r>
              <a:rPr lang="tr-TR" sz="2400" b="1" i="0" dirty="0">
                <a:solidFill>
                  <a:srgbClr val="C00000"/>
                </a:solidFill>
                <a:effectLst/>
              </a:rPr>
              <a:t>Pasaport: </a:t>
            </a:r>
            <a:r>
              <a:rPr lang="tr-TR" sz="2400" dirty="0"/>
              <a:t>Yabancı ülkelere gidecek olanlara yetkili kuruluşça verilen, yabancı ülke </a:t>
            </a:r>
            <a:br>
              <a:rPr lang="tr-TR" sz="2400" dirty="0"/>
            </a:br>
            <a:r>
              <a:rPr lang="tr-TR" sz="2400" dirty="0"/>
              <a:t>                   yetkililerinin kimlik incelemesinde geçerli olan belgedir.</a:t>
            </a:r>
          </a:p>
        </p:txBody>
      </p:sp>
      <p:sp>
        <p:nvSpPr>
          <p:cNvPr id="7" name="Metin kutusu 6">
            <a:extLst>
              <a:ext uri="{FF2B5EF4-FFF2-40B4-BE49-F238E27FC236}">
                <a16:creationId xmlns:a16="http://schemas.microsoft.com/office/drawing/2014/main" id="{AABD66E5-C69E-4413-AC48-02CCEDF017C2}"/>
              </a:ext>
            </a:extLst>
          </p:cNvPr>
          <p:cNvSpPr txBox="1"/>
          <p:nvPr/>
        </p:nvSpPr>
        <p:spPr>
          <a:xfrm>
            <a:off x="230777" y="4746749"/>
            <a:ext cx="11727258" cy="461665"/>
          </a:xfrm>
          <a:prstGeom prst="rect">
            <a:avLst/>
          </a:prstGeom>
          <a:noFill/>
        </p:spPr>
        <p:txBody>
          <a:bodyPr wrap="square">
            <a:spAutoFit/>
          </a:bodyPr>
          <a:lstStyle/>
          <a:p>
            <a:r>
              <a:rPr lang="tr-TR" sz="2400" b="1" i="0" dirty="0">
                <a:solidFill>
                  <a:srgbClr val="C00000"/>
                </a:solidFill>
                <a:effectLst/>
              </a:rPr>
              <a:t>Hürriyet: </a:t>
            </a:r>
            <a:r>
              <a:rPr lang="tr-TR" sz="2400" dirty="0"/>
              <a:t>Özgürlük anlamına gelen ifadelerden biridir.</a:t>
            </a:r>
          </a:p>
        </p:txBody>
      </p:sp>
      <p:sp>
        <p:nvSpPr>
          <p:cNvPr id="8" name="Metin kutusu 7">
            <a:extLst>
              <a:ext uri="{FF2B5EF4-FFF2-40B4-BE49-F238E27FC236}">
                <a16:creationId xmlns:a16="http://schemas.microsoft.com/office/drawing/2014/main" id="{A0480BB9-D6F7-4576-A032-F6F026D8EB7F}"/>
              </a:ext>
            </a:extLst>
          </p:cNvPr>
          <p:cNvSpPr txBox="1"/>
          <p:nvPr/>
        </p:nvSpPr>
        <p:spPr>
          <a:xfrm>
            <a:off x="230777" y="5587878"/>
            <a:ext cx="11961223" cy="830997"/>
          </a:xfrm>
          <a:prstGeom prst="rect">
            <a:avLst/>
          </a:prstGeom>
          <a:noFill/>
        </p:spPr>
        <p:txBody>
          <a:bodyPr wrap="square">
            <a:spAutoFit/>
          </a:bodyPr>
          <a:lstStyle/>
          <a:p>
            <a:r>
              <a:rPr lang="tr-TR" sz="2400" b="1" i="0" dirty="0">
                <a:solidFill>
                  <a:srgbClr val="C00000"/>
                </a:solidFill>
                <a:effectLst/>
              </a:rPr>
              <a:t>Yayla: </a:t>
            </a:r>
            <a:r>
              <a:rPr lang="tr-TR" sz="2400" dirty="0"/>
              <a:t>Dağlık, yüksek yerlerde, kışları yaşam koşulları zor olduğu için genellikle boş kalan, </a:t>
            </a:r>
            <a:br>
              <a:rPr lang="tr-TR" sz="2400" dirty="0"/>
            </a:br>
            <a:r>
              <a:rPr lang="tr-TR" sz="2400" dirty="0"/>
              <a:t>            yazları havası serin ve güzel, suyu, otu bol olduğu için geçici olarak bir süre oturulan yer.</a:t>
            </a:r>
          </a:p>
        </p:txBody>
      </p:sp>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Tree>
    <p:extLst>
      <p:ext uri="{BB962C8B-B14F-4D97-AF65-F5344CB8AC3E}">
        <p14:creationId xmlns:p14="http://schemas.microsoft.com/office/powerpoint/2010/main" val="6984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pic>
        <p:nvPicPr>
          <p:cNvPr id="11" name="Resim 10">
            <a:extLst>
              <a:ext uri="{FF2B5EF4-FFF2-40B4-BE49-F238E27FC236}">
                <a16:creationId xmlns:a16="http://schemas.microsoft.com/office/drawing/2014/main" id="{4E177EC9-744D-41A4-AFB3-85D610621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86" y="1176912"/>
            <a:ext cx="5751175" cy="2660992"/>
          </a:xfrm>
          <a:prstGeom prst="rect">
            <a:avLst/>
          </a:prstGeom>
        </p:spPr>
      </p:pic>
      <p:sp>
        <p:nvSpPr>
          <p:cNvPr id="13" name="Metin kutusu 12">
            <a:extLst>
              <a:ext uri="{FF2B5EF4-FFF2-40B4-BE49-F238E27FC236}">
                <a16:creationId xmlns:a16="http://schemas.microsoft.com/office/drawing/2014/main" id="{6333D473-9C74-4BE3-9466-A342D13E70BB}"/>
              </a:ext>
            </a:extLst>
          </p:cNvPr>
          <p:cNvSpPr txBox="1"/>
          <p:nvPr/>
        </p:nvSpPr>
        <p:spPr>
          <a:xfrm>
            <a:off x="6166940" y="1176912"/>
            <a:ext cx="6025059" cy="3046988"/>
          </a:xfrm>
          <a:prstGeom prst="rect">
            <a:avLst/>
          </a:prstGeom>
          <a:noFill/>
        </p:spPr>
        <p:txBody>
          <a:bodyPr wrap="square">
            <a:spAutoFit/>
          </a:bodyPr>
          <a:lstStyle/>
          <a:p>
            <a:pPr marL="342900" indent="-342900" algn="l">
              <a:buFont typeface="Wingdings" panose="05000000000000000000" pitchFamily="2" charset="2"/>
              <a:buChar char="§"/>
            </a:pPr>
            <a:r>
              <a:rPr lang="tr-TR" sz="2400" b="0" i="0" u="none" strike="noStrike" baseline="0" dirty="0"/>
              <a:t>Yerleşme ve seyahat özgürlüğü insanların temel haklarından biridir. İstediğimiz zaman ülke içinde seyahat edebileceğimiz gibi gerekli resmî hazırlıkları yapmamız durumunda ülkeler arasında da seyahat edebiliriz. Herhangi bir nedenle yaşadığımız yerden bir başka yere taşınabilir ve orada yaşamımızı sürdürebiliriz. </a:t>
            </a:r>
            <a:endParaRPr lang="tr-TR" sz="2400" dirty="0"/>
          </a:p>
        </p:txBody>
      </p:sp>
      <p:sp>
        <p:nvSpPr>
          <p:cNvPr id="14" name="Metin kutusu 13">
            <a:extLst>
              <a:ext uri="{FF2B5EF4-FFF2-40B4-BE49-F238E27FC236}">
                <a16:creationId xmlns:a16="http://schemas.microsoft.com/office/drawing/2014/main" id="{A5684059-B33F-4A6E-82E1-DBD54212A98B}"/>
              </a:ext>
            </a:extLst>
          </p:cNvPr>
          <p:cNvSpPr txBox="1"/>
          <p:nvPr/>
        </p:nvSpPr>
        <p:spPr>
          <a:xfrm>
            <a:off x="273886" y="4461283"/>
            <a:ext cx="11664829" cy="830997"/>
          </a:xfrm>
          <a:prstGeom prst="rect">
            <a:avLst/>
          </a:prstGeom>
          <a:noFill/>
        </p:spPr>
        <p:txBody>
          <a:bodyPr wrap="square">
            <a:spAutoFit/>
          </a:bodyPr>
          <a:lstStyle/>
          <a:p>
            <a:pPr marL="342900" indent="-342900" algn="l">
              <a:buFont typeface="Wingdings" panose="05000000000000000000" pitchFamily="2" charset="2"/>
              <a:buChar char="§"/>
            </a:pPr>
            <a:r>
              <a:rPr lang="tr-TR" sz="2400" b="0" i="0" u="none" strike="noStrike" baseline="0" dirty="0"/>
              <a:t>Bazı durumlarda ise bu hakkın kullanılamaması söz konusudur. Anayasamızda bu temel hakkımız ve hangi durumlarda kullanamayacağımız şu şekilde yer almaktadır.</a:t>
            </a:r>
            <a:endParaRPr lang="tr-TR" sz="2400" dirty="0"/>
          </a:p>
        </p:txBody>
      </p:sp>
    </p:spTree>
    <p:extLst>
      <p:ext uri="{BB962C8B-B14F-4D97-AF65-F5344CB8AC3E}">
        <p14:creationId xmlns:p14="http://schemas.microsoft.com/office/powerpoint/2010/main" val="18060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pic>
        <p:nvPicPr>
          <p:cNvPr id="13" name="Resim 12">
            <a:extLst>
              <a:ext uri="{FF2B5EF4-FFF2-40B4-BE49-F238E27FC236}">
                <a16:creationId xmlns:a16="http://schemas.microsoft.com/office/drawing/2014/main" id="{DA757D99-8C9E-413B-BDF2-106948DD6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65" y="782062"/>
            <a:ext cx="11909179" cy="5972907"/>
          </a:xfrm>
          <a:prstGeom prst="rect">
            <a:avLst/>
          </a:prstGeom>
        </p:spPr>
      </p:pic>
      <p:sp>
        <p:nvSpPr>
          <p:cNvPr id="15" name="Metin kutusu 14">
            <a:extLst>
              <a:ext uri="{FF2B5EF4-FFF2-40B4-BE49-F238E27FC236}">
                <a16:creationId xmlns:a16="http://schemas.microsoft.com/office/drawing/2014/main" id="{F4631A23-8002-4745-807F-3676910B3036}"/>
              </a:ext>
            </a:extLst>
          </p:cNvPr>
          <p:cNvSpPr txBox="1"/>
          <p:nvPr/>
        </p:nvSpPr>
        <p:spPr>
          <a:xfrm>
            <a:off x="3444540" y="1137025"/>
            <a:ext cx="8410463" cy="5262979"/>
          </a:xfrm>
          <a:prstGeom prst="rect">
            <a:avLst/>
          </a:prstGeom>
          <a:noFill/>
        </p:spPr>
        <p:txBody>
          <a:bodyPr wrap="square">
            <a:spAutoFit/>
          </a:bodyPr>
          <a:lstStyle/>
          <a:p>
            <a:pPr algn="ctr"/>
            <a:r>
              <a:rPr lang="tr-TR" sz="2800" b="1" i="0" u="none" strike="noStrike" baseline="0" dirty="0">
                <a:solidFill>
                  <a:srgbClr val="FF0000"/>
                </a:solidFill>
                <a:latin typeface="Univers Condensed Light" panose="020B0306020202040204" pitchFamily="34" charset="0"/>
              </a:rPr>
              <a:t>V. Yerleşme ve seyahat hürriyeti</a:t>
            </a:r>
          </a:p>
          <a:p>
            <a:pPr algn="ctr"/>
            <a:endParaRPr lang="tr-TR" sz="2800" b="1" i="0" u="none" strike="noStrike" baseline="0" dirty="0">
              <a:solidFill>
                <a:srgbClr val="FF0000"/>
              </a:solidFill>
              <a:latin typeface="Univers Condensed Light" panose="020B0306020202040204" pitchFamily="34" charset="0"/>
            </a:endParaRPr>
          </a:p>
          <a:p>
            <a:pPr algn="ctr"/>
            <a:r>
              <a:rPr lang="tr-TR" sz="2800" b="1" i="0" u="none" strike="noStrike" baseline="0" dirty="0">
                <a:solidFill>
                  <a:srgbClr val="FF0000"/>
                </a:solidFill>
                <a:latin typeface="Univers Condensed Light" panose="020B0306020202040204" pitchFamily="34" charset="0"/>
              </a:rPr>
              <a:t>MADDE 23 — </a:t>
            </a:r>
            <a:r>
              <a:rPr lang="tr-TR" sz="2800" b="1" i="0" u="none" strike="noStrike" baseline="0" dirty="0">
                <a:latin typeface="Univers Condensed Light" panose="020B0306020202040204" pitchFamily="34" charset="0"/>
              </a:rPr>
              <a:t>Herkes, yerleşme ve seyahat hürriyetine sahiptir.</a:t>
            </a:r>
          </a:p>
          <a:p>
            <a:pPr algn="ctr"/>
            <a:r>
              <a:rPr lang="tr-TR" sz="2800" b="1" i="0" u="none" strike="noStrike" baseline="0" dirty="0">
                <a:latin typeface="Univers Condensed Light" panose="020B0306020202040204" pitchFamily="34" charset="0"/>
              </a:rPr>
              <a:t>Yerleşme hürriyeti, suç işlenmesini önlemek, sosyal ve ekonomik </a:t>
            </a:r>
            <a:r>
              <a:rPr lang="tr-TR" sz="2800" b="1" dirty="0">
                <a:latin typeface="Univers Condensed Light" panose="020B0306020202040204" pitchFamily="34" charset="0"/>
              </a:rPr>
              <a:t> </a:t>
            </a:r>
            <a:r>
              <a:rPr lang="tr-TR" sz="2800" b="1" i="0" u="none" strike="noStrike" baseline="0" dirty="0">
                <a:latin typeface="Univers Condensed Light" panose="020B0306020202040204" pitchFamily="34" charset="0"/>
              </a:rPr>
              <a:t>gelişmeyi sağlamak, sağlıklı ve düzenli kentleşmeyi gerçekleştirmek </a:t>
            </a:r>
            <a:r>
              <a:rPr lang="tr-TR" sz="2800" b="1" dirty="0">
                <a:latin typeface="Univers Condensed Light" panose="020B0306020202040204" pitchFamily="34" charset="0"/>
              </a:rPr>
              <a:t> </a:t>
            </a:r>
            <a:r>
              <a:rPr lang="tr-TR" sz="2800" b="1" i="0" u="none" strike="noStrike" baseline="0" dirty="0">
                <a:latin typeface="Univers Condensed Light" panose="020B0306020202040204" pitchFamily="34" charset="0"/>
              </a:rPr>
              <a:t>ve kamu mallarını korumak; seyahat hürriyeti, suç soruşturma ve kovuşturması sebebiyle ve suç işlenmesini önlemek amaçlarıyla  kanunla sınırlanabilir. Vatandaşın yurt dışına çıkma hürriyeti, ancak vatandaşlık ödevi ya da ceza soruşturması veya kovuşturması gereği sınırlanabilir. Vatandaş sınır dışı edilemez ve yurda girme hakkından yoksun bırakılamaz.</a:t>
            </a:r>
            <a:endParaRPr lang="tr-TR" sz="2800" b="1" dirty="0">
              <a:latin typeface="Univers Condensed Light" panose="020B0306020202040204" pitchFamily="34" charset="0"/>
            </a:endParaRPr>
          </a:p>
        </p:txBody>
      </p:sp>
    </p:spTree>
    <p:extLst>
      <p:ext uri="{BB962C8B-B14F-4D97-AF65-F5344CB8AC3E}">
        <p14:creationId xmlns:p14="http://schemas.microsoft.com/office/powerpoint/2010/main" val="18885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
        <p:nvSpPr>
          <p:cNvPr id="4" name="Metin kutusu 3">
            <a:extLst>
              <a:ext uri="{FF2B5EF4-FFF2-40B4-BE49-F238E27FC236}">
                <a16:creationId xmlns:a16="http://schemas.microsoft.com/office/drawing/2014/main" id="{3417C3F6-EE52-4B8D-BFCA-4D55BD3AA6D0}"/>
              </a:ext>
            </a:extLst>
          </p:cNvPr>
          <p:cNvSpPr txBox="1"/>
          <p:nvPr/>
        </p:nvSpPr>
        <p:spPr>
          <a:xfrm>
            <a:off x="827467" y="1135315"/>
            <a:ext cx="11066173" cy="461665"/>
          </a:xfrm>
          <a:prstGeom prst="rect">
            <a:avLst/>
          </a:prstGeom>
          <a:noFill/>
        </p:spPr>
        <p:txBody>
          <a:bodyPr wrap="square">
            <a:spAutoFit/>
          </a:bodyPr>
          <a:lstStyle/>
          <a:p>
            <a:r>
              <a:rPr lang="tr-TR" sz="2400" b="1" i="0" u="none" strike="noStrike" baseline="0" dirty="0"/>
              <a:t>Yerleşme ve seyahat hakkının yasalarla kısıtlanması durumuna örnekler veriniz.</a:t>
            </a:r>
            <a:endParaRPr lang="tr-TR" sz="2400" dirty="0"/>
          </a:p>
        </p:txBody>
      </p:sp>
      <p:pic>
        <p:nvPicPr>
          <p:cNvPr id="5" name="Grafik 4" descr="Soru işareti">
            <a:extLst>
              <a:ext uri="{FF2B5EF4-FFF2-40B4-BE49-F238E27FC236}">
                <a16:creationId xmlns:a16="http://schemas.microsoft.com/office/drawing/2014/main" id="{7B9BC4B7-8DD8-4EF1-9B9B-3E0138148A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545" y="819835"/>
            <a:ext cx="798491" cy="777145"/>
          </a:xfrm>
          <a:prstGeom prst="rect">
            <a:avLst/>
          </a:prstGeom>
        </p:spPr>
      </p:pic>
      <p:pic>
        <p:nvPicPr>
          <p:cNvPr id="6" name="Resim 5">
            <a:extLst>
              <a:ext uri="{FF2B5EF4-FFF2-40B4-BE49-F238E27FC236}">
                <a16:creationId xmlns:a16="http://schemas.microsoft.com/office/drawing/2014/main" id="{9C8C74F9-9928-4247-B636-A614CE9C7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45" y="2438865"/>
            <a:ext cx="3045988" cy="1709814"/>
          </a:xfrm>
          <a:prstGeom prst="rect">
            <a:avLst/>
          </a:prstGeom>
        </p:spPr>
      </p:pic>
      <p:sp>
        <p:nvSpPr>
          <p:cNvPr id="8" name="Metin kutusu 7">
            <a:extLst>
              <a:ext uri="{FF2B5EF4-FFF2-40B4-BE49-F238E27FC236}">
                <a16:creationId xmlns:a16="http://schemas.microsoft.com/office/drawing/2014/main" id="{1950460A-5948-4F81-8EB1-866858083756}"/>
              </a:ext>
            </a:extLst>
          </p:cNvPr>
          <p:cNvSpPr txBox="1"/>
          <p:nvPr/>
        </p:nvSpPr>
        <p:spPr>
          <a:xfrm>
            <a:off x="849402" y="1912460"/>
            <a:ext cx="2287074" cy="461665"/>
          </a:xfrm>
          <a:prstGeom prst="rect">
            <a:avLst/>
          </a:prstGeom>
          <a:noFill/>
        </p:spPr>
        <p:txBody>
          <a:bodyPr wrap="square">
            <a:spAutoFit/>
          </a:bodyPr>
          <a:lstStyle/>
          <a:p>
            <a:pPr algn="ctr"/>
            <a:r>
              <a:rPr lang="tr-TR" sz="2400" b="1" i="0" u="none" strike="noStrike" baseline="0" dirty="0">
                <a:solidFill>
                  <a:srgbClr val="0066FF"/>
                </a:solidFill>
              </a:rPr>
              <a:t>Salgın Hastalık</a:t>
            </a:r>
            <a:endParaRPr lang="tr-TR" sz="2400" b="1" dirty="0">
              <a:solidFill>
                <a:srgbClr val="0066FF"/>
              </a:solidFill>
            </a:endParaRPr>
          </a:p>
        </p:txBody>
      </p:sp>
      <p:pic>
        <p:nvPicPr>
          <p:cNvPr id="9" name="Resim 8">
            <a:extLst>
              <a:ext uri="{FF2B5EF4-FFF2-40B4-BE49-F238E27FC236}">
                <a16:creationId xmlns:a16="http://schemas.microsoft.com/office/drawing/2014/main" id="{CF3C805F-38EC-4045-B2BA-3D2CE6269CB8}"/>
              </a:ext>
            </a:extLst>
          </p:cNvPr>
          <p:cNvPicPr>
            <a:picLocks noChangeAspect="1"/>
          </p:cNvPicPr>
          <p:nvPr/>
        </p:nvPicPr>
        <p:blipFill rotWithShape="1">
          <a:blip r:embed="rId5">
            <a:extLst>
              <a:ext uri="{28A0092B-C50C-407E-A947-70E740481C1C}">
                <a14:useLocalDpi xmlns:a14="http://schemas.microsoft.com/office/drawing/2010/main" val="0"/>
              </a:ext>
            </a:extLst>
          </a:blip>
          <a:srcRect t="12122" b="5220"/>
          <a:stretch/>
        </p:blipFill>
        <p:spPr>
          <a:xfrm>
            <a:off x="4423759" y="2438865"/>
            <a:ext cx="3045988" cy="1709814"/>
          </a:xfrm>
          <a:prstGeom prst="rect">
            <a:avLst/>
          </a:prstGeom>
        </p:spPr>
      </p:pic>
      <p:sp>
        <p:nvSpPr>
          <p:cNvPr id="11" name="Metin kutusu 10">
            <a:extLst>
              <a:ext uri="{FF2B5EF4-FFF2-40B4-BE49-F238E27FC236}">
                <a16:creationId xmlns:a16="http://schemas.microsoft.com/office/drawing/2014/main" id="{6C40B4DD-201A-42C5-97A5-B23395E4404A}"/>
              </a:ext>
            </a:extLst>
          </p:cNvPr>
          <p:cNvSpPr txBox="1"/>
          <p:nvPr/>
        </p:nvSpPr>
        <p:spPr>
          <a:xfrm>
            <a:off x="4613487" y="1912459"/>
            <a:ext cx="2666531" cy="461665"/>
          </a:xfrm>
          <a:prstGeom prst="rect">
            <a:avLst/>
          </a:prstGeom>
          <a:noFill/>
        </p:spPr>
        <p:txBody>
          <a:bodyPr wrap="square">
            <a:spAutoFit/>
          </a:bodyPr>
          <a:lstStyle/>
          <a:p>
            <a:pPr algn="ctr"/>
            <a:r>
              <a:rPr lang="tr-TR" sz="2400" b="1" i="0" u="none" strike="noStrike" baseline="0" dirty="0">
                <a:solidFill>
                  <a:srgbClr val="0066FF"/>
                </a:solidFill>
              </a:rPr>
              <a:t>Askeri Müdahale</a:t>
            </a:r>
            <a:endParaRPr lang="tr-TR" sz="2400" b="1" dirty="0">
              <a:solidFill>
                <a:srgbClr val="0066FF"/>
              </a:solidFill>
            </a:endParaRPr>
          </a:p>
        </p:txBody>
      </p:sp>
      <p:pic>
        <p:nvPicPr>
          <p:cNvPr id="13" name="Resim 12">
            <a:extLst>
              <a:ext uri="{FF2B5EF4-FFF2-40B4-BE49-F238E27FC236}">
                <a16:creationId xmlns:a16="http://schemas.microsoft.com/office/drawing/2014/main" id="{05CB540B-3217-43CF-9752-B01327FC4195}"/>
              </a:ext>
            </a:extLst>
          </p:cNvPr>
          <p:cNvPicPr>
            <a:picLocks noChangeAspect="1"/>
          </p:cNvPicPr>
          <p:nvPr/>
        </p:nvPicPr>
        <p:blipFill rotWithShape="1">
          <a:blip r:embed="rId6">
            <a:extLst>
              <a:ext uri="{28A0092B-C50C-407E-A947-70E740481C1C}">
                <a14:useLocalDpi xmlns:a14="http://schemas.microsoft.com/office/drawing/2010/main" val="0"/>
              </a:ext>
            </a:extLst>
          </a:blip>
          <a:srcRect l="12042" r="-632"/>
          <a:stretch/>
        </p:blipFill>
        <p:spPr>
          <a:xfrm>
            <a:off x="8377573" y="2438865"/>
            <a:ext cx="3000778" cy="1693639"/>
          </a:xfrm>
          <a:prstGeom prst="rect">
            <a:avLst/>
          </a:prstGeom>
        </p:spPr>
      </p:pic>
      <p:sp>
        <p:nvSpPr>
          <p:cNvPr id="14" name="Metin kutusu 13">
            <a:extLst>
              <a:ext uri="{FF2B5EF4-FFF2-40B4-BE49-F238E27FC236}">
                <a16:creationId xmlns:a16="http://schemas.microsoft.com/office/drawing/2014/main" id="{80CEE0F9-B643-4331-A881-FEF0C7C7DE9B}"/>
              </a:ext>
            </a:extLst>
          </p:cNvPr>
          <p:cNvSpPr txBox="1"/>
          <p:nvPr/>
        </p:nvSpPr>
        <p:spPr>
          <a:xfrm>
            <a:off x="8544696" y="1912458"/>
            <a:ext cx="2666531" cy="461665"/>
          </a:xfrm>
          <a:prstGeom prst="rect">
            <a:avLst/>
          </a:prstGeom>
          <a:noFill/>
        </p:spPr>
        <p:txBody>
          <a:bodyPr wrap="square">
            <a:spAutoFit/>
          </a:bodyPr>
          <a:lstStyle/>
          <a:p>
            <a:pPr algn="ctr"/>
            <a:r>
              <a:rPr lang="tr-TR" sz="2400" b="1" dirty="0">
                <a:solidFill>
                  <a:srgbClr val="0066FF"/>
                </a:solidFill>
              </a:rPr>
              <a:t>Terör</a:t>
            </a:r>
          </a:p>
        </p:txBody>
      </p:sp>
      <p:pic>
        <p:nvPicPr>
          <p:cNvPr id="16" name="Resim 15">
            <a:extLst>
              <a:ext uri="{FF2B5EF4-FFF2-40B4-BE49-F238E27FC236}">
                <a16:creationId xmlns:a16="http://schemas.microsoft.com/office/drawing/2014/main" id="{EED8E57B-70E9-4E86-B008-25032E8A1497}"/>
              </a:ext>
            </a:extLst>
          </p:cNvPr>
          <p:cNvPicPr>
            <a:picLocks noChangeAspect="1"/>
          </p:cNvPicPr>
          <p:nvPr/>
        </p:nvPicPr>
        <p:blipFill rotWithShape="1">
          <a:blip r:embed="rId7">
            <a:extLst>
              <a:ext uri="{28A0092B-C50C-407E-A947-70E740481C1C}">
                <a14:useLocalDpi xmlns:a14="http://schemas.microsoft.com/office/drawing/2010/main" val="0"/>
              </a:ext>
            </a:extLst>
          </a:blip>
          <a:srcRect t="12149" b="-348"/>
          <a:stretch/>
        </p:blipFill>
        <p:spPr>
          <a:xfrm>
            <a:off x="469945" y="5048030"/>
            <a:ext cx="3101729" cy="1709814"/>
          </a:xfrm>
          <a:prstGeom prst="rect">
            <a:avLst/>
          </a:prstGeom>
        </p:spPr>
      </p:pic>
      <p:sp>
        <p:nvSpPr>
          <p:cNvPr id="17" name="Metin kutusu 16">
            <a:extLst>
              <a:ext uri="{FF2B5EF4-FFF2-40B4-BE49-F238E27FC236}">
                <a16:creationId xmlns:a16="http://schemas.microsoft.com/office/drawing/2014/main" id="{8AED8BCC-6C88-4329-952C-9B0327AC3F91}"/>
              </a:ext>
            </a:extLst>
          </p:cNvPr>
          <p:cNvSpPr txBox="1"/>
          <p:nvPr/>
        </p:nvSpPr>
        <p:spPr>
          <a:xfrm>
            <a:off x="877272" y="4537604"/>
            <a:ext cx="2287074" cy="461665"/>
          </a:xfrm>
          <a:prstGeom prst="rect">
            <a:avLst/>
          </a:prstGeom>
          <a:noFill/>
        </p:spPr>
        <p:txBody>
          <a:bodyPr wrap="square">
            <a:spAutoFit/>
          </a:bodyPr>
          <a:lstStyle/>
          <a:p>
            <a:pPr algn="ctr"/>
            <a:r>
              <a:rPr lang="tr-TR" sz="2400" b="1" i="0" u="none" strike="noStrike" baseline="0" dirty="0">
                <a:solidFill>
                  <a:srgbClr val="0066FF"/>
                </a:solidFill>
              </a:rPr>
              <a:t>Savaş</a:t>
            </a:r>
            <a:endParaRPr lang="tr-TR" sz="2400" b="1" dirty="0">
              <a:solidFill>
                <a:srgbClr val="0066FF"/>
              </a:solidFill>
            </a:endParaRPr>
          </a:p>
        </p:txBody>
      </p:sp>
      <p:pic>
        <p:nvPicPr>
          <p:cNvPr id="21" name="Resim 20">
            <a:extLst>
              <a:ext uri="{FF2B5EF4-FFF2-40B4-BE49-F238E27FC236}">
                <a16:creationId xmlns:a16="http://schemas.microsoft.com/office/drawing/2014/main" id="{FA783CE0-CFB4-4562-8C65-6CC957A6C1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3759" y="5064205"/>
            <a:ext cx="3079344" cy="1693639"/>
          </a:xfrm>
          <a:prstGeom prst="rect">
            <a:avLst/>
          </a:prstGeom>
        </p:spPr>
      </p:pic>
      <p:sp>
        <p:nvSpPr>
          <p:cNvPr id="22" name="Metin kutusu 21">
            <a:extLst>
              <a:ext uri="{FF2B5EF4-FFF2-40B4-BE49-F238E27FC236}">
                <a16:creationId xmlns:a16="http://schemas.microsoft.com/office/drawing/2014/main" id="{337F2B76-E576-4A34-BE53-3F1AE5BB837F}"/>
              </a:ext>
            </a:extLst>
          </p:cNvPr>
          <p:cNvSpPr txBox="1"/>
          <p:nvPr/>
        </p:nvSpPr>
        <p:spPr>
          <a:xfrm>
            <a:off x="4803215" y="4537604"/>
            <a:ext cx="2287074" cy="461665"/>
          </a:xfrm>
          <a:prstGeom prst="rect">
            <a:avLst/>
          </a:prstGeom>
          <a:noFill/>
        </p:spPr>
        <p:txBody>
          <a:bodyPr wrap="square">
            <a:spAutoFit/>
          </a:bodyPr>
          <a:lstStyle/>
          <a:p>
            <a:pPr algn="ctr"/>
            <a:r>
              <a:rPr lang="tr-TR" sz="2400" b="1" i="0" u="none" strike="noStrike" baseline="0" dirty="0">
                <a:solidFill>
                  <a:srgbClr val="0066FF"/>
                </a:solidFill>
              </a:rPr>
              <a:t>Doğal Afet</a:t>
            </a:r>
            <a:endParaRPr lang="tr-TR" sz="2400" b="1" dirty="0">
              <a:solidFill>
                <a:srgbClr val="0066FF"/>
              </a:solidFill>
            </a:endParaRPr>
          </a:p>
        </p:txBody>
      </p:sp>
      <p:pic>
        <p:nvPicPr>
          <p:cNvPr id="24" name="Resim 23">
            <a:extLst>
              <a:ext uri="{FF2B5EF4-FFF2-40B4-BE49-F238E27FC236}">
                <a16:creationId xmlns:a16="http://schemas.microsoft.com/office/drawing/2014/main" id="{46754AD0-E95C-4845-8F84-A3CD0D526F53}"/>
              </a:ext>
            </a:extLst>
          </p:cNvPr>
          <p:cNvPicPr>
            <a:picLocks noChangeAspect="1"/>
          </p:cNvPicPr>
          <p:nvPr/>
        </p:nvPicPr>
        <p:blipFill rotWithShape="1">
          <a:blip r:embed="rId9">
            <a:extLst>
              <a:ext uri="{28A0092B-C50C-407E-A947-70E740481C1C}">
                <a14:useLocalDpi xmlns:a14="http://schemas.microsoft.com/office/drawing/2010/main" val="0"/>
              </a:ext>
            </a:extLst>
          </a:blip>
          <a:srcRect t="13089" b="4769"/>
          <a:stretch/>
        </p:blipFill>
        <p:spPr>
          <a:xfrm>
            <a:off x="8377573" y="5064205"/>
            <a:ext cx="3092759" cy="1693640"/>
          </a:xfrm>
          <a:prstGeom prst="rect">
            <a:avLst/>
          </a:prstGeom>
        </p:spPr>
      </p:pic>
      <p:sp>
        <p:nvSpPr>
          <p:cNvPr id="25" name="Metin kutusu 24">
            <a:extLst>
              <a:ext uri="{FF2B5EF4-FFF2-40B4-BE49-F238E27FC236}">
                <a16:creationId xmlns:a16="http://schemas.microsoft.com/office/drawing/2014/main" id="{34945946-B7A0-4D7F-8BAF-4C8B459D7E2C}"/>
              </a:ext>
            </a:extLst>
          </p:cNvPr>
          <p:cNvSpPr txBox="1"/>
          <p:nvPr/>
        </p:nvSpPr>
        <p:spPr>
          <a:xfrm>
            <a:off x="8742506" y="4537603"/>
            <a:ext cx="2287074" cy="461665"/>
          </a:xfrm>
          <a:prstGeom prst="rect">
            <a:avLst/>
          </a:prstGeom>
          <a:noFill/>
        </p:spPr>
        <p:txBody>
          <a:bodyPr wrap="square">
            <a:spAutoFit/>
          </a:bodyPr>
          <a:lstStyle/>
          <a:p>
            <a:pPr algn="ctr"/>
            <a:r>
              <a:rPr lang="tr-TR" sz="2400" b="1" i="0" u="none" strike="noStrike" baseline="0" dirty="0">
                <a:solidFill>
                  <a:srgbClr val="0066FF"/>
                </a:solidFill>
              </a:rPr>
              <a:t>Nükleer Felaket</a:t>
            </a:r>
            <a:endParaRPr lang="tr-TR" sz="2400" b="1" dirty="0">
              <a:solidFill>
                <a:srgbClr val="0066FF"/>
              </a:solidFill>
            </a:endParaRPr>
          </a:p>
        </p:txBody>
      </p:sp>
    </p:spTree>
    <p:extLst>
      <p:ext uri="{BB962C8B-B14F-4D97-AF65-F5344CB8AC3E}">
        <p14:creationId xmlns:p14="http://schemas.microsoft.com/office/powerpoint/2010/main" val="405602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4" grpId="0"/>
      <p:bldP spid="17" grpId="0"/>
      <p:bldP spid="22"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pic>
        <p:nvPicPr>
          <p:cNvPr id="3" name="Resim 2">
            <a:extLst>
              <a:ext uri="{FF2B5EF4-FFF2-40B4-BE49-F238E27FC236}">
                <a16:creationId xmlns:a16="http://schemas.microsoft.com/office/drawing/2014/main" id="{6EDDC347-B99E-4FE5-BFDD-181EBE7FB997}"/>
              </a:ext>
            </a:extLst>
          </p:cNvPr>
          <p:cNvPicPr>
            <a:picLocks noChangeAspect="1"/>
          </p:cNvPicPr>
          <p:nvPr/>
        </p:nvPicPr>
        <p:blipFill>
          <a:blip r:embed="rId2"/>
          <a:stretch>
            <a:fillRect/>
          </a:stretch>
        </p:blipFill>
        <p:spPr>
          <a:xfrm>
            <a:off x="218184" y="1690067"/>
            <a:ext cx="4584141" cy="2727386"/>
          </a:xfrm>
          <a:prstGeom prst="rect">
            <a:avLst/>
          </a:prstGeom>
        </p:spPr>
      </p:pic>
      <p:sp>
        <p:nvSpPr>
          <p:cNvPr id="6" name="Metin kutusu 5">
            <a:extLst>
              <a:ext uri="{FF2B5EF4-FFF2-40B4-BE49-F238E27FC236}">
                <a16:creationId xmlns:a16="http://schemas.microsoft.com/office/drawing/2014/main" id="{97EA60E8-5E2F-416C-BD27-F73A00EE4A64}"/>
              </a:ext>
            </a:extLst>
          </p:cNvPr>
          <p:cNvSpPr txBox="1"/>
          <p:nvPr/>
        </p:nvSpPr>
        <p:spPr>
          <a:xfrm>
            <a:off x="5024907" y="1522642"/>
            <a:ext cx="7167093" cy="5170646"/>
          </a:xfrm>
          <a:prstGeom prst="rect">
            <a:avLst/>
          </a:prstGeom>
          <a:noFill/>
        </p:spPr>
        <p:txBody>
          <a:bodyPr wrap="square">
            <a:spAutoFit/>
          </a:bodyPr>
          <a:lstStyle/>
          <a:p>
            <a:pPr algn="l"/>
            <a:r>
              <a:rPr lang="tr-TR" sz="3600" b="1" i="0" u="none" strike="noStrike" baseline="0" dirty="0">
                <a:latin typeface="CaslonPro-Bold"/>
              </a:rPr>
              <a:t>Kaçak Yapılan 5 İnşaat Yıkıldı</a:t>
            </a:r>
          </a:p>
          <a:p>
            <a:pPr algn="l"/>
            <a:r>
              <a:rPr lang="tr-TR" sz="2400" b="0" i="0" u="none" strike="noStrike" baseline="0" dirty="0">
                <a:latin typeface="CaslonPro-Regular"/>
              </a:rPr>
              <a:t>Adapazarı Belediyesi yapılan uyarılara rağmen kanunlara</a:t>
            </a:r>
          </a:p>
          <a:p>
            <a:pPr algn="l"/>
            <a:r>
              <a:rPr lang="tr-TR" sz="2400" b="0" i="0" u="none" strike="noStrike" baseline="0" dirty="0">
                <a:latin typeface="CaslonPro-Regular"/>
              </a:rPr>
              <a:t>aykırı olarak başlanan 5 bina inşaatında yıkım çalışmalarına başladı. Belediyenin Teknik İşler Başkan Yardımcısı, tarım arazileri başta olmak üzere, kaçak yapıya asla müsaade etmeyeceklerini ifade etti. İmar kanunu ve ilgili mevzuatın açık ve net olduğunu kaydeden Başkan Yardımcısı, “Hiç kimse belediyeden kanunsuz iş yapmak için taviz beklemesin. Devletin kanunları açıktır. Kanun ne diyorsa herkes ona uyacak ve ona göre yaşayacak.” dedi.</a:t>
            </a:r>
          </a:p>
          <a:p>
            <a:pPr algn="l"/>
            <a:endParaRPr lang="tr-TR" b="0" i="1" u="none" strike="noStrike" baseline="0" dirty="0">
              <a:latin typeface="CaslonPro-Italic"/>
            </a:endParaRPr>
          </a:p>
          <a:p>
            <a:pPr algn="l"/>
            <a:endParaRPr lang="tr-TR" i="1" dirty="0">
              <a:latin typeface="CaslonPro-Italic"/>
            </a:endParaRPr>
          </a:p>
          <a:p>
            <a:pPr algn="l"/>
            <a:r>
              <a:rPr lang="tr-TR" b="0" i="1" u="none" strike="noStrike" baseline="0" dirty="0">
                <a:latin typeface="CaslonPro-Italic"/>
              </a:rPr>
              <a:t>Genel ağ haberi, 10 Ağustos 2016 (Düzenlenmiştir.)</a:t>
            </a:r>
            <a:endParaRPr lang="tr-TR" sz="2000" dirty="0"/>
          </a:p>
        </p:txBody>
      </p:sp>
    </p:spTree>
    <p:extLst>
      <p:ext uri="{BB962C8B-B14F-4D97-AF65-F5344CB8AC3E}">
        <p14:creationId xmlns:p14="http://schemas.microsoft.com/office/powerpoint/2010/main" val="30125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
        <p:nvSpPr>
          <p:cNvPr id="4" name="Metin kutusu 3">
            <a:extLst>
              <a:ext uri="{FF2B5EF4-FFF2-40B4-BE49-F238E27FC236}">
                <a16:creationId xmlns:a16="http://schemas.microsoft.com/office/drawing/2014/main" id="{2AD88694-EC33-4D30-9665-F58F8FA38EDF}"/>
              </a:ext>
            </a:extLst>
          </p:cNvPr>
          <p:cNvSpPr txBox="1"/>
          <p:nvPr/>
        </p:nvSpPr>
        <p:spPr>
          <a:xfrm>
            <a:off x="209281" y="1106338"/>
            <a:ext cx="11755191" cy="830997"/>
          </a:xfrm>
          <a:prstGeom prst="rect">
            <a:avLst/>
          </a:prstGeom>
          <a:noFill/>
        </p:spPr>
        <p:txBody>
          <a:bodyPr wrap="square">
            <a:spAutoFit/>
          </a:bodyPr>
          <a:lstStyle/>
          <a:p>
            <a:pPr algn="l"/>
            <a:r>
              <a:rPr lang="tr-TR" sz="2400" b="0" i="0" u="none" strike="noStrike" baseline="0" dirty="0"/>
              <a:t>Yerleşme ve seyahat özgürlüğü sayesinde yasalara uygun olması şartıyla istersek bir yaylada veya bir deniz kenarında </a:t>
            </a:r>
            <a:r>
              <a:rPr lang="es-ES" sz="2400" b="0" i="0" u="none" strike="noStrike" baseline="0" dirty="0"/>
              <a:t>yaşayabilir ya da buralara seyahat edebiliriz.</a:t>
            </a:r>
            <a:endParaRPr lang="tr-TR" sz="2400" dirty="0"/>
          </a:p>
        </p:txBody>
      </p:sp>
      <p:pic>
        <p:nvPicPr>
          <p:cNvPr id="5" name="Resim 4">
            <a:extLst>
              <a:ext uri="{FF2B5EF4-FFF2-40B4-BE49-F238E27FC236}">
                <a16:creationId xmlns:a16="http://schemas.microsoft.com/office/drawing/2014/main" id="{D7EF4F46-3B07-4EAC-96DE-DDCD02BB0CA3}"/>
              </a:ext>
            </a:extLst>
          </p:cNvPr>
          <p:cNvPicPr>
            <a:picLocks noChangeAspect="1"/>
          </p:cNvPicPr>
          <p:nvPr/>
        </p:nvPicPr>
        <p:blipFill>
          <a:blip r:embed="rId2"/>
          <a:stretch>
            <a:fillRect/>
          </a:stretch>
        </p:blipFill>
        <p:spPr>
          <a:xfrm>
            <a:off x="209281" y="2348933"/>
            <a:ext cx="5637727" cy="3913632"/>
          </a:xfrm>
          <a:prstGeom prst="rect">
            <a:avLst/>
          </a:prstGeom>
        </p:spPr>
      </p:pic>
      <p:sp>
        <p:nvSpPr>
          <p:cNvPr id="8" name="Metin kutusu 7">
            <a:extLst>
              <a:ext uri="{FF2B5EF4-FFF2-40B4-BE49-F238E27FC236}">
                <a16:creationId xmlns:a16="http://schemas.microsoft.com/office/drawing/2014/main" id="{96A17C17-2BED-496E-B31E-D56A4785AADE}"/>
              </a:ext>
            </a:extLst>
          </p:cNvPr>
          <p:cNvSpPr txBox="1"/>
          <p:nvPr/>
        </p:nvSpPr>
        <p:spPr>
          <a:xfrm>
            <a:off x="1255689" y="6326434"/>
            <a:ext cx="3544910" cy="461665"/>
          </a:xfrm>
          <a:prstGeom prst="rect">
            <a:avLst/>
          </a:prstGeom>
          <a:noFill/>
        </p:spPr>
        <p:txBody>
          <a:bodyPr wrap="square">
            <a:spAutoFit/>
          </a:bodyPr>
          <a:lstStyle/>
          <a:p>
            <a:pPr algn="ctr"/>
            <a:r>
              <a:rPr lang="tr-TR" sz="2400" b="1" i="1" u="none" strike="noStrike" baseline="0" dirty="0" err="1"/>
              <a:t>Ayder</a:t>
            </a:r>
            <a:r>
              <a:rPr lang="tr-TR" sz="2400" b="1" i="1" u="none" strike="noStrike" baseline="0" dirty="0"/>
              <a:t> Yaylası, Rize</a:t>
            </a:r>
            <a:endParaRPr lang="tr-TR" sz="2400" b="1" dirty="0"/>
          </a:p>
        </p:txBody>
      </p:sp>
      <p:pic>
        <p:nvPicPr>
          <p:cNvPr id="9" name="Resim 8">
            <a:extLst>
              <a:ext uri="{FF2B5EF4-FFF2-40B4-BE49-F238E27FC236}">
                <a16:creationId xmlns:a16="http://schemas.microsoft.com/office/drawing/2014/main" id="{32A7561A-7CEB-40C9-8F4C-AFE87766FF7E}"/>
              </a:ext>
            </a:extLst>
          </p:cNvPr>
          <p:cNvPicPr>
            <a:picLocks noChangeAspect="1"/>
          </p:cNvPicPr>
          <p:nvPr/>
        </p:nvPicPr>
        <p:blipFill>
          <a:blip r:embed="rId3"/>
          <a:stretch>
            <a:fillRect/>
          </a:stretch>
        </p:blipFill>
        <p:spPr>
          <a:xfrm>
            <a:off x="6096000" y="2348933"/>
            <a:ext cx="5880802" cy="3913632"/>
          </a:xfrm>
          <a:prstGeom prst="rect">
            <a:avLst/>
          </a:prstGeom>
        </p:spPr>
      </p:pic>
      <p:sp>
        <p:nvSpPr>
          <p:cNvPr id="12" name="Metin kutusu 11">
            <a:extLst>
              <a:ext uri="{FF2B5EF4-FFF2-40B4-BE49-F238E27FC236}">
                <a16:creationId xmlns:a16="http://schemas.microsoft.com/office/drawing/2014/main" id="{FE23E4A7-2E87-4AA0-99D3-59DCB4A22D98}"/>
              </a:ext>
            </a:extLst>
          </p:cNvPr>
          <p:cNvSpPr txBox="1"/>
          <p:nvPr/>
        </p:nvSpPr>
        <p:spPr>
          <a:xfrm>
            <a:off x="7556940" y="6326434"/>
            <a:ext cx="2958921" cy="461665"/>
          </a:xfrm>
          <a:prstGeom prst="rect">
            <a:avLst/>
          </a:prstGeom>
          <a:noFill/>
        </p:spPr>
        <p:txBody>
          <a:bodyPr wrap="square">
            <a:spAutoFit/>
          </a:bodyPr>
          <a:lstStyle/>
          <a:p>
            <a:pPr algn="ctr"/>
            <a:r>
              <a:rPr lang="tr-TR" sz="2400" b="1" i="1" u="none" strike="noStrike" baseline="0" dirty="0"/>
              <a:t>Alanya, Antalya</a:t>
            </a:r>
            <a:endParaRPr lang="tr-TR" sz="2400" b="1" dirty="0"/>
          </a:p>
        </p:txBody>
      </p:sp>
    </p:spTree>
    <p:extLst>
      <p:ext uri="{BB962C8B-B14F-4D97-AF65-F5344CB8AC3E}">
        <p14:creationId xmlns:p14="http://schemas.microsoft.com/office/powerpoint/2010/main" val="425347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4E975B70-87C2-4B1E-ABB4-E0C0C3B9BBBB}"/>
              </a:ext>
            </a:extLst>
          </p:cNvPr>
          <p:cNvSpPr/>
          <p:nvPr/>
        </p:nvSpPr>
        <p:spPr>
          <a:xfrm>
            <a:off x="0" y="0"/>
            <a:ext cx="12192000" cy="624625"/>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YERLEŞME VE SEYAHAT ÖZGÜRLÜĞÜ</a:t>
            </a:r>
          </a:p>
        </p:txBody>
      </p:sp>
      <p:sp>
        <p:nvSpPr>
          <p:cNvPr id="3" name="Dikdörtgen: Köşeleri Yuvarlatılmış 2">
            <a:extLst>
              <a:ext uri="{FF2B5EF4-FFF2-40B4-BE49-F238E27FC236}">
                <a16:creationId xmlns:a16="http://schemas.microsoft.com/office/drawing/2014/main" id="{A27B41D4-4010-4F4C-BBE1-703BF4E29523}"/>
              </a:ext>
            </a:extLst>
          </p:cNvPr>
          <p:cNvSpPr/>
          <p:nvPr/>
        </p:nvSpPr>
        <p:spPr>
          <a:xfrm>
            <a:off x="651456" y="2266682"/>
            <a:ext cx="10889087" cy="3387144"/>
          </a:xfrm>
          <a:prstGeom prst="roundRect">
            <a:avLst>
              <a:gd name="adj" fmla="val 48163"/>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0" i="0" u="none" strike="noStrike" baseline="0" dirty="0">
                <a:solidFill>
                  <a:schemeClr val="tx1"/>
                </a:solidFill>
              </a:rPr>
              <a:t>2006 yılında çıkarılan bir kanun ile Adrese Dayalı Nüfus</a:t>
            </a:r>
          </a:p>
          <a:p>
            <a:pPr algn="ctr"/>
            <a:r>
              <a:rPr lang="tr-TR" sz="2400" b="0" i="0" u="none" strike="noStrike" baseline="0" dirty="0">
                <a:solidFill>
                  <a:schemeClr val="tx1"/>
                </a:solidFill>
              </a:rPr>
              <a:t>Kayıt Sistemi getirilmiş, bu sistem ile nüfus sayımı adrese dayalı</a:t>
            </a:r>
          </a:p>
          <a:p>
            <a:pPr algn="ctr"/>
            <a:r>
              <a:rPr lang="tr-TR" sz="2400" b="0" i="0" u="none" strike="noStrike" baseline="0" dirty="0">
                <a:solidFill>
                  <a:schemeClr val="tx1"/>
                </a:solidFill>
              </a:rPr>
              <a:t>olarak yapılmaya başlanmıştır. Adrese dayalı nüfus kayıt</a:t>
            </a:r>
          </a:p>
          <a:p>
            <a:pPr algn="ctr"/>
            <a:r>
              <a:rPr lang="tr-TR" sz="2400" b="0" i="0" u="none" strike="noStrike" baseline="0" dirty="0">
                <a:solidFill>
                  <a:schemeClr val="tx1"/>
                </a:solidFill>
              </a:rPr>
              <a:t>sistemi ile nüfus sayımları vatandaşın yerleşme ve seyahat etme</a:t>
            </a:r>
          </a:p>
          <a:p>
            <a:pPr algn="ctr"/>
            <a:r>
              <a:rPr lang="tr-TR" sz="2400" b="0" i="0" u="none" strike="noStrike" baseline="0" dirty="0">
                <a:solidFill>
                  <a:schemeClr val="tx1"/>
                </a:solidFill>
              </a:rPr>
              <a:t>hakkı kısıtlanmadan gerçekleşmektedir. Daha önce genel nüfus</a:t>
            </a:r>
          </a:p>
          <a:p>
            <a:pPr algn="ctr"/>
            <a:r>
              <a:rPr lang="tr-TR" sz="2400" b="0" i="0" u="none" strike="noStrike" baseline="0" dirty="0">
                <a:solidFill>
                  <a:schemeClr val="tx1"/>
                </a:solidFill>
              </a:rPr>
              <a:t>sayımları yapıldığında sokağa çıkma yasağı uygulanmaktaydı.</a:t>
            </a:r>
          </a:p>
          <a:p>
            <a:pPr algn="ctr"/>
            <a:r>
              <a:rPr lang="tr-TR" sz="2400" b="0" i="0" u="none" strike="noStrike" baseline="0" dirty="0">
                <a:solidFill>
                  <a:schemeClr val="tx1"/>
                </a:solidFill>
              </a:rPr>
              <a:t>Bu yasağa göre sayımın yapıldığı gün içinde vatandaşlar evinde</a:t>
            </a:r>
          </a:p>
          <a:p>
            <a:pPr algn="ctr"/>
            <a:r>
              <a:rPr lang="tr-TR" sz="2400" b="0" i="0" u="none" strike="noStrike" baseline="0" dirty="0">
                <a:solidFill>
                  <a:schemeClr val="tx1"/>
                </a:solidFill>
              </a:rPr>
              <a:t>bulunmak zorundaydı.</a:t>
            </a:r>
            <a:endParaRPr lang="tr-TR" sz="2400" dirty="0">
              <a:solidFill>
                <a:schemeClr val="tx1"/>
              </a:solidFill>
            </a:endParaRPr>
          </a:p>
        </p:txBody>
      </p:sp>
    </p:spTree>
    <p:extLst>
      <p:ext uri="{BB962C8B-B14F-4D97-AF65-F5344CB8AC3E}">
        <p14:creationId xmlns:p14="http://schemas.microsoft.com/office/powerpoint/2010/main" val="331143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3334</TotalTime>
  <Words>1074</Words>
  <Application>Microsoft Office PowerPoint</Application>
  <PresentationFormat>Geniş ekran</PresentationFormat>
  <Paragraphs>103</Paragraphs>
  <Slides>18</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18</vt:i4>
      </vt:variant>
    </vt:vector>
  </HeadingPairs>
  <TitlesOfParts>
    <vt:vector size="30" baseType="lpstr">
      <vt:lpstr>Arial</vt:lpstr>
      <vt:lpstr>Arial Black</vt:lpstr>
      <vt:lpstr>Calibri</vt:lpstr>
      <vt:lpstr>Calibri Light</vt:lpstr>
      <vt:lpstr>Cambria</vt:lpstr>
      <vt:lpstr>CaslonPro-Bold</vt:lpstr>
      <vt:lpstr>CaslonPro-Italic</vt:lpstr>
      <vt:lpstr>CaslonPro-Regular</vt:lpstr>
      <vt:lpstr>Times New Roman</vt:lpstr>
      <vt:lpstr>Univers Condensed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Erdal Dulkadir</cp:lastModifiedBy>
  <cp:revision>137</cp:revision>
  <dcterms:created xsi:type="dcterms:W3CDTF">2021-09-28T19:59:59Z</dcterms:created>
  <dcterms:modified xsi:type="dcterms:W3CDTF">2022-02-06T00:08:44Z</dcterms:modified>
</cp:coreProperties>
</file>