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408" r:id="rId3"/>
    <p:sldId id="409" r:id="rId4"/>
    <p:sldId id="422" r:id="rId5"/>
    <p:sldId id="424" r:id="rId6"/>
    <p:sldId id="423" r:id="rId7"/>
    <p:sldId id="425" r:id="rId8"/>
    <p:sldId id="430" r:id="rId9"/>
    <p:sldId id="426" r:id="rId10"/>
    <p:sldId id="427" r:id="rId11"/>
    <p:sldId id="428" r:id="rId12"/>
    <p:sldId id="429"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21" r:id="rId27"/>
    <p:sldId id="404" r:id="rId28"/>
    <p:sldId id="340"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FFBA"/>
    <a:srgbClr val="ABE9FF"/>
    <a:srgbClr val="BDEEFF"/>
    <a:srgbClr val="FFD357"/>
    <a:srgbClr val="FFC111"/>
    <a:srgbClr val="CCFFCC"/>
    <a:srgbClr val="FFCCFF"/>
    <a:srgbClr val="FFCC99"/>
    <a:srgbClr val="FF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30.06.2022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a:solidFill>
                  <a:srgbClr val="C00000"/>
                </a:solidFill>
              </a:rPr>
              <a:t>YURTTA BARIŞ DÜNYADA BARIŞ</a:t>
            </a:r>
            <a:endParaRPr lang="tr-TR" sz="3600" b="1" dirty="0">
              <a:solidFill>
                <a:srgbClr val="C00000"/>
              </a:solidFill>
            </a:endParaRP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pic>
        <p:nvPicPr>
          <p:cNvPr id="3" name="Resim 2">
            <a:extLst>
              <a:ext uri="{FF2B5EF4-FFF2-40B4-BE49-F238E27FC236}">
                <a16:creationId xmlns:a16="http://schemas.microsoft.com/office/drawing/2014/main" id="{A75B8959-A1AA-471E-B468-1CD140269E94}"/>
              </a:ext>
            </a:extLst>
          </p:cNvPr>
          <p:cNvPicPr>
            <a:picLocks noChangeAspect="1"/>
          </p:cNvPicPr>
          <p:nvPr/>
        </p:nvPicPr>
        <p:blipFill rotWithShape="1">
          <a:blip r:embed="rId2">
            <a:extLst>
              <a:ext uri="{28A0092B-C50C-407E-A947-70E740481C1C}">
                <a14:useLocalDpi xmlns:a14="http://schemas.microsoft.com/office/drawing/2010/main" val="0"/>
              </a:ext>
            </a:extLst>
          </a:blip>
          <a:srcRect l="11277" r="7634"/>
          <a:stretch/>
        </p:blipFill>
        <p:spPr>
          <a:xfrm>
            <a:off x="239408" y="1742672"/>
            <a:ext cx="4113651" cy="2536497"/>
          </a:xfrm>
          <a:prstGeom prst="rect">
            <a:avLst/>
          </a:prstGeom>
        </p:spPr>
      </p:pic>
      <p:sp>
        <p:nvSpPr>
          <p:cNvPr id="6" name="Metin kutusu 5">
            <a:extLst>
              <a:ext uri="{FF2B5EF4-FFF2-40B4-BE49-F238E27FC236}">
                <a16:creationId xmlns:a16="http://schemas.microsoft.com/office/drawing/2014/main" id="{6D547D5D-BA68-4C1C-97D0-795FB25978C1}"/>
              </a:ext>
            </a:extLst>
          </p:cNvPr>
          <p:cNvSpPr txBox="1"/>
          <p:nvPr/>
        </p:nvSpPr>
        <p:spPr>
          <a:xfrm>
            <a:off x="239408" y="1018370"/>
            <a:ext cx="8789680" cy="461665"/>
          </a:xfrm>
          <a:prstGeom prst="rect">
            <a:avLst/>
          </a:prstGeom>
          <a:noFill/>
        </p:spPr>
        <p:txBody>
          <a:bodyPr wrap="square">
            <a:spAutoFit/>
          </a:bodyPr>
          <a:lstStyle/>
          <a:p>
            <a:pPr algn="l"/>
            <a:r>
              <a:rPr lang="tr-TR" sz="2400" b="1" i="0" u="none" strike="noStrike" baseline="0" dirty="0">
                <a:solidFill>
                  <a:srgbClr val="FF0000"/>
                </a:solidFill>
                <a:latin typeface="CaslonPro-Bold"/>
              </a:rPr>
              <a:t>BM Eğitim, Bilim ve Kültür Örgütü (UNESCO)</a:t>
            </a:r>
            <a:endParaRPr lang="tr-TR" sz="3200" dirty="0">
              <a:solidFill>
                <a:srgbClr val="FF0000"/>
              </a:solidFill>
            </a:endParaRPr>
          </a:p>
        </p:txBody>
      </p:sp>
      <p:sp>
        <p:nvSpPr>
          <p:cNvPr id="8" name="Metin kutusu 7">
            <a:extLst>
              <a:ext uri="{FF2B5EF4-FFF2-40B4-BE49-F238E27FC236}">
                <a16:creationId xmlns:a16="http://schemas.microsoft.com/office/drawing/2014/main" id="{5E5FE334-AA0F-443A-903B-F4D0A9417BD1}"/>
              </a:ext>
            </a:extLst>
          </p:cNvPr>
          <p:cNvSpPr txBox="1"/>
          <p:nvPr/>
        </p:nvSpPr>
        <p:spPr>
          <a:xfrm>
            <a:off x="4353058" y="1742672"/>
            <a:ext cx="7599533" cy="3785652"/>
          </a:xfrm>
          <a:prstGeom prst="rect">
            <a:avLst/>
          </a:prstGeom>
          <a:noFill/>
        </p:spPr>
        <p:txBody>
          <a:bodyPr wrap="square">
            <a:spAutoFit/>
          </a:bodyPr>
          <a:lstStyle/>
          <a:p>
            <a:pPr algn="l"/>
            <a:r>
              <a:rPr lang="tr-TR" sz="2400" b="0" i="0" u="none" strike="noStrike" baseline="0" dirty="0"/>
              <a:t>Eğitim, bilim, kültür ve haberleşme alanlarında uluslararası iş birliği sağlamak amacıyla kurulmuştur. Dünyada okuryazar oranını yükseltmek, önemli sanat olaylarını desteklemek ve kültür varlıklarını korumak da görevleri arasındadır. Kapadokya ve Göreme Millî Parkı, İstanbul’daki tarihî yerler, Divriği Ulu Camii ve Darüşşifası, Hitit başkenti Hattuşaş, Nemrut Dağı, Pamukkale, </a:t>
            </a:r>
            <a:r>
              <a:rPr lang="tr-TR" sz="2400" b="0" i="0" u="none" strike="noStrike" baseline="0" dirty="0" err="1"/>
              <a:t>Ksantos</a:t>
            </a:r>
            <a:r>
              <a:rPr lang="tr-TR" sz="2400" b="0" i="0" u="none" strike="noStrike" baseline="0" dirty="0"/>
              <a:t>- Letoon antik şehri, Safranbolu tarihî şehri ve Truva antik kenti UNESCO’nun</a:t>
            </a:r>
          </a:p>
          <a:p>
            <a:pPr algn="l"/>
            <a:r>
              <a:rPr lang="tr-TR" sz="2400" b="0" i="0" u="none" strike="noStrike" baseline="0" dirty="0"/>
              <a:t>Türkiye’deki Dünya Kültür Mirası olarak saydığı yerler arasındadır.</a:t>
            </a:r>
            <a:endParaRPr lang="tr-TR" sz="2400" dirty="0"/>
          </a:p>
        </p:txBody>
      </p:sp>
    </p:spTree>
    <p:extLst>
      <p:ext uri="{BB962C8B-B14F-4D97-AF65-F5344CB8AC3E}">
        <p14:creationId xmlns:p14="http://schemas.microsoft.com/office/powerpoint/2010/main" val="31369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pic>
        <p:nvPicPr>
          <p:cNvPr id="3" name="Resim 2">
            <a:extLst>
              <a:ext uri="{FF2B5EF4-FFF2-40B4-BE49-F238E27FC236}">
                <a16:creationId xmlns:a16="http://schemas.microsoft.com/office/drawing/2014/main" id="{CA689A8E-3A70-4D73-B750-9993D91C1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41" y="1717182"/>
            <a:ext cx="4290812" cy="4290812"/>
          </a:xfrm>
          <a:prstGeom prst="rect">
            <a:avLst/>
          </a:prstGeom>
        </p:spPr>
      </p:pic>
      <p:sp>
        <p:nvSpPr>
          <p:cNvPr id="5" name="Metin kutusu 4">
            <a:extLst>
              <a:ext uri="{FF2B5EF4-FFF2-40B4-BE49-F238E27FC236}">
                <a16:creationId xmlns:a16="http://schemas.microsoft.com/office/drawing/2014/main" id="{0518AAD6-CA1A-4E57-B167-2C69DEB8F694}"/>
              </a:ext>
            </a:extLst>
          </p:cNvPr>
          <p:cNvSpPr txBox="1"/>
          <p:nvPr/>
        </p:nvSpPr>
        <p:spPr>
          <a:xfrm>
            <a:off x="239408" y="1018370"/>
            <a:ext cx="7455719" cy="461665"/>
          </a:xfrm>
          <a:prstGeom prst="rect">
            <a:avLst/>
          </a:prstGeom>
          <a:noFill/>
        </p:spPr>
        <p:txBody>
          <a:bodyPr wrap="square">
            <a:spAutoFit/>
          </a:bodyPr>
          <a:lstStyle/>
          <a:p>
            <a:pPr algn="l"/>
            <a:r>
              <a:rPr lang="tr-TR" sz="2400" b="1" i="0" u="none" strike="noStrike" baseline="0" dirty="0">
                <a:solidFill>
                  <a:srgbClr val="FF0000"/>
                </a:solidFill>
                <a:latin typeface="CaslonPro-Bold"/>
              </a:rPr>
              <a:t>Dünya Sağlık Örgütü (WHO)</a:t>
            </a:r>
            <a:endParaRPr lang="tr-TR" sz="3200" dirty="0">
              <a:solidFill>
                <a:srgbClr val="FF0000"/>
              </a:solidFill>
            </a:endParaRPr>
          </a:p>
        </p:txBody>
      </p:sp>
      <p:sp>
        <p:nvSpPr>
          <p:cNvPr id="7" name="Metin kutusu 6">
            <a:extLst>
              <a:ext uri="{FF2B5EF4-FFF2-40B4-BE49-F238E27FC236}">
                <a16:creationId xmlns:a16="http://schemas.microsoft.com/office/drawing/2014/main" id="{55564DBF-6275-4E49-B49B-410B14F09BFF}"/>
              </a:ext>
            </a:extLst>
          </p:cNvPr>
          <p:cNvSpPr txBox="1"/>
          <p:nvPr/>
        </p:nvSpPr>
        <p:spPr>
          <a:xfrm>
            <a:off x="4800600" y="1717182"/>
            <a:ext cx="7096259" cy="830997"/>
          </a:xfrm>
          <a:prstGeom prst="rect">
            <a:avLst/>
          </a:prstGeom>
          <a:noFill/>
        </p:spPr>
        <p:txBody>
          <a:bodyPr wrap="square">
            <a:spAutoFit/>
          </a:bodyPr>
          <a:lstStyle/>
          <a:p>
            <a:pPr algn="l"/>
            <a:r>
              <a:rPr lang="tr-TR" sz="2400" b="0" i="0" u="none" strike="noStrike" baseline="0" dirty="0"/>
              <a:t>Uluslararası düzeyde sağlık alanında çalışma yapmak ve hastalıklarla mücadele etmek amacıyla kurulmuştur.</a:t>
            </a:r>
            <a:endParaRPr lang="tr-TR" sz="2400" dirty="0"/>
          </a:p>
        </p:txBody>
      </p:sp>
    </p:spTree>
    <p:extLst>
      <p:ext uri="{BB962C8B-B14F-4D97-AF65-F5344CB8AC3E}">
        <p14:creationId xmlns:p14="http://schemas.microsoft.com/office/powerpoint/2010/main" val="90500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pic>
        <p:nvPicPr>
          <p:cNvPr id="3" name="Resim 2">
            <a:extLst>
              <a:ext uri="{FF2B5EF4-FFF2-40B4-BE49-F238E27FC236}">
                <a16:creationId xmlns:a16="http://schemas.microsoft.com/office/drawing/2014/main" id="{F7740CBC-F016-4434-8734-180D5A53A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8" y="1597583"/>
            <a:ext cx="4646772" cy="2613809"/>
          </a:xfrm>
          <a:prstGeom prst="rect">
            <a:avLst/>
          </a:prstGeom>
        </p:spPr>
      </p:pic>
      <p:sp>
        <p:nvSpPr>
          <p:cNvPr id="5" name="Metin kutusu 4">
            <a:extLst>
              <a:ext uri="{FF2B5EF4-FFF2-40B4-BE49-F238E27FC236}">
                <a16:creationId xmlns:a16="http://schemas.microsoft.com/office/drawing/2014/main" id="{3D59C430-9867-4C63-A5B9-9F38B80974C9}"/>
              </a:ext>
            </a:extLst>
          </p:cNvPr>
          <p:cNvSpPr txBox="1"/>
          <p:nvPr/>
        </p:nvSpPr>
        <p:spPr>
          <a:xfrm>
            <a:off x="239408" y="1018370"/>
            <a:ext cx="7455719" cy="461665"/>
          </a:xfrm>
          <a:prstGeom prst="rect">
            <a:avLst/>
          </a:prstGeom>
          <a:noFill/>
        </p:spPr>
        <p:txBody>
          <a:bodyPr wrap="square">
            <a:spAutoFit/>
          </a:bodyPr>
          <a:lstStyle/>
          <a:p>
            <a:pPr algn="l"/>
            <a:r>
              <a:rPr lang="tr-TR" sz="2400" b="1" dirty="0">
                <a:solidFill>
                  <a:srgbClr val="FF0000"/>
                </a:solidFill>
                <a:latin typeface="CaslonPro-Bold"/>
              </a:rPr>
              <a:t>Dünya Bankası </a:t>
            </a:r>
            <a:r>
              <a:rPr lang="tr-TR" sz="2400" b="1" i="0" u="none" strike="noStrike" baseline="0" dirty="0">
                <a:solidFill>
                  <a:srgbClr val="FF0000"/>
                </a:solidFill>
                <a:latin typeface="CaslonPro-Bold"/>
              </a:rPr>
              <a:t>(WB)</a:t>
            </a:r>
            <a:endParaRPr lang="tr-TR" sz="3200" dirty="0">
              <a:solidFill>
                <a:srgbClr val="FF0000"/>
              </a:solidFill>
            </a:endParaRPr>
          </a:p>
        </p:txBody>
      </p:sp>
      <p:sp>
        <p:nvSpPr>
          <p:cNvPr id="7" name="Metin kutusu 6">
            <a:extLst>
              <a:ext uri="{FF2B5EF4-FFF2-40B4-BE49-F238E27FC236}">
                <a16:creationId xmlns:a16="http://schemas.microsoft.com/office/drawing/2014/main" id="{21C3A0D0-5CC2-4B3F-B80D-0FE2BB463CDD}"/>
              </a:ext>
            </a:extLst>
          </p:cNvPr>
          <p:cNvSpPr txBox="1"/>
          <p:nvPr/>
        </p:nvSpPr>
        <p:spPr>
          <a:xfrm>
            <a:off x="4886180" y="1689159"/>
            <a:ext cx="6730564" cy="830997"/>
          </a:xfrm>
          <a:prstGeom prst="rect">
            <a:avLst/>
          </a:prstGeom>
          <a:noFill/>
        </p:spPr>
        <p:txBody>
          <a:bodyPr wrap="square">
            <a:spAutoFit/>
          </a:bodyPr>
          <a:lstStyle/>
          <a:p>
            <a:pPr algn="l"/>
            <a:r>
              <a:rPr lang="tr-TR" sz="2400" b="0" i="0" u="none" strike="noStrike" baseline="0" dirty="0"/>
              <a:t>Üyelerine uzun, kısa vadeli bazen de karşılıksız kredi vermektedir.</a:t>
            </a:r>
            <a:endParaRPr lang="tr-TR" sz="2400" dirty="0"/>
          </a:p>
        </p:txBody>
      </p:sp>
    </p:spTree>
    <p:extLst>
      <p:ext uri="{BB962C8B-B14F-4D97-AF65-F5344CB8AC3E}">
        <p14:creationId xmlns:p14="http://schemas.microsoft.com/office/powerpoint/2010/main" val="135298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39408" y="1018370"/>
            <a:ext cx="7455719" cy="461665"/>
          </a:xfrm>
          <a:prstGeom prst="rect">
            <a:avLst/>
          </a:prstGeom>
          <a:noFill/>
        </p:spPr>
        <p:txBody>
          <a:bodyPr wrap="square">
            <a:spAutoFit/>
          </a:bodyPr>
          <a:lstStyle/>
          <a:p>
            <a:pPr algn="l"/>
            <a:r>
              <a:rPr lang="tr-TR" sz="2400" b="1" dirty="0">
                <a:solidFill>
                  <a:srgbClr val="FF0000"/>
                </a:solidFill>
                <a:latin typeface="CaslonPro-Bold"/>
              </a:rPr>
              <a:t>Birleşmiş Milletler Çocuk Yardım Fonu </a:t>
            </a:r>
            <a:r>
              <a:rPr lang="tr-TR" sz="2400" b="1" i="0" u="none" strike="noStrike" baseline="0" dirty="0">
                <a:solidFill>
                  <a:srgbClr val="FF0000"/>
                </a:solidFill>
                <a:latin typeface="CaslonPro-Bold"/>
              </a:rPr>
              <a:t>(UNİCEF)</a:t>
            </a:r>
            <a:endParaRPr lang="tr-TR" sz="3200" dirty="0">
              <a:solidFill>
                <a:srgbClr val="FF0000"/>
              </a:solidFill>
            </a:endParaRPr>
          </a:p>
        </p:txBody>
      </p:sp>
      <p:pic>
        <p:nvPicPr>
          <p:cNvPr id="6" name="Resim 5">
            <a:extLst>
              <a:ext uri="{FF2B5EF4-FFF2-40B4-BE49-F238E27FC236}">
                <a16:creationId xmlns:a16="http://schemas.microsoft.com/office/drawing/2014/main" id="{53E6CAFF-C23E-4848-B1A2-B97A1DF3E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9" y="1667719"/>
            <a:ext cx="3373116" cy="3373116"/>
          </a:xfrm>
          <a:prstGeom prst="rect">
            <a:avLst/>
          </a:prstGeom>
        </p:spPr>
      </p:pic>
      <p:sp>
        <p:nvSpPr>
          <p:cNvPr id="10" name="Metin kutusu 9">
            <a:extLst>
              <a:ext uri="{FF2B5EF4-FFF2-40B4-BE49-F238E27FC236}">
                <a16:creationId xmlns:a16="http://schemas.microsoft.com/office/drawing/2014/main" id="{992B194D-8CF6-41F6-9AAA-9E2FF6EAE2E8}"/>
              </a:ext>
            </a:extLst>
          </p:cNvPr>
          <p:cNvSpPr txBox="1"/>
          <p:nvPr/>
        </p:nvSpPr>
        <p:spPr>
          <a:xfrm>
            <a:off x="4185633" y="1873780"/>
            <a:ext cx="7766959" cy="1200329"/>
          </a:xfrm>
          <a:prstGeom prst="rect">
            <a:avLst/>
          </a:prstGeom>
          <a:noFill/>
        </p:spPr>
        <p:txBody>
          <a:bodyPr wrap="square">
            <a:spAutoFit/>
          </a:bodyPr>
          <a:lstStyle/>
          <a:p>
            <a:pPr algn="l"/>
            <a:r>
              <a:rPr lang="tr-TR" sz="2400" b="0" i="0" u="none" strike="noStrike" baseline="0" dirty="0"/>
              <a:t>Dünyadaki bütün çocukların güvenlik, sağlık, eğitim gibi her türlü haklardan yararlanmalarını sağlamak ve bu haklarını korumak ve onları kollamak amacıyla kurulmuştur.</a:t>
            </a:r>
            <a:endParaRPr lang="tr-TR" sz="2400" dirty="0"/>
          </a:p>
        </p:txBody>
      </p:sp>
    </p:spTree>
    <p:extLst>
      <p:ext uri="{BB962C8B-B14F-4D97-AF65-F5344CB8AC3E}">
        <p14:creationId xmlns:p14="http://schemas.microsoft.com/office/powerpoint/2010/main" val="63957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4" name="Dikdörtgen 3">
            <a:extLst>
              <a:ext uri="{FF2B5EF4-FFF2-40B4-BE49-F238E27FC236}">
                <a16:creationId xmlns:a16="http://schemas.microsoft.com/office/drawing/2014/main" id="{1B183044-838A-4512-B8D7-32EAA7109411}"/>
              </a:ext>
            </a:extLst>
          </p:cNvPr>
          <p:cNvSpPr/>
          <p:nvPr/>
        </p:nvSpPr>
        <p:spPr>
          <a:xfrm>
            <a:off x="341290" y="1873780"/>
            <a:ext cx="11417121" cy="4623612"/>
          </a:xfrm>
          <a:prstGeom prst="rect">
            <a:avLst/>
          </a:prstGeom>
          <a:solidFill>
            <a:schemeClr val="bg1">
              <a:lumMod val="95000"/>
            </a:schemeClr>
          </a:solidFill>
          <a:ln w="177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1" i="0" u="none" strike="noStrike" baseline="0" dirty="0">
                <a:solidFill>
                  <a:srgbClr val="FF0000"/>
                </a:solidFill>
              </a:rPr>
              <a:t>UNICEF’ten 720 Bin </a:t>
            </a:r>
            <a:r>
              <a:rPr lang="tr-TR" sz="2400" b="1" i="0" u="none" strike="noStrike" baseline="0" dirty="0" err="1">
                <a:solidFill>
                  <a:srgbClr val="FF0000"/>
                </a:solidFill>
              </a:rPr>
              <a:t>Arakanlı</a:t>
            </a:r>
            <a:r>
              <a:rPr lang="tr-TR" sz="2400" b="1" i="0" u="none" strike="noStrike" baseline="0" dirty="0">
                <a:solidFill>
                  <a:srgbClr val="FF0000"/>
                </a:solidFill>
              </a:rPr>
              <a:t> Çocuk İçin Acil Çağrı</a:t>
            </a:r>
          </a:p>
          <a:p>
            <a:pPr lvl="1"/>
            <a:endParaRPr lang="tr-TR" sz="2400" b="1" dirty="0">
              <a:solidFill>
                <a:srgbClr val="FF0000"/>
              </a:solidFill>
            </a:endParaRPr>
          </a:p>
          <a:p>
            <a:pPr lvl="1"/>
            <a:r>
              <a:rPr lang="tr-TR" sz="2400" b="0" i="0" u="none" strike="noStrike" baseline="0" dirty="0">
                <a:solidFill>
                  <a:schemeClr val="tx1"/>
                </a:solidFill>
              </a:rPr>
              <a:t>UNICEF tarafından yayımlanan raporda, gerek </a:t>
            </a:r>
            <a:br>
              <a:rPr lang="tr-TR" sz="2400" b="0" i="0" u="none" strike="noStrike" baseline="0" dirty="0">
                <a:solidFill>
                  <a:schemeClr val="tx1"/>
                </a:solidFill>
              </a:rPr>
            </a:br>
            <a:r>
              <a:rPr lang="tr-TR" sz="2400" b="0" i="0" u="none" strike="noStrike" baseline="0" dirty="0">
                <a:solidFill>
                  <a:schemeClr val="tx1"/>
                </a:solidFill>
              </a:rPr>
              <a:t>Myanmar’da </a:t>
            </a:r>
            <a:r>
              <a:rPr lang="tr-TR" sz="2400" dirty="0">
                <a:solidFill>
                  <a:schemeClr val="tx1"/>
                </a:solidFill>
              </a:rPr>
              <a:t> </a:t>
            </a:r>
            <a:r>
              <a:rPr lang="tr-TR" sz="2400" b="0" i="0" u="none" strike="noStrike" baseline="0" dirty="0">
                <a:solidFill>
                  <a:schemeClr val="tx1"/>
                </a:solidFill>
              </a:rPr>
              <a:t>şiddet</a:t>
            </a:r>
            <a:r>
              <a:rPr lang="tr-TR" sz="2400" dirty="0">
                <a:solidFill>
                  <a:schemeClr val="tx1"/>
                </a:solidFill>
              </a:rPr>
              <a:t> </a:t>
            </a:r>
            <a:r>
              <a:rPr lang="tr-TR" sz="2400" b="0" i="0" u="none" strike="noStrike" baseline="0" dirty="0">
                <a:solidFill>
                  <a:schemeClr val="tx1"/>
                </a:solidFill>
              </a:rPr>
              <a:t>gören ve evlerinden edilen gerekse </a:t>
            </a:r>
            <a:br>
              <a:rPr lang="tr-TR" sz="2400" b="0" i="0" u="none" strike="noStrike" baseline="0" dirty="0">
                <a:solidFill>
                  <a:schemeClr val="tx1"/>
                </a:solidFill>
              </a:rPr>
            </a:br>
            <a:r>
              <a:rPr lang="tr-TR" sz="2400" b="0" i="0" u="none" strike="noStrike" baseline="0" dirty="0">
                <a:solidFill>
                  <a:schemeClr val="tx1"/>
                </a:solidFill>
              </a:rPr>
              <a:t>Bangladeş’te kalabalık kamplarda bulunan yaklaşık </a:t>
            </a:r>
            <a:br>
              <a:rPr lang="tr-TR" sz="2400" b="0" i="0" u="none" strike="noStrike" baseline="0" dirty="0">
                <a:solidFill>
                  <a:schemeClr val="tx1"/>
                </a:solidFill>
              </a:rPr>
            </a:br>
            <a:r>
              <a:rPr lang="tr-TR" sz="2400" b="0" i="0" u="none" strike="noStrike" baseline="0" dirty="0">
                <a:solidFill>
                  <a:schemeClr val="tx1"/>
                </a:solidFill>
              </a:rPr>
              <a:t>720 bin </a:t>
            </a:r>
            <a:r>
              <a:rPr lang="tr-TR" sz="2400" b="0" i="0" u="none" strike="noStrike" baseline="0" dirty="0" err="1">
                <a:solidFill>
                  <a:schemeClr val="tx1"/>
                </a:solidFill>
              </a:rPr>
              <a:t>Arakanlı</a:t>
            </a:r>
            <a:r>
              <a:rPr lang="tr-TR" sz="2400" b="0" i="0" u="none" strike="noStrike" baseline="0" dirty="0">
                <a:solidFill>
                  <a:schemeClr val="tx1"/>
                </a:solidFill>
              </a:rPr>
              <a:t> çocuğun temel ihtiyaçlarının giderilmesi</a:t>
            </a:r>
          </a:p>
          <a:p>
            <a:pPr lvl="1"/>
            <a:r>
              <a:rPr lang="tr-TR" sz="2400" b="0" i="0" u="none" strike="noStrike" baseline="0" dirty="0">
                <a:solidFill>
                  <a:schemeClr val="tx1"/>
                </a:solidFill>
              </a:rPr>
              <a:t>için uluslararası topluma “acil çaba” gösterilmesi çağrısı </a:t>
            </a:r>
            <a:br>
              <a:rPr lang="tr-TR" sz="2400" b="0" i="0" u="none" strike="noStrike" baseline="0" dirty="0">
                <a:solidFill>
                  <a:schemeClr val="tx1"/>
                </a:solidFill>
              </a:rPr>
            </a:br>
            <a:r>
              <a:rPr lang="tr-TR" sz="2400" b="0" i="0" u="none" strike="noStrike" baseline="0" dirty="0">
                <a:solidFill>
                  <a:schemeClr val="tx1"/>
                </a:solidFill>
              </a:rPr>
              <a:t>yapıldı. Müslümanların rahat hareket edebilmesi, sağlık hizmetlerinden, eğitimden</a:t>
            </a:r>
          </a:p>
          <a:p>
            <a:pPr lvl="1"/>
            <a:r>
              <a:rPr lang="tr-TR" sz="2400" b="0" i="0" u="none" strike="noStrike" baseline="0" dirty="0">
                <a:solidFill>
                  <a:schemeClr val="tx1"/>
                </a:solidFill>
              </a:rPr>
              <a:t>ve tarımsal faaliyetlerden yararlanması gerektiğini vurguladı.</a:t>
            </a:r>
          </a:p>
          <a:p>
            <a:pPr lvl="1"/>
            <a:endParaRPr lang="tr-TR" sz="2400" i="1" dirty="0">
              <a:solidFill>
                <a:schemeClr val="tx1"/>
              </a:solidFill>
            </a:endParaRPr>
          </a:p>
          <a:p>
            <a:pPr lvl="1" algn="r"/>
            <a:r>
              <a:rPr lang="tr-TR" sz="2000" b="0" i="1" u="none" strike="noStrike" baseline="0" dirty="0">
                <a:solidFill>
                  <a:schemeClr val="tx1"/>
                </a:solidFill>
              </a:rPr>
              <a:t>Genel ağ haberi, 23 Şubat 2018 (Düzenlenmiştir.)</a:t>
            </a:r>
            <a:endParaRPr lang="tr-TR" sz="2800" dirty="0">
              <a:solidFill>
                <a:schemeClr val="tx1"/>
              </a:solidFill>
            </a:endParaRPr>
          </a:p>
        </p:txBody>
      </p:sp>
      <p:sp>
        <p:nvSpPr>
          <p:cNvPr id="6" name="Metin kutusu 5">
            <a:extLst>
              <a:ext uri="{FF2B5EF4-FFF2-40B4-BE49-F238E27FC236}">
                <a16:creationId xmlns:a16="http://schemas.microsoft.com/office/drawing/2014/main" id="{14CA673A-5583-4D0B-9712-5CE287348A11}"/>
              </a:ext>
            </a:extLst>
          </p:cNvPr>
          <p:cNvSpPr txBox="1"/>
          <p:nvPr/>
        </p:nvSpPr>
        <p:spPr>
          <a:xfrm>
            <a:off x="239408" y="1018370"/>
            <a:ext cx="7455719" cy="461665"/>
          </a:xfrm>
          <a:prstGeom prst="rect">
            <a:avLst/>
          </a:prstGeom>
          <a:noFill/>
        </p:spPr>
        <p:txBody>
          <a:bodyPr wrap="square">
            <a:spAutoFit/>
          </a:bodyPr>
          <a:lstStyle/>
          <a:p>
            <a:pPr algn="l"/>
            <a:r>
              <a:rPr lang="tr-TR" sz="2400" b="1" dirty="0">
                <a:solidFill>
                  <a:srgbClr val="FF0000"/>
                </a:solidFill>
                <a:latin typeface="CaslonPro-Bold"/>
              </a:rPr>
              <a:t>Birleşmiş Milletler Çocuk Yardım Fonu </a:t>
            </a:r>
            <a:r>
              <a:rPr lang="tr-TR" sz="2400" b="1" i="0" u="none" strike="noStrike" baseline="0" dirty="0">
                <a:solidFill>
                  <a:srgbClr val="FF0000"/>
                </a:solidFill>
                <a:latin typeface="CaslonPro-Bold"/>
              </a:rPr>
              <a:t>(UNİCEF)</a:t>
            </a:r>
            <a:endParaRPr lang="tr-TR" sz="3200" dirty="0">
              <a:solidFill>
                <a:srgbClr val="FF0000"/>
              </a:solidFill>
            </a:endParaRPr>
          </a:p>
        </p:txBody>
      </p:sp>
      <p:pic>
        <p:nvPicPr>
          <p:cNvPr id="3" name="Resim 2">
            <a:extLst>
              <a:ext uri="{FF2B5EF4-FFF2-40B4-BE49-F238E27FC236}">
                <a16:creationId xmlns:a16="http://schemas.microsoft.com/office/drawing/2014/main" id="{B304DCB7-0741-480E-B520-73903D90E0EB}"/>
              </a:ext>
            </a:extLst>
          </p:cNvPr>
          <p:cNvPicPr>
            <a:picLocks noChangeAspect="1"/>
          </p:cNvPicPr>
          <p:nvPr/>
        </p:nvPicPr>
        <p:blipFill>
          <a:blip r:embed="rId2"/>
          <a:stretch>
            <a:fillRect/>
          </a:stretch>
        </p:blipFill>
        <p:spPr>
          <a:xfrm>
            <a:off x="8100811" y="2659615"/>
            <a:ext cx="3339439" cy="2005764"/>
          </a:xfrm>
          <a:prstGeom prst="rect">
            <a:avLst/>
          </a:prstGeom>
        </p:spPr>
      </p:pic>
    </p:spTree>
    <p:extLst>
      <p:ext uri="{BB962C8B-B14F-4D97-AF65-F5344CB8AC3E}">
        <p14:creationId xmlns:p14="http://schemas.microsoft.com/office/powerpoint/2010/main" val="346347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39408" y="1018370"/>
            <a:ext cx="7455719" cy="461665"/>
          </a:xfrm>
          <a:prstGeom prst="rect">
            <a:avLst/>
          </a:prstGeom>
          <a:noFill/>
        </p:spPr>
        <p:txBody>
          <a:bodyPr wrap="square">
            <a:spAutoFit/>
          </a:bodyPr>
          <a:lstStyle/>
          <a:p>
            <a:pPr algn="l"/>
            <a:r>
              <a:rPr lang="tr-TR" sz="2400" b="1" dirty="0">
                <a:solidFill>
                  <a:srgbClr val="FF0000"/>
                </a:solidFill>
                <a:latin typeface="CaslonPro-Bold"/>
              </a:rPr>
              <a:t>Dünya Ticaret Örgütü </a:t>
            </a:r>
            <a:r>
              <a:rPr lang="tr-TR" sz="2400" b="1" i="0" u="none" strike="noStrike" baseline="0" dirty="0">
                <a:solidFill>
                  <a:srgbClr val="FF0000"/>
                </a:solidFill>
                <a:latin typeface="CaslonPro-Bold"/>
              </a:rPr>
              <a:t>(WTO)</a:t>
            </a:r>
            <a:endParaRPr lang="tr-TR" sz="3200" dirty="0">
              <a:solidFill>
                <a:srgbClr val="FF0000"/>
              </a:solidFill>
            </a:endParaRPr>
          </a:p>
        </p:txBody>
      </p:sp>
      <p:pic>
        <p:nvPicPr>
          <p:cNvPr id="3" name="Resim 2">
            <a:extLst>
              <a:ext uri="{FF2B5EF4-FFF2-40B4-BE49-F238E27FC236}">
                <a16:creationId xmlns:a16="http://schemas.microsoft.com/office/drawing/2014/main" id="{F42A89AE-99A3-4CA6-9834-295437464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8" y="1574844"/>
            <a:ext cx="4912141" cy="2578874"/>
          </a:xfrm>
          <a:prstGeom prst="rect">
            <a:avLst/>
          </a:prstGeom>
        </p:spPr>
      </p:pic>
      <p:sp>
        <p:nvSpPr>
          <p:cNvPr id="7" name="Metin kutusu 6">
            <a:extLst>
              <a:ext uri="{FF2B5EF4-FFF2-40B4-BE49-F238E27FC236}">
                <a16:creationId xmlns:a16="http://schemas.microsoft.com/office/drawing/2014/main" id="{0940AC2A-29F1-4F74-B06C-D8D1321C7AE4}"/>
              </a:ext>
            </a:extLst>
          </p:cNvPr>
          <p:cNvSpPr txBox="1"/>
          <p:nvPr/>
        </p:nvSpPr>
        <p:spPr>
          <a:xfrm>
            <a:off x="5396248" y="1873780"/>
            <a:ext cx="6556344" cy="1200329"/>
          </a:xfrm>
          <a:prstGeom prst="rect">
            <a:avLst/>
          </a:prstGeom>
          <a:noFill/>
        </p:spPr>
        <p:txBody>
          <a:bodyPr wrap="square">
            <a:spAutoFit/>
          </a:bodyPr>
          <a:lstStyle/>
          <a:p>
            <a:pPr algn="l"/>
            <a:r>
              <a:rPr lang="tr-TR" sz="2400" b="0" i="0" u="none" strike="noStrike" baseline="0" dirty="0">
                <a:latin typeface="CaslonPro-Regular"/>
              </a:rPr>
              <a:t>Ülkelerin ticaret yasalarını uluslararası çerçevede geliştirmek ve ticari ilişkilerin düzenlenmesini sağlamak amacıyla kurulmuştur.</a:t>
            </a:r>
            <a:endParaRPr lang="tr-TR" sz="2400" dirty="0"/>
          </a:p>
        </p:txBody>
      </p:sp>
    </p:spTree>
    <p:extLst>
      <p:ext uri="{BB962C8B-B14F-4D97-AF65-F5344CB8AC3E}">
        <p14:creationId xmlns:p14="http://schemas.microsoft.com/office/powerpoint/2010/main" val="105650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39408" y="1018370"/>
            <a:ext cx="7455719" cy="461665"/>
          </a:xfrm>
          <a:prstGeom prst="rect">
            <a:avLst/>
          </a:prstGeom>
          <a:noFill/>
        </p:spPr>
        <p:txBody>
          <a:bodyPr wrap="square">
            <a:spAutoFit/>
          </a:bodyPr>
          <a:lstStyle/>
          <a:p>
            <a:pPr algn="l"/>
            <a:r>
              <a:rPr lang="tr-TR" sz="2400" b="1" dirty="0">
                <a:solidFill>
                  <a:srgbClr val="FF0000"/>
                </a:solidFill>
                <a:latin typeface="CaslonPro-Bold"/>
              </a:rPr>
              <a:t>Birleşmiş Milletler Gıda ve Tarım Örgütü </a:t>
            </a:r>
            <a:r>
              <a:rPr lang="tr-TR" sz="2400" b="1" i="0" u="none" strike="noStrike" baseline="0" dirty="0">
                <a:solidFill>
                  <a:srgbClr val="FF0000"/>
                </a:solidFill>
                <a:latin typeface="CaslonPro-Bold"/>
              </a:rPr>
              <a:t>(FAO)</a:t>
            </a:r>
            <a:endParaRPr lang="tr-TR" sz="3200" dirty="0">
              <a:solidFill>
                <a:srgbClr val="FF0000"/>
              </a:solidFill>
            </a:endParaRPr>
          </a:p>
        </p:txBody>
      </p:sp>
      <p:pic>
        <p:nvPicPr>
          <p:cNvPr id="3" name="Resim 2">
            <a:extLst>
              <a:ext uri="{FF2B5EF4-FFF2-40B4-BE49-F238E27FC236}">
                <a16:creationId xmlns:a16="http://schemas.microsoft.com/office/drawing/2014/main" id="{D651F1F5-C71B-4D24-9ECD-4FC1A1A34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8" y="1757870"/>
            <a:ext cx="6781014" cy="2260338"/>
          </a:xfrm>
          <a:prstGeom prst="rect">
            <a:avLst/>
          </a:prstGeom>
        </p:spPr>
      </p:pic>
      <p:sp>
        <p:nvSpPr>
          <p:cNvPr id="7" name="Metin kutusu 6">
            <a:extLst>
              <a:ext uri="{FF2B5EF4-FFF2-40B4-BE49-F238E27FC236}">
                <a16:creationId xmlns:a16="http://schemas.microsoft.com/office/drawing/2014/main" id="{7D0ADCCA-8A7B-4397-A3BB-541B182E04F0}"/>
              </a:ext>
            </a:extLst>
          </p:cNvPr>
          <p:cNvSpPr txBox="1"/>
          <p:nvPr/>
        </p:nvSpPr>
        <p:spPr>
          <a:xfrm>
            <a:off x="7141334" y="2127040"/>
            <a:ext cx="4811257" cy="1200329"/>
          </a:xfrm>
          <a:prstGeom prst="rect">
            <a:avLst/>
          </a:prstGeom>
          <a:noFill/>
        </p:spPr>
        <p:txBody>
          <a:bodyPr wrap="square">
            <a:spAutoFit/>
          </a:bodyPr>
          <a:lstStyle/>
          <a:p>
            <a:r>
              <a:rPr lang="tr-TR" sz="2400" b="0" i="0" u="none" strike="noStrike" baseline="0" dirty="0">
                <a:latin typeface="CaslonPro-Regular"/>
              </a:rPr>
              <a:t>Açlıkla ilgili ortaya çıkan tehlikeleri ortadan kaldırmak amacıyla kurulmuştur.</a:t>
            </a:r>
            <a:endParaRPr lang="tr-TR" sz="2400" dirty="0"/>
          </a:p>
        </p:txBody>
      </p:sp>
    </p:spTree>
    <p:extLst>
      <p:ext uri="{BB962C8B-B14F-4D97-AF65-F5344CB8AC3E}">
        <p14:creationId xmlns:p14="http://schemas.microsoft.com/office/powerpoint/2010/main" val="249734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4" name="Metin kutusu 3">
            <a:extLst>
              <a:ext uri="{FF2B5EF4-FFF2-40B4-BE49-F238E27FC236}">
                <a16:creationId xmlns:a16="http://schemas.microsoft.com/office/drawing/2014/main" id="{20445FBF-9C21-4C89-A39F-06969BF9DF6E}"/>
              </a:ext>
            </a:extLst>
          </p:cNvPr>
          <p:cNvSpPr txBox="1"/>
          <p:nvPr/>
        </p:nvSpPr>
        <p:spPr>
          <a:xfrm>
            <a:off x="239408" y="1018370"/>
            <a:ext cx="7455719" cy="461665"/>
          </a:xfrm>
          <a:prstGeom prst="rect">
            <a:avLst/>
          </a:prstGeom>
          <a:noFill/>
        </p:spPr>
        <p:txBody>
          <a:bodyPr wrap="square">
            <a:spAutoFit/>
          </a:bodyPr>
          <a:lstStyle/>
          <a:p>
            <a:pPr algn="l"/>
            <a:r>
              <a:rPr lang="tr-TR" sz="2400" b="1" dirty="0">
                <a:solidFill>
                  <a:srgbClr val="FF0000"/>
                </a:solidFill>
                <a:latin typeface="CaslonPro-Bold"/>
              </a:rPr>
              <a:t>Birleşmiş Milletler Gıda ve Tarım Örgütü </a:t>
            </a:r>
            <a:r>
              <a:rPr lang="tr-TR" sz="2400" b="1" i="0" u="none" strike="noStrike" baseline="0" dirty="0">
                <a:solidFill>
                  <a:srgbClr val="FF0000"/>
                </a:solidFill>
                <a:latin typeface="CaslonPro-Bold"/>
              </a:rPr>
              <a:t>(FAO)</a:t>
            </a:r>
            <a:endParaRPr lang="tr-TR" sz="3200" dirty="0">
              <a:solidFill>
                <a:srgbClr val="FF0000"/>
              </a:solidFill>
            </a:endParaRPr>
          </a:p>
        </p:txBody>
      </p:sp>
      <p:sp>
        <p:nvSpPr>
          <p:cNvPr id="6" name="Dikdörtgen 5">
            <a:extLst>
              <a:ext uri="{FF2B5EF4-FFF2-40B4-BE49-F238E27FC236}">
                <a16:creationId xmlns:a16="http://schemas.microsoft.com/office/drawing/2014/main" id="{F80F80E5-6ADC-4A38-8A0F-3EC462AB3B23}"/>
              </a:ext>
            </a:extLst>
          </p:cNvPr>
          <p:cNvSpPr/>
          <p:nvPr/>
        </p:nvSpPr>
        <p:spPr>
          <a:xfrm>
            <a:off x="341290" y="1873780"/>
            <a:ext cx="11417121" cy="4623612"/>
          </a:xfrm>
          <a:prstGeom prst="rect">
            <a:avLst/>
          </a:prstGeom>
          <a:solidFill>
            <a:schemeClr val="bg1">
              <a:lumMod val="95000"/>
            </a:schemeClr>
          </a:solidFill>
          <a:ln w="177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1" i="0" u="none" strike="noStrike" baseline="0" dirty="0">
                <a:solidFill>
                  <a:srgbClr val="FF0000"/>
                </a:solidFill>
              </a:rPr>
              <a:t>FAO: Afrika’nın Çeşitli Bölgelerinde Gıda Güvenliği Riski Yükseliyor</a:t>
            </a:r>
          </a:p>
          <a:p>
            <a:pPr lvl="1"/>
            <a:endParaRPr lang="tr-TR" sz="2400" b="1" dirty="0">
              <a:solidFill>
                <a:srgbClr val="FF0000"/>
              </a:solidFill>
            </a:endParaRPr>
          </a:p>
          <a:p>
            <a:pPr lvl="1"/>
            <a:r>
              <a:rPr lang="tr-TR" sz="2400" b="0" i="0" u="none" strike="noStrike" baseline="0" dirty="0">
                <a:solidFill>
                  <a:schemeClr val="tx1"/>
                </a:solidFill>
              </a:rPr>
              <a:t>Birleşmiş Milletler Gıda ve Tarım Örgütü (FAO), gıda </a:t>
            </a:r>
            <a:br>
              <a:rPr lang="tr-TR" sz="2400" b="0" i="0" u="none" strike="noStrike" baseline="0" dirty="0">
                <a:solidFill>
                  <a:schemeClr val="tx1"/>
                </a:solidFill>
              </a:rPr>
            </a:br>
            <a:r>
              <a:rPr lang="tr-TR" sz="2400" b="0" i="0" u="none" strike="noStrike" baseline="0" dirty="0">
                <a:solidFill>
                  <a:schemeClr val="tx1"/>
                </a:solidFill>
              </a:rPr>
              <a:t>güvenliğine</a:t>
            </a:r>
            <a:r>
              <a:rPr lang="tr-TR" sz="2400" dirty="0">
                <a:solidFill>
                  <a:schemeClr val="tx1"/>
                </a:solidFill>
              </a:rPr>
              <a:t> </a:t>
            </a:r>
            <a:r>
              <a:rPr lang="tr-TR" sz="2400" b="0" i="0" u="none" strike="noStrike" baseline="0" dirty="0">
                <a:solidFill>
                  <a:schemeClr val="tx1"/>
                </a:solidFill>
              </a:rPr>
              <a:t>ilişkin acil durumların artacağı uyarısında </a:t>
            </a:r>
            <a:br>
              <a:rPr lang="tr-TR" sz="2400" b="0" i="0" u="none" strike="noStrike" baseline="0" dirty="0">
                <a:solidFill>
                  <a:schemeClr val="tx1"/>
                </a:solidFill>
              </a:rPr>
            </a:br>
            <a:r>
              <a:rPr lang="tr-TR" sz="2400" b="0" i="0" u="none" strike="noStrike" baseline="0" dirty="0">
                <a:solidFill>
                  <a:schemeClr val="tx1"/>
                </a:solidFill>
              </a:rPr>
              <a:t>bulundu. 2017 yılı itibarıyla 37 ülke gıda için dış yardıma </a:t>
            </a:r>
            <a:br>
              <a:rPr lang="tr-TR" sz="2400" b="0" i="0" u="none" strike="noStrike" baseline="0" dirty="0">
                <a:solidFill>
                  <a:schemeClr val="tx1"/>
                </a:solidFill>
              </a:rPr>
            </a:br>
            <a:r>
              <a:rPr lang="tr-TR" sz="2400" b="0" i="0" u="none" strike="noStrike" baseline="0" dirty="0">
                <a:solidFill>
                  <a:schemeClr val="tx1"/>
                </a:solidFill>
              </a:rPr>
              <a:t>ihtiyaç duyuyor. Bu ülkelerden birçoğu Afrika’da yer alıyor. </a:t>
            </a:r>
            <a:br>
              <a:rPr lang="tr-TR" sz="2400" b="0" i="0" u="none" strike="noStrike" baseline="0" dirty="0">
                <a:solidFill>
                  <a:schemeClr val="tx1"/>
                </a:solidFill>
              </a:rPr>
            </a:br>
            <a:r>
              <a:rPr lang="tr-TR" sz="2400" b="0" i="0" u="none" strike="noStrike" baseline="0" dirty="0">
                <a:solidFill>
                  <a:schemeClr val="tx1"/>
                </a:solidFill>
              </a:rPr>
              <a:t>Tarımsal üretimin artması beklenirken uzayan çatışmalar </a:t>
            </a:r>
            <a:br>
              <a:rPr lang="tr-TR" sz="2400" b="0" i="0" u="none" strike="noStrike" baseline="0" dirty="0">
                <a:solidFill>
                  <a:schemeClr val="tx1"/>
                </a:solidFill>
              </a:rPr>
            </a:br>
            <a:r>
              <a:rPr lang="tr-TR" sz="2400" b="0" i="0" u="none" strike="noStrike" baseline="0" dirty="0">
                <a:solidFill>
                  <a:schemeClr val="tx1"/>
                </a:solidFill>
              </a:rPr>
              <a:t>ve karışıklıklar açlığı arttırıyor. Güney Sudan’da kıtlık ilan</a:t>
            </a:r>
          </a:p>
          <a:p>
            <a:pPr lvl="1"/>
            <a:r>
              <a:rPr lang="tr-TR" sz="2400" b="0" i="0" u="none" strike="noStrike" baseline="0" dirty="0">
                <a:solidFill>
                  <a:schemeClr val="tx1"/>
                </a:solidFill>
              </a:rPr>
              <a:t>edilirken Nijerya’nın kuzeyi, Somali ve Yemen’de de gıda güvenliğinden endişe ediliyor.</a:t>
            </a:r>
          </a:p>
          <a:p>
            <a:pPr lvl="1"/>
            <a:endParaRPr lang="tr-TR" sz="2400" b="0" i="0" u="none" strike="noStrike" baseline="0" dirty="0">
              <a:solidFill>
                <a:schemeClr val="tx1"/>
              </a:solidFill>
            </a:endParaRPr>
          </a:p>
          <a:p>
            <a:pPr lvl="1" algn="r"/>
            <a:r>
              <a:rPr lang="tr-TR" sz="2000" b="0" i="1" u="none" strike="noStrike" baseline="0" dirty="0">
                <a:solidFill>
                  <a:schemeClr val="tx1"/>
                </a:solidFill>
              </a:rPr>
              <a:t>Genel ağ haberi, 2 Mart 2018 (Düzenlenmiştir.)</a:t>
            </a:r>
            <a:endParaRPr lang="tr-TR" sz="3200" dirty="0">
              <a:solidFill>
                <a:schemeClr val="tx1"/>
              </a:solidFill>
            </a:endParaRPr>
          </a:p>
        </p:txBody>
      </p:sp>
      <p:pic>
        <p:nvPicPr>
          <p:cNvPr id="3" name="Resim 2">
            <a:extLst>
              <a:ext uri="{FF2B5EF4-FFF2-40B4-BE49-F238E27FC236}">
                <a16:creationId xmlns:a16="http://schemas.microsoft.com/office/drawing/2014/main" id="{F9FBC669-4DFE-4ABD-8DEC-739EB6FEC672}"/>
              </a:ext>
            </a:extLst>
          </p:cNvPr>
          <p:cNvPicPr>
            <a:picLocks noChangeAspect="1"/>
          </p:cNvPicPr>
          <p:nvPr/>
        </p:nvPicPr>
        <p:blipFill>
          <a:blip r:embed="rId2"/>
          <a:stretch>
            <a:fillRect/>
          </a:stretch>
        </p:blipFill>
        <p:spPr>
          <a:xfrm>
            <a:off x="8152326" y="2856713"/>
            <a:ext cx="2994943" cy="2064836"/>
          </a:xfrm>
          <a:prstGeom prst="rect">
            <a:avLst/>
          </a:prstGeom>
        </p:spPr>
      </p:pic>
    </p:spTree>
    <p:extLst>
      <p:ext uri="{BB962C8B-B14F-4D97-AF65-F5344CB8AC3E}">
        <p14:creationId xmlns:p14="http://schemas.microsoft.com/office/powerpoint/2010/main" val="37952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39408" y="1018370"/>
            <a:ext cx="7809888" cy="461665"/>
          </a:xfrm>
          <a:prstGeom prst="rect">
            <a:avLst/>
          </a:prstGeom>
          <a:noFill/>
        </p:spPr>
        <p:txBody>
          <a:bodyPr wrap="square">
            <a:spAutoFit/>
          </a:bodyPr>
          <a:lstStyle/>
          <a:p>
            <a:pPr algn="l"/>
            <a:r>
              <a:rPr lang="tr-TR" sz="2400" b="1" i="0" u="none" strike="noStrike" baseline="0" dirty="0">
                <a:solidFill>
                  <a:srgbClr val="FF0000"/>
                </a:solidFill>
              </a:rPr>
              <a:t>Birleşmiş Milletler Mülteciler Yüksek Komiserliği (UNHCR)</a:t>
            </a:r>
            <a:endParaRPr lang="tr-TR" sz="4000" dirty="0">
              <a:solidFill>
                <a:srgbClr val="FF0000"/>
              </a:solidFill>
            </a:endParaRPr>
          </a:p>
        </p:txBody>
      </p:sp>
      <p:pic>
        <p:nvPicPr>
          <p:cNvPr id="4" name="Resim 3">
            <a:extLst>
              <a:ext uri="{FF2B5EF4-FFF2-40B4-BE49-F238E27FC236}">
                <a16:creationId xmlns:a16="http://schemas.microsoft.com/office/drawing/2014/main" id="{5C38B3EB-45C8-4C1C-ABD5-50D171B8F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08" y="1712794"/>
            <a:ext cx="3696333" cy="3696333"/>
          </a:xfrm>
          <a:prstGeom prst="rect">
            <a:avLst/>
          </a:prstGeom>
        </p:spPr>
      </p:pic>
      <p:sp>
        <p:nvSpPr>
          <p:cNvPr id="9" name="Metin kutusu 8">
            <a:extLst>
              <a:ext uri="{FF2B5EF4-FFF2-40B4-BE49-F238E27FC236}">
                <a16:creationId xmlns:a16="http://schemas.microsoft.com/office/drawing/2014/main" id="{DA2E37A5-CB1B-449A-ABC8-CD67180A612B}"/>
              </a:ext>
            </a:extLst>
          </p:cNvPr>
          <p:cNvSpPr txBox="1"/>
          <p:nvPr/>
        </p:nvSpPr>
        <p:spPr>
          <a:xfrm>
            <a:off x="4111579" y="1712794"/>
            <a:ext cx="7455719" cy="830997"/>
          </a:xfrm>
          <a:prstGeom prst="rect">
            <a:avLst/>
          </a:prstGeom>
          <a:noFill/>
        </p:spPr>
        <p:txBody>
          <a:bodyPr wrap="square">
            <a:spAutoFit/>
          </a:bodyPr>
          <a:lstStyle/>
          <a:p>
            <a:pPr algn="l"/>
            <a:r>
              <a:rPr lang="tr-TR" sz="2400" b="0" i="0" u="none" strike="noStrike" baseline="0" dirty="0"/>
              <a:t>Mültecilerin ülkelerine dönmelerine yardımcı olmak</a:t>
            </a:r>
          </a:p>
          <a:p>
            <a:pPr algn="l"/>
            <a:r>
              <a:rPr lang="tr-TR" sz="2400" b="0" i="0" u="none" strike="noStrike" baseline="0" dirty="0"/>
              <a:t>amacıyla kurulmuştur.</a:t>
            </a:r>
            <a:endParaRPr lang="tr-TR" sz="2400" dirty="0"/>
          </a:p>
        </p:txBody>
      </p:sp>
    </p:spTree>
    <p:extLst>
      <p:ext uri="{BB962C8B-B14F-4D97-AF65-F5344CB8AC3E}">
        <p14:creationId xmlns:p14="http://schemas.microsoft.com/office/powerpoint/2010/main" val="349321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39408" y="1018370"/>
            <a:ext cx="7455719" cy="461665"/>
          </a:xfrm>
          <a:prstGeom prst="rect">
            <a:avLst/>
          </a:prstGeom>
          <a:noFill/>
        </p:spPr>
        <p:txBody>
          <a:bodyPr wrap="square">
            <a:spAutoFit/>
          </a:bodyPr>
          <a:lstStyle/>
          <a:p>
            <a:pPr algn="l"/>
            <a:r>
              <a:rPr lang="tr-TR" sz="2400" b="1" dirty="0">
                <a:solidFill>
                  <a:srgbClr val="FF0000"/>
                </a:solidFill>
                <a:latin typeface="CaslonPro-Bold"/>
              </a:rPr>
              <a:t>Birleşmiş Millet Çevre Programı (UNEP)</a:t>
            </a:r>
            <a:endParaRPr lang="tr-TR" sz="3200" dirty="0">
              <a:solidFill>
                <a:srgbClr val="FF0000"/>
              </a:solidFill>
            </a:endParaRPr>
          </a:p>
        </p:txBody>
      </p:sp>
      <p:pic>
        <p:nvPicPr>
          <p:cNvPr id="3" name="Resim 2">
            <a:extLst>
              <a:ext uri="{FF2B5EF4-FFF2-40B4-BE49-F238E27FC236}">
                <a16:creationId xmlns:a16="http://schemas.microsoft.com/office/drawing/2014/main" id="{0CBCC3D7-493A-494B-A4AF-9D9C10AA85FD}"/>
              </a:ext>
            </a:extLst>
          </p:cNvPr>
          <p:cNvPicPr>
            <a:picLocks noChangeAspect="1"/>
          </p:cNvPicPr>
          <p:nvPr/>
        </p:nvPicPr>
        <p:blipFill rotWithShape="1">
          <a:blip r:embed="rId2">
            <a:extLst>
              <a:ext uri="{28A0092B-C50C-407E-A947-70E740481C1C}">
                <a14:useLocalDpi xmlns:a14="http://schemas.microsoft.com/office/drawing/2010/main" val="0"/>
              </a:ext>
            </a:extLst>
          </a:blip>
          <a:srcRect l="31709" t="11030" r="32573" b="29863"/>
          <a:stretch/>
        </p:blipFill>
        <p:spPr>
          <a:xfrm>
            <a:off x="239408" y="1732207"/>
            <a:ext cx="4082602" cy="3940937"/>
          </a:xfrm>
          <a:prstGeom prst="rect">
            <a:avLst/>
          </a:prstGeom>
        </p:spPr>
      </p:pic>
      <p:sp>
        <p:nvSpPr>
          <p:cNvPr id="7" name="Metin kutusu 6">
            <a:extLst>
              <a:ext uri="{FF2B5EF4-FFF2-40B4-BE49-F238E27FC236}">
                <a16:creationId xmlns:a16="http://schemas.microsoft.com/office/drawing/2014/main" id="{70754CEE-44E3-4C73-80AD-FBEAFAE6D175}"/>
              </a:ext>
            </a:extLst>
          </p:cNvPr>
          <p:cNvSpPr txBox="1"/>
          <p:nvPr/>
        </p:nvSpPr>
        <p:spPr>
          <a:xfrm>
            <a:off x="4536584" y="1732207"/>
            <a:ext cx="7305540" cy="1569660"/>
          </a:xfrm>
          <a:prstGeom prst="rect">
            <a:avLst/>
          </a:prstGeom>
          <a:noFill/>
        </p:spPr>
        <p:txBody>
          <a:bodyPr wrap="square">
            <a:spAutoFit/>
          </a:bodyPr>
          <a:lstStyle/>
          <a:p>
            <a:pPr algn="l"/>
            <a:r>
              <a:rPr lang="tr-TR" sz="2400" b="0" i="0" u="none" strike="noStrike" baseline="0" dirty="0"/>
              <a:t>Çevrenin küresel düzeyde sürekli gözden geçirilmesini, çevre sorunlarına uluslararası toplumun dikkatinin</a:t>
            </a:r>
          </a:p>
          <a:p>
            <a:pPr algn="l"/>
            <a:r>
              <a:rPr lang="tr-TR" sz="2400" b="0" i="0" u="none" strike="noStrike" baseline="0" dirty="0"/>
              <a:t>çekilmesini ve uluslararası ve ulusal çevre politika ve hukukunun gelişiminin sağlanmasını amaçlamaktadır.</a:t>
            </a:r>
            <a:endParaRPr lang="tr-TR" sz="2400" dirty="0"/>
          </a:p>
        </p:txBody>
      </p:sp>
    </p:spTree>
    <p:extLst>
      <p:ext uri="{BB962C8B-B14F-4D97-AF65-F5344CB8AC3E}">
        <p14:creationId xmlns:p14="http://schemas.microsoft.com/office/powerpoint/2010/main" val="4833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9AA6CEE7-9065-4DB8-B81C-6038E03694DF}"/>
              </a:ext>
            </a:extLst>
          </p:cNvPr>
          <p:cNvSpPr/>
          <p:nvPr/>
        </p:nvSpPr>
        <p:spPr>
          <a:xfrm>
            <a:off x="6321378" y="2830928"/>
            <a:ext cx="2331076" cy="5232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NATO</a:t>
            </a:r>
          </a:p>
        </p:txBody>
      </p:sp>
      <p:sp>
        <p:nvSpPr>
          <p:cNvPr id="9" name="Dikdörtgen 8">
            <a:extLst>
              <a:ext uri="{FF2B5EF4-FFF2-40B4-BE49-F238E27FC236}">
                <a16:creationId xmlns:a16="http://schemas.microsoft.com/office/drawing/2014/main" id="{17E8CB73-6FA7-41CA-8FAB-62D7D778E53D}"/>
              </a:ext>
            </a:extLst>
          </p:cNvPr>
          <p:cNvSpPr/>
          <p:nvPr/>
        </p:nvSpPr>
        <p:spPr>
          <a:xfrm>
            <a:off x="3436511" y="4052003"/>
            <a:ext cx="2331076" cy="5232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UNİCEF</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7" name="Dikdörtgen 6">
            <a:extLst>
              <a:ext uri="{FF2B5EF4-FFF2-40B4-BE49-F238E27FC236}">
                <a16:creationId xmlns:a16="http://schemas.microsoft.com/office/drawing/2014/main" id="{CD16978C-9102-47D9-A5BB-79C758D1DC04}"/>
              </a:ext>
            </a:extLst>
          </p:cNvPr>
          <p:cNvSpPr/>
          <p:nvPr/>
        </p:nvSpPr>
        <p:spPr>
          <a:xfrm>
            <a:off x="551644" y="4055223"/>
            <a:ext cx="2331076" cy="5232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UNSECO</a:t>
            </a:r>
          </a:p>
        </p:txBody>
      </p:sp>
      <p:sp>
        <p:nvSpPr>
          <p:cNvPr id="10" name="Dikdörtgen 9">
            <a:extLst>
              <a:ext uri="{FF2B5EF4-FFF2-40B4-BE49-F238E27FC236}">
                <a16:creationId xmlns:a16="http://schemas.microsoft.com/office/drawing/2014/main" id="{FA2AE353-1473-4634-8EE6-25BCB4044336}"/>
              </a:ext>
            </a:extLst>
          </p:cNvPr>
          <p:cNvSpPr/>
          <p:nvPr/>
        </p:nvSpPr>
        <p:spPr>
          <a:xfrm>
            <a:off x="9206245" y="2830928"/>
            <a:ext cx="2331076" cy="5232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BM</a:t>
            </a:r>
          </a:p>
        </p:txBody>
      </p:sp>
      <p:sp>
        <p:nvSpPr>
          <p:cNvPr id="12" name="Dikdörtgen 11">
            <a:extLst>
              <a:ext uri="{FF2B5EF4-FFF2-40B4-BE49-F238E27FC236}">
                <a16:creationId xmlns:a16="http://schemas.microsoft.com/office/drawing/2014/main" id="{10D6D58F-4746-4879-91C2-F7D205351581}"/>
              </a:ext>
            </a:extLst>
          </p:cNvPr>
          <p:cNvSpPr/>
          <p:nvPr/>
        </p:nvSpPr>
        <p:spPr>
          <a:xfrm>
            <a:off x="6321378" y="4052003"/>
            <a:ext cx="2331076" cy="5232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FAO</a:t>
            </a:r>
          </a:p>
        </p:txBody>
      </p:sp>
      <p:sp>
        <p:nvSpPr>
          <p:cNvPr id="13" name="Dikdörtgen 12">
            <a:extLst>
              <a:ext uri="{FF2B5EF4-FFF2-40B4-BE49-F238E27FC236}">
                <a16:creationId xmlns:a16="http://schemas.microsoft.com/office/drawing/2014/main" id="{C5CE0FAE-B429-4712-AEFC-ECFC5953CE6D}"/>
              </a:ext>
            </a:extLst>
          </p:cNvPr>
          <p:cNvSpPr/>
          <p:nvPr/>
        </p:nvSpPr>
        <p:spPr>
          <a:xfrm>
            <a:off x="9206245" y="4052003"/>
            <a:ext cx="2331076" cy="5232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TÜRKSOY</a:t>
            </a:r>
          </a:p>
        </p:txBody>
      </p:sp>
      <p:sp>
        <p:nvSpPr>
          <p:cNvPr id="14" name="Dikdörtgen 13">
            <a:extLst>
              <a:ext uri="{FF2B5EF4-FFF2-40B4-BE49-F238E27FC236}">
                <a16:creationId xmlns:a16="http://schemas.microsoft.com/office/drawing/2014/main" id="{CC72C6B3-6C9E-4CCA-987E-AA5C32FD815D}"/>
              </a:ext>
            </a:extLst>
          </p:cNvPr>
          <p:cNvSpPr/>
          <p:nvPr/>
        </p:nvSpPr>
        <p:spPr>
          <a:xfrm>
            <a:off x="551644" y="2830928"/>
            <a:ext cx="2331076" cy="5232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REVİZYON</a:t>
            </a:r>
          </a:p>
        </p:txBody>
      </p:sp>
      <p:sp>
        <p:nvSpPr>
          <p:cNvPr id="15" name="Dikdörtgen 14">
            <a:extLst>
              <a:ext uri="{FF2B5EF4-FFF2-40B4-BE49-F238E27FC236}">
                <a16:creationId xmlns:a16="http://schemas.microsoft.com/office/drawing/2014/main" id="{EC94267E-DB12-4745-9CAD-A487EB357E3C}"/>
              </a:ext>
            </a:extLst>
          </p:cNvPr>
          <p:cNvSpPr/>
          <p:nvPr/>
        </p:nvSpPr>
        <p:spPr>
          <a:xfrm>
            <a:off x="3436511" y="2830928"/>
            <a:ext cx="2331076" cy="52322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MİSYON</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ppt_w</p:attrName>
                                        </p:attrNameLst>
                                      </p:cBhvr>
                                      <p:tavLst>
                                        <p:tav tm="0" fmla="#ppt_w*sin(2.5*pi*$)">
                                          <p:val>
                                            <p:fltVal val="0"/>
                                          </p:val>
                                        </p:tav>
                                        <p:tav tm="100000">
                                          <p:val>
                                            <p:fltVal val="1"/>
                                          </p:val>
                                        </p:tav>
                                      </p:tavLst>
                                    </p:anim>
                                    <p:anim calcmode="lin" valueType="num">
                                      <p:cBhvr>
                                        <p:cTn id="38" dur="2000" fill="hold"/>
                                        <p:tgtEl>
                                          <p:spTgt spid="10"/>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anim calcmode="lin" valueType="num">
                                      <p:cBhvr>
                                        <p:cTn id="42" dur="2000" fill="hold"/>
                                        <p:tgtEl>
                                          <p:spTgt spid="12"/>
                                        </p:tgtEl>
                                        <p:attrNameLst>
                                          <p:attrName>ppt_w</p:attrName>
                                        </p:attrNameLst>
                                      </p:cBhvr>
                                      <p:tavLst>
                                        <p:tav tm="0" fmla="#ppt_w*sin(2.5*pi*$)">
                                          <p:val>
                                            <p:fltVal val="0"/>
                                          </p:val>
                                        </p:tav>
                                        <p:tav tm="100000">
                                          <p:val>
                                            <p:fltVal val="1"/>
                                          </p:val>
                                        </p:tav>
                                      </p:tavLst>
                                    </p:anim>
                                    <p:anim calcmode="lin" valueType="num">
                                      <p:cBhvr>
                                        <p:cTn id="43" dur="2000" fill="hold"/>
                                        <p:tgtEl>
                                          <p:spTgt spid="12"/>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anim calcmode="lin" valueType="num">
                                      <p:cBhvr>
                                        <p:cTn id="47" dur="2000" fill="hold"/>
                                        <p:tgtEl>
                                          <p:spTgt spid="13"/>
                                        </p:tgtEl>
                                        <p:attrNameLst>
                                          <p:attrName>ppt_w</p:attrName>
                                        </p:attrNameLst>
                                      </p:cBhvr>
                                      <p:tavLst>
                                        <p:tav tm="0" fmla="#ppt_w*sin(2.5*pi*$)">
                                          <p:val>
                                            <p:fltVal val="0"/>
                                          </p:val>
                                        </p:tav>
                                        <p:tav tm="100000">
                                          <p:val>
                                            <p:fltVal val="1"/>
                                          </p:val>
                                        </p:tav>
                                      </p:tavLst>
                                    </p:anim>
                                    <p:anim calcmode="lin" valueType="num">
                                      <p:cBhvr>
                                        <p:cTn id="48" dur="2000" fill="hold"/>
                                        <p:tgtEl>
                                          <p:spTgt spid="13"/>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anim calcmode="lin" valueType="num">
                                      <p:cBhvr>
                                        <p:cTn id="52" dur="2000" fill="hold"/>
                                        <p:tgtEl>
                                          <p:spTgt spid="14"/>
                                        </p:tgtEl>
                                        <p:attrNameLst>
                                          <p:attrName>ppt_w</p:attrName>
                                        </p:attrNameLst>
                                      </p:cBhvr>
                                      <p:tavLst>
                                        <p:tav tm="0" fmla="#ppt_w*sin(2.5*pi*$)">
                                          <p:val>
                                            <p:fltVal val="0"/>
                                          </p:val>
                                        </p:tav>
                                        <p:tav tm="100000">
                                          <p:val>
                                            <p:fltVal val="1"/>
                                          </p:val>
                                        </p:tav>
                                      </p:tavLst>
                                    </p:anim>
                                    <p:anim calcmode="lin" valueType="num">
                                      <p:cBhvr>
                                        <p:cTn id="53" dur="2000" fill="hold"/>
                                        <p:tgtEl>
                                          <p:spTgt spid="14"/>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anim calcmode="lin" valueType="num">
                                      <p:cBhvr>
                                        <p:cTn id="57" dur="2000" fill="hold"/>
                                        <p:tgtEl>
                                          <p:spTgt spid="15"/>
                                        </p:tgtEl>
                                        <p:attrNameLst>
                                          <p:attrName>ppt_w</p:attrName>
                                        </p:attrNameLst>
                                      </p:cBhvr>
                                      <p:tavLst>
                                        <p:tav tm="0" fmla="#ppt_w*sin(2.5*pi*$)">
                                          <p:val>
                                            <p:fltVal val="0"/>
                                          </p:val>
                                        </p:tav>
                                        <p:tav tm="100000">
                                          <p:val>
                                            <p:fltVal val="1"/>
                                          </p:val>
                                        </p:tav>
                                      </p:tavLst>
                                    </p:anim>
                                    <p:anim calcmode="lin" valueType="num">
                                      <p:cBhvr>
                                        <p:cTn id="5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28" grpId="0" animBg="1"/>
      <p:bldP spid="7" grpId="0" animBg="1"/>
      <p:bldP spid="10"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39408" y="1018370"/>
            <a:ext cx="9278079" cy="461665"/>
          </a:xfrm>
          <a:prstGeom prst="rect">
            <a:avLst/>
          </a:prstGeom>
          <a:noFill/>
        </p:spPr>
        <p:txBody>
          <a:bodyPr wrap="square">
            <a:spAutoFit/>
          </a:bodyPr>
          <a:lstStyle/>
          <a:p>
            <a:pPr algn="l"/>
            <a:r>
              <a:rPr lang="tr-TR" sz="2400" b="1" i="0" u="none" strike="noStrike" baseline="0" dirty="0">
                <a:solidFill>
                  <a:srgbClr val="FF0000"/>
                </a:solidFill>
                <a:latin typeface="CaslonPro-Bold"/>
              </a:rPr>
              <a:t>Türk Dili Konuşan Ülkeler İşbirliği Konseyi (TÜRK KONSEYİ)</a:t>
            </a:r>
            <a:endParaRPr lang="tr-TR" sz="4000" dirty="0">
              <a:solidFill>
                <a:srgbClr val="FF0000"/>
              </a:solidFill>
            </a:endParaRPr>
          </a:p>
        </p:txBody>
      </p:sp>
      <p:pic>
        <p:nvPicPr>
          <p:cNvPr id="3" name="Resim 2">
            <a:extLst>
              <a:ext uri="{FF2B5EF4-FFF2-40B4-BE49-F238E27FC236}">
                <a16:creationId xmlns:a16="http://schemas.microsoft.com/office/drawing/2014/main" id="{B7F21745-1466-423A-8F6C-6E76B5A04E24}"/>
              </a:ext>
            </a:extLst>
          </p:cNvPr>
          <p:cNvPicPr>
            <a:picLocks noChangeAspect="1"/>
          </p:cNvPicPr>
          <p:nvPr/>
        </p:nvPicPr>
        <p:blipFill>
          <a:blip r:embed="rId2"/>
          <a:stretch>
            <a:fillRect/>
          </a:stretch>
        </p:blipFill>
        <p:spPr>
          <a:xfrm>
            <a:off x="239408" y="1712794"/>
            <a:ext cx="4049257" cy="2672966"/>
          </a:xfrm>
          <a:prstGeom prst="rect">
            <a:avLst/>
          </a:prstGeom>
        </p:spPr>
      </p:pic>
      <p:sp>
        <p:nvSpPr>
          <p:cNvPr id="7" name="Metin kutusu 6">
            <a:extLst>
              <a:ext uri="{FF2B5EF4-FFF2-40B4-BE49-F238E27FC236}">
                <a16:creationId xmlns:a16="http://schemas.microsoft.com/office/drawing/2014/main" id="{E5FDCE01-9C97-4D16-9F68-219527647018}"/>
              </a:ext>
            </a:extLst>
          </p:cNvPr>
          <p:cNvSpPr txBox="1"/>
          <p:nvPr/>
        </p:nvSpPr>
        <p:spPr>
          <a:xfrm>
            <a:off x="4517264" y="1712794"/>
            <a:ext cx="7435327" cy="1938992"/>
          </a:xfrm>
          <a:prstGeom prst="rect">
            <a:avLst/>
          </a:prstGeom>
          <a:noFill/>
        </p:spPr>
        <p:txBody>
          <a:bodyPr wrap="square">
            <a:spAutoFit/>
          </a:bodyPr>
          <a:lstStyle/>
          <a:p>
            <a:pPr algn="l"/>
            <a:r>
              <a:rPr lang="tr-TR" sz="2400" b="0" i="0" u="none" strike="noStrike" baseline="0" dirty="0"/>
              <a:t>Türk dünyasının tarihî ve kültürel birikimlerinden en geniş şekilde yararlanılmak suretiyle Türk dili konuşan ülkeler arasındaki çok taraflı iş birliğinin geliştirilmesi amacıyla</a:t>
            </a:r>
          </a:p>
          <a:p>
            <a:pPr algn="l"/>
            <a:r>
              <a:rPr lang="tr-TR" sz="2400" b="0" i="0" u="none" strike="noStrike" baseline="0" dirty="0"/>
              <a:t>2009 yılında İstanbul’da kurulmuştur. Azerbaycan, Kazakistan, Kırgızistan ve Türkiye kurucu üyedir.</a:t>
            </a:r>
            <a:endParaRPr lang="tr-TR" sz="2400" dirty="0"/>
          </a:p>
        </p:txBody>
      </p:sp>
    </p:spTree>
    <p:extLst>
      <p:ext uri="{BB962C8B-B14F-4D97-AF65-F5344CB8AC3E}">
        <p14:creationId xmlns:p14="http://schemas.microsoft.com/office/powerpoint/2010/main" val="36757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4" name="Dikdörtgen 3">
            <a:extLst>
              <a:ext uri="{FF2B5EF4-FFF2-40B4-BE49-F238E27FC236}">
                <a16:creationId xmlns:a16="http://schemas.microsoft.com/office/drawing/2014/main" id="{B385305C-4CBB-47D5-9057-B384FA74CE15}"/>
              </a:ext>
            </a:extLst>
          </p:cNvPr>
          <p:cNvSpPr/>
          <p:nvPr/>
        </p:nvSpPr>
        <p:spPr>
          <a:xfrm>
            <a:off x="341290" y="1547860"/>
            <a:ext cx="11417121" cy="5123395"/>
          </a:xfrm>
          <a:prstGeom prst="rect">
            <a:avLst/>
          </a:prstGeom>
          <a:solidFill>
            <a:schemeClr val="bg1">
              <a:lumMod val="95000"/>
            </a:schemeClr>
          </a:solidFill>
          <a:ln w="177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b="1" i="0" u="none" strike="noStrike" baseline="0" dirty="0">
                <a:solidFill>
                  <a:srgbClr val="FF0000"/>
                </a:solidFill>
                <a:latin typeface="CaslonPro-Bold"/>
              </a:rPr>
              <a:t>Modern İpek Yolu Ortak Turu Başlıyor</a:t>
            </a:r>
            <a:br>
              <a:rPr lang="tr-TR" sz="2400" b="1" i="0" u="none" strike="noStrike" baseline="0" dirty="0">
                <a:solidFill>
                  <a:srgbClr val="FF0000"/>
                </a:solidFill>
                <a:latin typeface="CaslonPro-Bold"/>
              </a:rPr>
            </a:br>
            <a:br>
              <a:rPr lang="tr-TR" sz="2200" b="0" i="0" u="none" strike="noStrike" baseline="0" dirty="0">
                <a:solidFill>
                  <a:schemeClr val="tx1"/>
                </a:solidFill>
              </a:rPr>
            </a:br>
            <a:r>
              <a:rPr lang="tr-TR" sz="2200" b="0" i="0" u="none" strike="noStrike" baseline="0" dirty="0">
                <a:solidFill>
                  <a:schemeClr val="tx1"/>
                </a:solidFill>
              </a:rPr>
              <a:t>Kazakistan’ın başkenti Astana’da düzenlenen Türk Konseyi Turizm Çalışma Grubu 13. Toplantısına Kazakistan, Kırgızistan, Azerbaycan ve Türkiye’den yetkililer katıldı. Türk Dili Konuşan Ülkeler İşbirliği Konseyi Genel Sekreter Yardımcısı, Modern İpek Yolu ortak tur paketinin satışa çıktığını ve ilk turun Kırgızistan’da Dünya Göçebe Oyunları çerçevesinde 31 Ağustos-6 Eylül tarihlerinde gerçekleşeceğini bildirdi. Toplantıda Modern İpek Yolu Ortak Tur Paketi Projesinin tanıtım stratejisi, Türk Konseyine üye ülkelerin Özbekistan, Türkmenistan ve Çin ile turizm alanındaki ilişkilerini geliştirmesi, Türk cumhuriyetleri arasında vize kolaylığının sağlanması ve Birleşmiş Milletler (BM) Dünya Turizm Örgütüyle ilişkilerin pekiştirilmesi konuları tartışıldı. Gelecek yıllarda Orta Asya’nın dünya kültür turizminde ciddi bir yer alacağına inandığının altını çizen Genel Sekreter Yardımcısı, “Ortak turizm projeleriyle ülkelerimizin zengin mirasını dünya turizm piyasasına kazandırırken ülkelerimiz arasındaki dostluk ve kardeşliği de temin etmiş olacağız.” dedi.</a:t>
            </a:r>
          </a:p>
        </p:txBody>
      </p:sp>
      <p:sp>
        <p:nvSpPr>
          <p:cNvPr id="6" name="Metin kutusu 5">
            <a:extLst>
              <a:ext uri="{FF2B5EF4-FFF2-40B4-BE49-F238E27FC236}">
                <a16:creationId xmlns:a16="http://schemas.microsoft.com/office/drawing/2014/main" id="{605AEB52-00C7-4141-88AE-F496388DDC5C}"/>
              </a:ext>
            </a:extLst>
          </p:cNvPr>
          <p:cNvSpPr txBox="1"/>
          <p:nvPr/>
        </p:nvSpPr>
        <p:spPr>
          <a:xfrm>
            <a:off x="271605" y="855410"/>
            <a:ext cx="9278079" cy="461665"/>
          </a:xfrm>
          <a:prstGeom prst="rect">
            <a:avLst/>
          </a:prstGeom>
          <a:noFill/>
        </p:spPr>
        <p:txBody>
          <a:bodyPr wrap="square">
            <a:spAutoFit/>
          </a:bodyPr>
          <a:lstStyle/>
          <a:p>
            <a:pPr algn="l"/>
            <a:r>
              <a:rPr lang="tr-TR" sz="2400" b="1" i="0" u="none" strike="noStrike" baseline="0" dirty="0">
                <a:solidFill>
                  <a:srgbClr val="FF0000"/>
                </a:solidFill>
                <a:latin typeface="CaslonPro-Bold"/>
              </a:rPr>
              <a:t>Türk Dili Konuşan Ülkeler İşbirliği Konseyi (TÜRK KONSEYİ)</a:t>
            </a:r>
            <a:endParaRPr lang="tr-TR" sz="4000" dirty="0">
              <a:solidFill>
                <a:srgbClr val="FF0000"/>
              </a:solidFill>
            </a:endParaRPr>
          </a:p>
        </p:txBody>
      </p:sp>
    </p:spTree>
    <p:extLst>
      <p:ext uri="{BB962C8B-B14F-4D97-AF65-F5344CB8AC3E}">
        <p14:creationId xmlns:p14="http://schemas.microsoft.com/office/powerpoint/2010/main" val="52527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39408" y="1018370"/>
            <a:ext cx="9117093" cy="461665"/>
          </a:xfrm>
          <a:prstGeom prst="rect">
            <a:avLst/>
          </a:prstGeom>
          <a:noFill/>
        </p:spPr>
        <p:txBody>
          <a:bodyPr wrap="square">
            <a:spAutoFit/>
          </a:bodyPr>
          <a:lstStyle/>
          <a:p>
            <a:pPr algn="l"/>
            <a:r>
              <a:rPr lang="tr-TR" sz="2400" b="1" i="0" u="none" strike="noStrike" baseline="0" dirty="0">
                <a:solidFill>
                  <a:srgbClr val="FF0000"/>
                </a:solidFill>
                <a:latin typeface="CaslonPro-Bold"/>
              </a:rPr>
              <a:t>Avrupa ve Akdeniz Bitki Sağlığını Koruma Örgütü (EPPO)</a:t>
            </a:r>
            <a:endParaRPr lang="tr-TR" sz="4000" dirty="0">
              <a:solidFill>
                <a:srgbClr val="FF0000"/>
              </a:solidFill>
            </a:endParaRPr>
          </a:p>
        </p:txBody>
      </p:sp>
      <p:pic>
        <p:nvPicPr>
          <p:cNvPr id="3" name="Resim 2">
            <a:extLst>
              <a:ext uri="{FF2B5EF4-FFF2-40B4-BE49-F238E27FC236}">
                <a16:creationId xmlns:a16="http://schemas.microsoft.com/office/drawing/2014/main" id="{5E6C54F3-46A7-4BAB-B5EA-A106EA2FF383}"/>
              </a:ext>
            </a:extLst>
          </p:cNvPr>
          <p:cNvPicPr>
            <a:picLocks noChangeAspect="1"/>
          </p:cNvPicPr>
          <p:nvPr/>
        </p:nvPicPr>
        <p:blipFill rotWithShape="1">
          <a:blip r:embed="rId2">
            <a:extLst>
              <a:ext uri="{28A0092B-C50C-407E-A947-70E740481C1C}">
                <a14:useLocalDpi xmlns:a14="http://schemas.microsoft.com/office/drawing/2010/main" val="0"/>
              </a:ext>
            </a:extLst>
          </a:blip>
          <a:srcRect l="20263" r="19793"/>
          <a:stretch/>
        </p:blipFill>
        <p:spPr>
          <a:xfrm>
            <a:off x="239408" y="1761723"/>
            <a:ext cx="3425781" cy="2819400"/>
          </a:xfrm>
          <a:prstGeom prst="rect">
            <a:avLst/>
          </a:prstGeom>
        </p:spPr>
      </p:pic>
      <p:sp>
        <p:nvSpPr>
          <p:cNvPr id="7" name="Metin kutusu 6">
            <a:extLst>
              <a:ext uri="{FF2B5EF4-FFF2-40B4-BE49-F238E27FC236}">
                <a16:creationId xmlns:a16="http://schemas.microsoft.com/office/drawing/2014/main" id="{23942FD8-33C9-44CE-801A-F28C9EA668AB}"/>
              </a:ext>
            </a:extLst>
          </p:cNvPr>
          <p:cNvSpPr txBox="1"/>
          <p:nvPr/>
        </p:nvSpPr>
        <p:spPr>
          <a:xfrm>
            <a:off x="3789608" y="1873780"/>
            <a:ext cx="8162984" cy="1200329"/>
          </a:xfrm>
          <a:prstGeom prst="rect">
            <a:avLst/>
          </a:prstGeom>
          <a:noFill/>
        </p:spPr>
        <p:txBody>
          <a:bodyPr wrap="square">
            <a:spAutoFit/>
          </a:bodyPr>
          <a:lstStyle/>
          <a:p>
            <a:pPr algn="l"/>
            <a:r>
              <a:rPr lang="tr-TR" sz="2400" b="0" i="0" u="none" strike="noStrike" baseline="0" dirty="0"/>
              <a:t>Kuruluş, özellikle Avrupa’daki ve Akdeniz bölgesindeki bitkileri korumak ve her türlü zararlı unsuru ve hastalığı engellemek amacıyla çalışmalar yapmaktadır.</a:t>
            </a:r>
            <a:endParaRPr lang="tr-TR" sz="2400" dirty="0"/>
          </a:p>
        </p:txBody>
      </p:sp>
    </p:spTree>
    <p:extLst>
      <p:ext uri="{BB962C8B-B14F-4D97-AF65-F5344CB8AC3E}">
        <p14:creationId xmlns:p14="http://schemas.microsoft.com/office/powerpoint/2010/main" val="205589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39409" y="1018370"/>
            <a:ext cx="4017060" cy="461665"/>
          </a:xfrm>
          <a:prstGeom prst="rect">
            <a:avLst/>
          </a:prstGeom>
          <a:noFill/>
        </p:spPr>
        <p:txBody>
          <a:bodyPr wrap="square">
            <a:spAutoFit/>
          </a:bodyPr>
          <a:lstStyle/>
          <a:p>
            <a:pPr algn="l"/>
            <a:r>
              <a:rPr lang="tr-TR" sz="2400" b="1" i="0" u="none" strike="noStrike" baseline="0" dirty="0">
                <a:solidFill>
                  <a:srgbClr val="FF0000"/>
                </a:solidFill>
              </a:rPr>
              <a:t>Avrupa Konseyi (AK)</a:t>
            </a:r>
            <a:endParaRPr lang="tr-TR" sz="4800" dirty="0">
              <a:solidFill>
                <a:srgbClr val="FF0000"/>
              </a:solidFill>
            </a:endParaRPr>
          </a:p>
        </p:txBody>
      </p:sp>
      <p:sp>
        <p:nvSpPr>
          <p:cNvPr id="7" name="Metin kutusu 6">
            <a:extLst>
              <a:ext uri="{FF2B5EF4-FFF2-40B4-BE49-F238E27FC236}">
                <a16:creationId xmlns:a16="http://schemas.microsoft.com/office/drawing/2014/main" id="{23942FD8-33C9-44CE-801A-F28C9EA668AB}"/>
              </a:ext>
            </a:extLst>
          </p:cNvPr>
          <p:cNvSpPr txBox="1"/>
          <p:nvPr/>
        </p:nvSpPr>
        <p:spPr>
          <a:xfrm>
            <a:off x="4378817" y="1873780"/>
            <a:ext cx="7573775" cy="1938992"/>
          </a:xfrm>
          <a:prstGeom prst="rect">
            <a:avLst/>
          </a:prstGeom>
          <a:noFill/>
        </p:spPr>
        <p:txBody>
          <a:bodyPr wrap="square">
            <a:spAutoFit/>
          </a:bodyPr>
          <a:lstStyle/>
          <a:p>
            <a:pPr algn="l"/>
            <a:r>
              <a:rPr lang="tr-TR" sz="2400" b="0" i="0" u="none" strike="noStrike" baseline="0" dirty="0"/>
              <a:t>Konseyin amaçları, insan haklarını, demokrasiyi korumak ve güçlendirmek, azınlıklar, ırkçılık ve yabancı düşmanlığı, sosyal dışlanma, uyuşturucu madde ve çevre sorunlarına çözüm aramaktır. Avrupa İnsan Hakları Mahkemesi Avrupa Konseyine bağlıdır.</a:t>
            </a:r>
            <a:endParaRPr lang="tr-TR" sz="3200" dirty="0"/>
          </a:p>
        </p:txBody>
      </p:sp>
      <p:pic>
        <p:nvPicPr>
          <p:cNvPr id="4" name="Resim 3">
            <a:extLst>
              <a:ext uri="{FF2B5EF4-FFF2-40B4-BE49-F238E27FC236}">
                <a16:creationId xmlns:a16="http://schemas.microsoft.com/office/drawing/2014/main" id="{4EEFE55E-48E7-4822-BA3A-01733B369522}"/>
              </a:ext>
            </a:extLst>
          </p:cNvPr>
          <p:cNvPicPr>
            <a:picLocks noChangeAspect="1"/>
          </p:cNvPicPr>
          <p:nvPr/>
        </p:nvPicPr>
        <p:blipFill>
          <a:blip r:embed="rId2"/>
          <a:stretch>
            <a:fillRect/>
          </a:stretch>
        </p:blipFill>
        <p:spPr>
          <a:xfrm>
            <a:off x="348877" y="1873780"/>
            <a:ext cx="3698965" cy="2311854"/>
          </a:xfrm>
          <a:prstGeom prst="rect">
            <a:avLst/>
          </a:prstGeom>
        </p:spPr>
      </p:pic>
    </p:spTree>
    <p:extLst>
      <p:ext uri="{BB962C8B-B14F-4D97-AF65-F5344CB8AC3E}">
        <p14:creationId xmlns:p14="http://schemas.microsoft.com/office/powerpoint/2010/main" val="409438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39409" y="1018370"/>
            <a:ext cx="5856592" cy="461665"/>
          </a:xfrm>
          <a:prstGeom prst="rect">
            <a:avLst/>
          </a:prstGeom>
          <a:noFill/>
        </p:spPr>
        <p:txBody>
          <a:bodyPr wrap="square">
            <a:spAutoFit/>
          </a:bodyPr>
          <a:lstStyle/>
          <a:p>
            <a:pPr algn="l"/>
            <a:r>
              <a:rPr lang="tr-TR" sz="2400" b="1" i="0" u="none" strike="noStrike" baseline="0" dirty="0">
                <a:solidFill>
                  <a:srgbClr val="FF0000"/>
                </a:solidFill>
              </a:rPr>
              <a:t>Avrupa Konseyi (AK)</a:t>
            </a:r>
            <a:endParaRPr lang="tr-TR" sz="4800" dirty="0">
              <a:solidFill>
                <a:srgbClr val="FF0000"/>
              </a:solidFill>
            </a:endParaRPr>
          </a:p>
        </p:txBody>
      </p:sp>
      <p:sp>
        <p:nvSpPr>
          <p:cNvPr id="6" name="Dikdörtgen 5">
            <a:extLst>
              <a:ext uri="{FF2B5EF4-FFF2-40B4-BE49-F238E27FC236}">
                <a16:creationId xmlns:a16="http://schemas.microsoft.com/office/drawing/2014/main" id="{EFE4F8AB-E36E-4826-BD11-9B8E20D3AE02}"/>
              </a:ext>
            </a:extLst>
          </p:cNvPr>
          <p:cNvSpPr/>
          <p:nvPr/>
        </p:nvSpPr>
        <p:spPr>
          <a:xfrm>
            <a:off x="341290" y="1687132"/>
            <a:ext cx="11417121" cy="4984123"/>
          </a:xfrm>
          <a:prstGeom prst="rect">
            <a:avLst/>
          </a:prstGeom>
          <a:solidFill>
            <a:schemeClr val="bg1">
              <a:lumMod val="95000"/>
            </a:schemeClr>
          </a:solidFill>
          <a:ln w="177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tr-TR" sz="2200" b="0" i="0" u="none" strike="noStrike" baseline="0" dirty="0">
              <a:solidFill>
                <a:schemeClr val="tx1"/>
              </a:solidFill>
            </a:endParaRPr>
          </a:p>
        </p:txBody>
      </p:sp>
      <p:sp>
        <p:nvSpPr>
          <p:cNvPr id="10" name="Metin kutusu 9">
            <a:extLst>
              <a:ext uri="{FF2B5EF4-FFF2-40B4-BE49-F238E27FC236}">
                <a16:creationId xmlns:a16="http://schemas.microsoft.com/office/drawing/2014/main" id="{D40A2624-A247-4D5A-9361-ECB66E18EF7D}"/>
              </a:ext>
            </a:extLst>
          </p:cNvPr>
          <p:cNvSpPr txBox="1"/>
          <p:nvPr/>
        </p:nvSpPr>
        <p:spPr>
          <a:xfrm>
            <a:off x="640724" y="1873780"/>
            <a:ext cx="10930944" cy="4524315"/>
          </a:xfrm>
          <a:prstGeom prst="rect">
            <a:avLst/>
          </a:prstGeom>
          <a:noFill/>
        </p:spPr>
        <p:txBody>
          <a:bodyPr wrap="square">
            <a:spAutoFit/>
          </a:bodyPr>
          <a:lstStyle/>
          <a:p>
            <a:pPr algn="l"/>
            <a:r>
              <a:rPr lang="tr-TR" sz="2400" b="1" i="0" u="none" strike="noStrike" baseline="0" dirty="0">
                <a:solidFill>
                  <a:srgbClr val="FF0000"/>
                </a:solidFill>
              </a:rPr>
              <a:t>Türkiye’den Avrupa Konseyi’ne Büyük Katkı</a:t>
            </a:r>
            <a:br>
              <a:rPr lang="tr-TR" sz="2400" b="1" i="0" u="none" strike="noStrike" baseline="0" dirty="0"/>
            </a:br>
            <a:br>
              <a:rPr lang="tr-TR" sz="2400" b="1" i="0" u="none" strike="noStrike" baseline="0" dirty="0"/>
            </a:br>
            <a:r>
              <a:rPr lang="tr-TR" sz="2400" b="0" i="0" u="none" strike="noStrike" baseline="0" dirty="0"/>
              <a:t>Türkiye, demokrasi, insan hakları ve hukukun üstünlüğü</a:t>
            </a:r>
          </a:p>
          <a:p>
            <a:pPr algn="l"/>
            <a:r>
              <a:rPr lang="tr-TR" sz="2400" b="0" i="0" u="none" strike="noStrike" baseline="0" dirty="0"/>
              <a:t>alanlarında Avrupa’nın en geniş coğrafyasını temsil eden</a:t>
            </a:r>
          </a:p>
          <a:p>
            <a:pPr algn="l"/>
            <a:r>
              <a:rPr lang="tr-TR" sz="2400" b="0" i="0" u="none" strike="noStrike" baseline="0" dirty="0"/>
              <a:t>ve kurucu üyeleri arasında yer aldığı Avrupa Konseyi </a:t>
            </a:r>
            <a:br>
              <a:rPr lang="tr-TR" sz="2400" b="0" i="0" u="none" strike="noStrike" baseline="0" dirty="0"/>
            </a:br>
            <a:r>
              <a:rPr lang="tr-TR" sz="2400" b="0" i="0" u="none" strike="noStrike" baseline="0" dirty="0"/>
              <a:t>bütçesine</a:t>
            </a:r>
            <a:r>
              <a:rPr lang="tr-TR" sz="2400" dirty="0"/>
              <a:t> </a:t>
            </a:r>
            <a:r>
              <a:rPr lang="tr-TR" sz="2400" b="0" i="0" u="none" strike="noStrike" baseline="0" dirty="0"/>
              <a:t>en fazla katkıda bulunan ülkeler olan Almanya</a:t>
            </a:r>
            <a:br>
              <a:rPr lang="tr-TR" sz="2400" b="0" i="0" u="none" strike="noStrike" baseline="0" dirty="0"/>
            </a:br>
            <a:r>
              <a:rPr lang="tr-TR" sz="2400" b="0" i="0" u="none" strike="noStrike" baseline="0" dirty="0"/>
              <a:t>İngiltere, İtalya, Fransa ve Rusya arasına girmek üzere bu </a:t>
            </a:r>
            <a:br>
              <a:rPr lang="tr-TR" sz="2400" b="0" i="0" u="none" strike="noStrike" baseline="0" dirty="0"/>
            </a:br>
            <a:r>
              <a:rPr lang="tr-TR" sz="2400" b="0" i="0" u="none" strike="noStrike" baseline="0" dirty="0"/>
              <a:t>yılın ocak ayında bir girişim başlattı. Türkiye’nin Avrupa Konseyi bütçesine katkısının artışının, Avrupa İnsan Hakları Mahkemesi bütçesine olumlu yansımaları</a:t>
            </a:r>
          </a:p>
          <a:p>
            <a:pPr algn="l"/>
            <a:r>
              <a:rPr lang="tr-TR" sz="2400" b="0" i="0" u="none" strike="noStrike" baseline="0" dirty="0"/>
              <a:t>olacaktır. Demokrasi, insan hakları ve hukukun üstünlüğü ilkelerinin Avrupa kıtası ve ötesinde geliştirilmesine ve güçlendirilmesine yönelik faaliyetlerine daha etkin katkılarda bulunulmasına imkân vereceği vurgulandı.</a:t>
            </a:r>
            <a:endParaRPr lang="tr-TR" sz="2400" dirty="0"/>
          </a:p>
        </p:txBody>
      </p:sp>
      <p:pic>
        <p:nvPicPr>
          <p:cNvPr id="4" name="Resim 3">
            <a:extLst>
              <a:ext uri="{FF2B5EF4-FFF2-40B4-BE49-F238E27FC236}">
                <a16:creationId xmlns:a16="http://schemas.microsoft.com/office/drawing/2014/main" id="{C9112FAC-6C3C-44C6-B857-9BB12A3B0EEF}"/>
              </a:ext>
            </a:extLst>
          </p:cNvPr>
          <p:cNvPicPr>
            <a:picLocks noChangeAspect="1"/>
          </p:cNvPicPr>
          <p:nvPr/>
        </p:nvPicPr>
        <p:blipFill>
          <a:blip r:embed="rId2"/>
          <a:stretch>
            <a:fillRect/>
          </a:stretch>
        </p:blipFill>
        <p:spPr>
          <a:xfrm>
            <a:off x="8238943" y="2668861"/>
            <a:ext cx="2933480" cy="1646341"/>
          </a:xfrm>
          <a:prstGeom prst="rect">
            <a:avLst/>
          </a:prstGeom>
        </p:spPr>
      </p:pic>
    </p:spTree>
    <p:extLst>
      <p:ext uri="{BB962C8B-B14F-4D97-AF65-F5344CB8AC3E}">
        <p14:creationId xmlns:p14="http://schemas.microsoft.com/office/powerpoint/2010/main" val="420177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ikdörtgen: Köşeleri Yuvarlatılmış 34">
            <a:extLst>
              <a:ext uri="{FF2B5EF4-FFF2-40B4-BE49-F238E27FC236}">
                <a16:creationId xmlns:a16="http://schemas.microsoft.com/office/drawing/2014/main" id="{F8DF84AA-8FC1-4D4C-800F-30ADB282AABE}"/>
              </a:ext>
            </a:extLst>
          </p:cNvPr>
          <p:cNvSpPr/>
          <p:nvPr/>
        </p:nvSpPr>
        <p:spPr>
          <a:xfrm>
            <a:off x="4756595" y="4038999"/>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AK</a:t>
            </a:r>
          </a:p>
        </p:txBody>
      </p:sp>
      <p:sp>
        <p:nvSpPr>
          <p:cNvPr id="28" name="Dikdörtgen: Köşeleri Yuvarlatılmış 27">
            <a:extLst>
              <a:ext uri="{FF2B5EF4-FFF2-40B4-BE49-F238E27FC236}">
                <a16:creationId xmlns:a16="http://schemas.microsoft.com/office/drawing/2014/main" id="{F4A91DD6-69FD-4D2B-B9C4-1AF34A8BE06F}"/>
              </a:ext>
            </a:extLst>
          </p:cNvPr>
          <p:cNvSpPr/>
          <p:nvPr/>
        </p:nvSpPr>
        <p:spPr>
          <a:xfrm>
            <a:off x="6256985" y="4042684"/>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UNİCEF</a:t>
            </a:r>
          </a:p>
        </p:txBody>
      </p:sp>
      <p:sp>
        <p:nvSpPr>
          <p:cNvPr id="36" name="Dikdörtgen: Köşeleri Yuvarlatılmış 35">
            <a:extLst>
              <a:ext uri="{FF2B5EF4-FFF2-40B4-BE49-F238E27FC236}">
                <a16:creationId xmlns:a16="http://schemas.microsoft.com/office/drawing/2014/main" id="{CBCADA6A-B83D-41A2-9FFE-0070812604A7}"/>
              </a:ext>
            </a:extLst>
          </p:cNvPr>
          <p:cNvSpPr/>
          <p:nvPr/>
        </p:nvSpPr>
        <p:spPr>
          <a:xfrm>
            <a:off x="6256985" y="2775658"/>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FAO</a:t>
            </a:r>
          </a:p>
        </p:txBody>
      </p:sp>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3D59C430-9867-4C63-A5B9-9F38B80974C9}"/>
              </a:ext>
            </a:extLst>
          </p:cNvPr>
          <p:cNvSpPr txBox="1"/>
          <p:nvPr/>
        </p:nvSpPr>
        <p:spPr>
          <a:xfrm>
            <a:off x="200772" y="889269"/>
            <a:ext cx="11377336" cy="689741"/>
          </a:xfrm>
          <a:prstGeom prst="rect">
            <a:avLst/>
          </a:prstGeom>
          <a:noFill/>
        </p:spPr>
        <p:txBody>
          <a:bodyPr wrap="square">
            <a:spAutoFit/>
          </a:bodyPr>
          <a:lstStyle/>
          <a:p>
            <a:pPr algn="ctr">
              <a:lnSpc>
                <a:spcPts val="2300"/>
              </a:lnSpc>
            </a:pPr>
            <a:r>
              <a:rPr lang="tr-TR" sz="2400" b="1" i="0" u="none" strike="noStrike" baseline="0" dirty="0"/>
              <a:t>I. grupta yer alan ifadelerle, II. grupta yer alan kuruluş adlarını eşleştiriniz. I. gruptaki ifadelerden bazıları birden fazla kuruluş adıyla eşleşebilir.</a:t>
            </a:r>
            <a:endParaRPr lang="tr-TR" sz="4800" b="1" dirty="0">
              <a:solidFill>
                <a:srgbClr val="FF0000"/>
              </a:solidFill>
            </a:endParaRPr>
          </a:p>
        </p:txBody>
      </p:sp>
      <p:sp>
        <p:nvSpPr>
          <p:cNvPr id="4" name="Dikdörtgen 3">
            <a:extLst>
              <a:ext uri="{FF2B5EF4-FFF2-40B4-BE49-F238E27FC236}">
                <a16:creationId xmlns:a16="http://schemas.microsoft.com/office/drawing/2014/main" id="{7EE56D11-3609-4FD0-9AAD-D5256C21BFE0}"/>
              </a:ext>
            </a:extLst>
          </p:cNvPr>
          <p:cNvSpPr/>
          <p:nvPr/>
        </p:nvSpPr>
        <p:spPr>
          <a:xfrm>
            <a:off x="200772" y="2091874"/>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1. </a:t>
            </a:r>
            <a:r>
              <a:rPr lang="tr-TR" sz="2000" b="0" i="0" u="none" strike="noStrike" baseline="0" dirty="0">
                <a:solidFill>
                  <a:schemeClr val="tx1"/>
                </a:solidFill>
              </a:rPr>
              <a:t>Açlık</a:t>
            </a:r>
          </a:p>
        </p:txBody>
      </p:sp>
      <p:sp>
        <p:nvSpPr>
          <p:cNvPr id="9" name="Dikdörtgen 8">
            <a:extLst>
              <a:ext uri="{FF2B5EF4-FFF2-40B4-BE49-F238E27FC236}">
                <a16:creationId xmlns:a16="http://schemas.microsoft.com/office/drawing/2014/main" id="{79B8DBC6-0123-4191-AA79-AB3258F60897}"/>
              </a:ext>
            </a:extLst>
          </p:cNvPr>
          <p:cNvSpPr/>
          <p:nvPr/>
        </p:nvSpPr>
        <p:spPr>
          <a:xfrm>
            <a:off x="200772" y="2720793"/>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0" u="none" strike="noStrike" baseline="0" dirty="0">
                <a:solidFill>
                  <a:schemeClr val="tx1"/>
                </a:solidFill>
              </a:rPr>
              <a:t>2. </a:t>
            </a:r>
            <a:r>
              <a:rPr lang="en-US" sz="2000" b="0" i="0" u="none" strike="noStrike" baseline="0" dirty="0" err="1">
                <a:solidFill>
                  <a:schemeClr val="tx1"/>
                </a:solidFill>
              </a:rPr>
              <a:t>Çevre</a:t>
            </a:r>
            <a:r>
              <a:rPr lang="tr-TR" sz="2000" dirty="0">
                <a:solidFill>
                  <a:schemeClr val="tx1"/>
                </a:solidFill>
              </a:rPr>
              <a:t> </a:t>
            </a:r>
            <a:r>
              <a:rPr lang="en-US" sz="2000" b="0" i="0" u="none" strike="noStrike" baseline="0" dirty="0" err="1">
                <a:solidFill>
                  <a:schemeClr val="tx1"/>
                </a:solidFill>
              </a:rPr>
              <a:t>kirliliği</a:t>
            </a:r>
            <a:endParaRPr lang="tr-TR" sz="2000" b="0" i="0" u="none" strike="noStrike" baseline="0" dirty="0">
              <a:solidFill>
                <a:schemeClr val="tx1"/>
              </a:solidFill>
            </a:endParaRPr>
          </a:p>
        </p:txBody>
      </p:sp>
      <p:sp>
        <p:nvSpPr>
          <p:cNvPr id="10" name="Dikdörtgen 9">
            <a:extLst>
              <a:ext uri="{FF2B5EF4-FFF2-40B4-BE49-F238E27FC236}">
                <a16:creationId xmlns:a16="http://schemas.microsoft.com/office/drawing/2014/main" id="{FF1E3737-BD02-448B-8D64-98B3DB234000}"/>
              </a:ext>
            </a:extLst>
          </p:cNvPr>
          <p:cNvSpPr/>
          <p:nvPr/>
        </p:nvSpPr>
        <p:spPr>
          <a:xfrm>
            <a:off x="200772" y="3349712"/>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3. </a:t>
            </a:r>
            <a:r>
              <a:rPr lang="tr-TR" sz="2000" b="0" i="0" u="none" strike="noStrike" baseline="0" dirty="0">
                <a:solidFill>
                  <a:schemeClr val="tx1"/>
                </a:solidFill>
              </a:rPr>
              <a:t>Bitki sağlığını</a:t>
            </a:r>
          </a:p>
        </p:txBody>
      </p:sp>
      <p:sp>
        <p:nvSpPr>
          <p:cNvPr id="13" name="Dikdörtgen 12">
            <a:extLst>
              <a:ext uri="{FF2B5EF4-FFF2-40B4-BE49-F238E27FC236}">
                <a16:creationId xmlns:a16="http://schemas.microsoft.com/office/drawing/2014/main" id="{F5DDB5D7-1DD5-402B-AE31-1CAB3353BF1F}"/>
              </a:ext>
            </a:extLst>
          </p:cNvPr>
          <p:cNvSpPr/>
          <p:nvPr/>
        </p:nvSpPr>
        <p:spPr>
          <a:xfrm>
            <a:off x="200772" y="4023707"/>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4. </a:t>
            </a:r>
            <a:r>
              <a:rPr lang="tr-TR" sz="2000" b="0" i="0" u="none" strike="noStrike" baseline="0" dirty="0">
                <a:solidFill>
                  <a:schemeClr val="tx1"/>
                </a:solidFill>
              </a:rPr>
              <a:t>Savaşların önlenmesi</a:t>
            </a:r>
          </a:p>
        </p:txBody>
      </p:sp>
      <p:sp>
        <p:nvSpPr>
          <p:cNvPr id="14" name="Dikdörtgen 13">
            <a:extLst>
              <a:ext uri="{FF2B5EF4-FFF2-40B4-BE49-F238E27FC236}">
                <a16:creationId xmlns:a16="http://schemas.microsoft.com/office/drawing/2014/main" id="{5649E205-3068-41B0-BB4A-73AC68BD6659}"/>
              </a:ext>
            </a:extLst>
          </p:cNvPr>
          <p:cNvSpPr/>
          <p:nvPr/>
        </p:nvSpPr>
        <p:spPr>
          <a:xfrm>
            <a:off x="200772" y="4697702"/>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5. </a:t>
            </a:r>
            <a:r>
              <a:rPr lang="tr-TR" sz="2000" b="0" i="0" u="none" strike="noStrike" baseline="0" dirty="0">
                <a:solidFill>
                  <a:schemeClr val="tx1"/>
                </a:solidFill>
              </a:rPr>
              <a:t>Çocukların eğitimi</a:t>
            </a:r>
          </a:p>
        </p:txBody>
      </p:sp>
      <p:sp>
        <p:nvSpPr>
          <p:cNvPr id="15" name="Dikdörtgen 14">
            <a:extLst>
              <a:ext uri="{FF2B5EF4-FFF2-40B4-BE49-F238E27FC236}">
                <a16:creationId xmlns:a16="http://schemas.microsoft.com/office/drawing/2014/main" id="{00CE5054-4331-4F7B-8408-495369EA6F85}"/>
              </a:ext>
            </a:extLst>
          </p:cNvPr>
          <p:cNvSpPr/>
          <p:nvPr/>
        </p:nvSpPr>
        <p:spPr>
          <a:xfrm>
            <a:off x="200772" y="5371697"/>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i="0" u="none" strike="noStrike" baseline="0" dirty="0">
                <a:solidFill>
                  <a:schemeClr val="tx1"/>
                </a:solidFill>
              </a:rPr>
              <a:t>6. </a:t>
            </a:r>
            <a:r>
              <a:rPr lang="it-IT" sz="2000" b="0" i="0" u="none" strike="noStrike" baseline="0" dirty="0">
                <a:solidFill>
                  <a:schemeClr val="tx1"/>
                </a:solidFill>
              </a:rPr>
              <a:t>Hastalıklarla mücadele</a:t>
            </a:r>
            <a:endParaRPr lang="tr-TR" sz="2000" b="0" i="0" u="none" strike="noStrike" baseline="0" dirty="0">
              <a:solidFill>
                <a:schemeClr val="tx1"/>
              </a:solidFill>
            </a:endParaRPr>
          </a:p>
        </p:txBody>
      </p:sp>
      <p:sp>
        <p:nvSpPr>
          <p:cNvPr id="16" name="Dikdörtgen 15">
            <a:extLst>
              <a:ext uri="{FF2B5EF4-FFF2-40B4-BE49-F238E27FC236}">
                <a16:creationId xmlns:a16="http://schemas.microsoft.com/office/drawing/2014/main" id="{76E8260F-D2DD-49A7-8642-8B70045BDD65}"/>
              </a:ext>
            </a:extLst>
          </p:cNvPr>
          <p:cNvSpPr/>
          <p:nvPr/>
        </p:nvSpPr>
        <p:spPr>
          <a:xfrm>
            <a:off x="200772" y="6045692"/>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7. </a:t>
            </a:r>
            <a:r>
              <a:rPr lang="tr-TR" sz="2000" b="0" i="0" u="none" strike="noStrike" baseline="0" dirty="0">
                <a:solidFill>
                  <a:schemeClr val="tx1"/>
                </a:solidFill>
              </a:rPr>
              <a:t>İnsan hakları ve</a:t>
            </a:r>
          </a:p>
        </p:txBody>
      </p:sp>
      <p:sp>
        <p:nvSpPr>
          <p:cNvPr id="17" name="Dikdörtgen 16">
            <a:extLst>
              <a:ext uri="{FF2B5EF4-FFF2-40B4-BE49-F238E27FC236}">
                <a16:creationId xmlns:a16="http://schemas.microsoft.com/office/drawing/2014/main" id="{FBC37BE3-E042-40C5-ACB7-EBD12576DC89}"/>
              </a:ext>
            </a:extLst>
          </p:cNvPr>
          <p:cNvSpPr/>
          <p:nvPr/>
        </p:nvSpPr>
        <p:spPr>
          <a:xfrm>
            <a:off x="9196512" y="2091874"/>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8. </a:t>
            </a:r>
            <a:r>
              <a:rPr lang="tr-TR" sz="2000" b="0" i="0" u="none" strike="noStrike" baseline="0" dirty="0">
                <a:solidFill>
                  <a:schemeClr val="tx1"/>
                </a:solidFill>
              </a:rPr>
              <a:t>Çocukların güvenliği</a:t>
            </a:r>
          </a:p>
        </p:txBody>
      </p:sp>
      <p:sp>
        <p:nvSpPr>
          <p:cNvPr id="18" name="Dikdörtgen 17">
            <a:extLst>
              <a:ext uri="{FF2B5EF4-FFF2-40B4-BE49-F238E27FC236}">
                <a16:creationId xmlns:a16="http://schemas.microsoft.com/office/drawing/2014/main" id="{10FFAB69-0527-4A04-9FE4-059A8D6AF730}"/>
              </a:ext>
            </a:extLst>
          </p:cNvPr>
          <p:cNvSpPr/>
          <p:nvPr/>
        </p:nvSpPr>
        <p:spPr>
          <a:xfrm>
            <a:off x="9196512" y="2860315"/>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9. </a:t>
            </a:r>
            <a:r>
              <a:rPr lang="tr-TR" sz="2000" b="0" i="0" u="none" strike="noStrike" baseline="0" dirty="0">
                <a:solidFill>
                  <a:schemeClr val="tx1"/>
                </a:solidFill>
              </a:rPr>
              <a:t>Kültürel iş birliği</a:t>
            </a:r>
          </a:p>
        </p:txBody>
      </p:sp>
      <p:sp>
        <p:nvSpPr>
          <p:cNvPr id="19" name="Dikdörtgen 18">
            <a:extLst>
              <a:ext uri="{FF2B5EF4-FFF2-40B4-BE49-F238E27FC236}">
                <a16:creationId xmlns:a16="http://schemas.microsoft.com/office/drawing/2014/main" id="{7A5B38FB-443B-467C-A171-C3DAA7EB9F20}"/>
              </a:ext>
            </a:extLst>
          </p:cNvPr>
          <p:cNvSpPr/>
          <p:nvPr/>
        </p:nvSpPr>
        <p:spPr>
          <a:xfrm>
            <a:off x="9196512" y="3633986"/>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10. </a:t>
            </a:r>
            <a:r>
              <a:rPr lang="tr-TR" sz="2000" b="0" i="0" u="none" strike="noStrike" baseline="0" dirty="0">
                <a:solidFill>
                  <a:schemeClr val="tx1"/>
                </a:solidFill>
              </a:rPr>
              <a:t>Yabancı düşmanlığı</a:t>
            </a:r>
          </a:p>
        </p:txBody>
      </p:sp>
      <p:sp>
        <p:nvSpPr>
          <p:cNvPr id="20" name="Dikdörtgen 19">
            <a:extLst>
              <a:ext uri="{FF2B5EF4-FFF2-40B4-BE49-F238E27FC236}">
                <a16:creationId xmlns:a16="http://schemas.microsoft.com/office/drawing/2014/main" id="{ABCD4AC2-F3F0-4933-8F08-7AAB4B4E98F4}"/>
              </a:ext>
            </a:extLst>
          </p:cNvPr>
          <p:cNvSpPr/>
          <p:nvPr/>
        </p:nvSpPr>
        <p:spPr>
          <a:xfrm>
            <a:off x="9196512" y="4427146"/>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11. </a:t>
            </a:r>
            <a:r>
              <a:rPr lang="tr-TR" sz="2000" b="0" i="0" u="none" strike="noStrike" baseline="0" dirty="0">
                <a:solidFill>
                  <a:schemeClr val="tx1"/>
                </a:solidFill>
              </a:rPr>
              <a:t>Askerî iş birliği</a:t>
            </a:r>
          </a:p>
        </p:txBody>
      </p:sp>
      <p:sp>
        <p:nvSpPr>
          <p:cNvPr id="21" name="Dikdörtgen 20">
            <a:extLst>
              <a:ext uri="{FF2B5EF4-FFF2-40B4-BE49-F238E27FC236}">
                <a16:creationId xmlns:a16="http://schemas.microsoft.com/office/drawing/2014/main" id="{B1DD2379-9699-448E-92F6-81A77B5BACEA}"/>
              </a:ext>
            </a:extLst>
          </p:cNvPr>
          <p:cNvSpPr/>
          <p:nvPr/>
        </p:nvSpPr>
        <p:spPr>
          <a:xfrm>
            <a:off x="9196512" y="5252530"/>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i="0" u="none" strike="noStrike" baseline="0" dirty="0">
                <a:solidFill>
                  <a:schemeClr val="tx1"/>
                </a:solidFill>
              </a:rPr>
              <a:t>12. </a:t>
            </a:r>
            <a:r>
              <a:rPr lang="tr-TR" sz="2000" b="0" i="0" u="none" strike="noStrike" baseline="0" dirty="0">
                <a:solidFill>
                  <a:schemeClr val="tx1"/>
                </a:solidFill>
              </a:rPr>
              <a:t>İşsizliği önleme</a:t>
            </a:r>
          </a:p>
        </p:txBody>
      </p:sp>
      <p:sp>
        <p:nvSpPr>
          <p:cNvPr id="22" name="Dikdörtgen 21">
            <a:extLst>
              <a:ext uri="{FF2B5EF4-FFF2-40B4-BE49-F238E27FC236}">
                <a16:creationId xmlns:a16="http://schemas.microsoft.com/office/drawing/2014/main" id="{02CF0574-AA5F-4924-9829-F70C1618A83F}"/>
              </a:ext>
            </a:extLst>
          </p:cNvPr>
          <p:cNvSpPr/>
          <p:nvPr/>
        </p:nvSpPr>
        <p:spPr>
          <a:xfrm>
            <a:off x="9196512" y="6045691"/>
            <a:ext cx="2794716" cy="4893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tr-TR" sz="2000" b="1" i="0" u="none" strike="noStrike" baseline="0" dirty="0">
                <a:solidFill>
                  <a:schemeClr val="tx1"/>
                </a:solidFill>
              </a:rPr>
              <a:t>13. </a:t>
            </a:r>
            <a:r>
              <a:rPr lang="tr-TR" sz="2000" b="0" i="0" u="none" strike="noStrike" baseline="0" dirty="0">
                <a:solidFill>
                  <a:schemeClr val="tx1"/>
                </a:solidFill>
              </a:rPr>
              <a:t>Fakirlik</a:t>
            </a:r>
            <a:endParaRPr lang="tr-TR" sz="2000" dirty="0">
              <a:solidFill>
                <a:schemeClr val="tx1"/>
              </a:solidFill>
            </a:endParaRPr>
          </a:p>
        </p:txBody>
      </p:sp>
      <p:sp>
        <p:nvSpPr>
          <p:cNvPr id="6" name="Dikdörtgen: Köşeleri Yuvarlatılmış 5">
            <a:extLst>
              <a:ext uri="{FF2B5EF4-FFF2-40B4-BE49-F238E27FC236}">
                <a16:creationId xmlns:a16="http://schemas.microsoft.com/office/drawing/2014/main" id="{DCB58F5F-14E2-47F1-AF76-E710229AE0D7}"/>
              </a:ext>
            </a:extLst>
          </p:cNvPr>
          <p:cNvSpPr/>
          <p:nvPr/>
        </p:nvSpPr>
        <p:spPr>
          <a:xfrm>
            <a:off x="4756596" y="2776602"/>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WHO</a:t>
            </a:r>
          </a:p>
        </p:txBody>
      </p:sp>
      <p:sp>
        <p:nvSpPr>
          <p:cNvPr id="23" name="Dikdörtgen: Köşeleri Yuvarlatılmış 22">
            <a:extLst>
              <a:ext uri="{FF2B5EF4-FFF2-40B4-BE49-F238E27FC236}">
                <a16:creationId xmlns:a16="http://schemas.microsoft.com/office/drawing/2014/main" id="{8D6D4D6C-9398-493D-ABF8-50DFEB0BD1EA}"/>
              </a:ext>
            </a:extLst>
          </p:cNvPr>
          <p:cNvSpPr/>
          <p:nvPr/>
        </p:nvSpPr>
        <p:spPr>
          <a:xfrm>
            <a:off x="4756596" y="3405520"/>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BM</a:t>
            </a:r>
          </a:p>
        </p:txBody>
      </p:sp>
      <p:sp>
        <p:nvSpPr>
          <p:cNvPr id="24" name="Dikdörtgen: Köşeleri Yuvarlatılmış 23">
            <a:extLst>
              <a:ext uri="{FF2B5EF4-FFF2-40B4-BE49-F238E27FC236}">
                <a16:creationId xmlns:a16="http://schemas.microsoft.com/office/drawing/2014/main" id="{F0A1D5A0-9911-4D20-8F0F-B166B9028F56}"/>
              </a:ext>
            </a:extLst>
          </p:cNvPr>
          <p:cNvSpPr/>
          <p:nvPr/>
        </p:nvSpPr>
        <p:spPr>
          <a:xfrm>
            <a:off x="4756596" y="4034438"/>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AK</a:t>
            </a:r>
          </a:p>
        </p:txBody>
      </p:sp>
      <p:sp>
        <p:nvSpPr>
          <p:cNvPr id="25" name="Dikdörtgen: Köşeleri Yuvarlatılmış 24">
            <a:extLst>
              <a:ext uri="{FF2B5EF4-FFF2-40B4-BE49-F238E27FC236}">
                <a16:creationId xmlns:a16="http://schemas.microsoft.com/office/drawing/2014/main" id="{A32CE6AD-3F0E-46B3-8B13-716071DA7FB7}"/>
              </a:ext>
            </a:extLst>
          </p:cNvPr>
          <p:cNvSpPr/>
          <p:nvPr/>
        </p:nvSpPr>
        <p:spPr>
          <a:xfrm>
            <a:off x="4756596" y="4681736"/>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NATO</a:t>
            </a:r>
          </a:p>
        </p:txBody>
      </p:sp>
      <p:sp>
        <p:nvSpPr>
          <p:cNvPr id="26" name="Dikdörtgen: Köşeleri Yuvarlatılmış 25">
            <a:extLst>
              <a:ext uri="{FF2B5EF4-FFF2-40B4-BE49-F238E27FC236}">
                <a16:creationId xmlns:a16="http://schemas.microsoft.com/office/drawing/2014/main" id="{04D73C87-00C9-412D-B9B4-3AD23FEEDEE7}"/>
              </a:ext>
            </a:extLst>
          </p:cNvPr>
          <p:cNvSpPr/>
          <p:nvPr/>
        </p:nvSpPr>
        <p:spPr>
          <a:xfrm>
            <a:off x="4756596" y="5310654"/>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EPPO</a:t>
            </a:r>
          </a:p>
        </p:txBody>
      </p:sp>
      <p:sp>
        <p:nvSpPr>
          <p:cNvPr id="29" name="Dikdörtgen: Köşeleri Yuvarlatılmış 28">
            <a:extLst>
              <a:ext uri="{FF2B5EF4-FFF2-40B4-BE49-F238E27FC236}">
                <a16:creationId xmlns:a16="http://schemas.microsoft.com/office/drawing/2014/main" id="{6DB51FF0-68D1-41B7-A110-ADB39FB49EAA}"/>
              </a:ext>
            </a:extLst>
          </p:cNvPr>
          <p:cNvSpPr/>
          <p:nvPr/>
        </p:nvSpPr>
        <p:spPr>
          <a:xfrm>
            <a:off x="6256986" y="2775659"/>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FAO</a:t>
            </a:r>
          </a:p>
        </p:txBody>
      </p:sp>
      <p:sp>
        <p:nvSpPr>
          <p:cNvPr id="30" name="Dikdörtgen: Köşeleri Yuvarlatılmış 29">
            <a:extLst>
              <a:ext uri="{FF2B5EF4-FFF2-40B4-BE49-F238E27FC236}">
                <a16:creationId xmlns:a16="http://schemas.microsoft.com/office/drawing/2014/main" id="{E39F9506-773A-43F4-A5CD-677612080B00}"/>
              </a:ext>
            </a:extLst>
          </p:cNvPr>
          <p:cNvSpPr/>
          <p:nvPr/>
        </p:nvSpPr>
        <p:spPr>
          <a:xfrm>
            <a:off x="6256986" y="3404577"/>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UNEP</a:t>
            </a:r>
          </a:p>
        </p:txBody>
      </p:sp>
      <p:sp>
        <p:nvSpPr>
          <p:cNvPr id="31" name="Dikdörtgen: Köşeleri Yuvarlatılmış 30">
            <a:extLst>
              <a:ext uri="{FF2B5EF4-FFF2-40B4-BE49-F238E27FC236}">
                <a16:creationId xmlns:a16="http://schemas.microsoft.com/office/drawing/2014/main" id="{3FF9D131-6D1E-4377-A2EB-5BD216EA2DD8}"/>
              </a:ext>
            </a:extLst>
          </p:cNvPr>
          <p:cNvSpPr/>
          <p:nvPr/>
        </p:nvSpPr>
        <p:spPr>
          <a:xfrm>
            <a:off x="6256986" y="4033495"/>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UNİCEF</a:t>
            </a:r>
          </a:p>
        </p:txBody>
      </p:sp>
      <p:sp>
        <p:nvSpPr>
          <p:cNvPr id="32" name="Dikdörtgen: Köşeleri Yuvarlatılmış 31">
            <a:extLst>
              <a:ext uri="{FF2B5EF4-FFF2-40B4-BE49-F238E27FC236}">
                <a16:creationId xmlns:a16="http://schemas.microsoft.com/office/drawing/2014/main" id="{BEE2B574-14E1-4F50-982B-1F8AFBBF6272}"/>
              </a:ext>
            </a:extLst>
          </p:cNvPr>
          <p:cNvSpPr/>
          <p:nvPr/>
        </p:nvSpPr>
        <p:spPr>
          <a:xfrm>
            <a:off x="6256986" y="4680793"/>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UNESCO</a:t>
            </a:r>
          </a:p>
        </p:txBody>
      </p:sp>
      <p:sp>
        <p:nvSpPr>
          <p:cNvPr id="33" name="Dikdörtgen: Köşeleri Yuvarlatılmış 32">
            <a:extLst>
              <a:ext uri="{FF2B5EF4-FFF2-40B4-BE49-F238E27FC236}">
                <a16:creationId xmlns:a16="http://schemas.microsoft.com/office/drawing/2014/main" id="{5293EA0D-646D-435D-A4AD-9E30013362C0}"/>
              </a:ext>
            </a:extLst>
          </p:cNvPr>
          <p:cNvSpPr/>
          <p:nvPr/>
        </p:nvSpPr>
        <p:spPr>
          <a:xfrm>
            <a:off x="6256986" y="5309711"/>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TÜRKSOY</a:t>
            </a:r>
          </a:p>
        </p:txBody>
      </p:sp>
      <p:sp>
        <p:nvSpPr>
          <p:cNvPr id="37" name="Dikdörtgen: Köşeleri Yuvarlatılmış 36">
            <a:extLst>
              <a:ext uri="{FF2B5EF4-FFF2-40B4-BE49-F238E27FC236}">
                <a16:creationId xmlns:a16="http://schemas.microsoft.com/office/drawing/2014/main" id="{4A2E6661-6AA3-4D93-8A2A-8A3D2D53A794}"/>
              </a:ext>
            </a:extLst>
          </p:cNvPr>
          <p:cNvSpPr/>
          <p:nvPr/>
        </p:nvSpPr>
        <p:spPr>
          <a:xfrm>
            <a:off x="7850667" y="5251587"/>
            <a:ext cx="1332963" cy="48939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b="1" dirty="0">
                <a:solidFill>
                  <a:schemeClr val="tx1"/>
                </a:solidFill>
              </a:rPr>
              <a:t>ILO</a:t>
            </a:r>
          </a:p>
        </p:txBody>
      </p:sp>
      <p:cxnSp>
        <p:nvCxnSpPr>
          <p:cNvPr id="3" name="Düz Bağlayıcı 2">
            <a:extLst>
              <a:ext uri="{FF2B5EF4-FFF2-40B4-BE49-F238E27FC236}">
                <a16:creationId xmlns:a16="http://schemas.microsoft.com/office/drawing/2014/main" id="{EFB68EBE-509E-4126-9DE2-4745D35BB309}"/>
              </a:ext>
            </a:extLst>
          </p:cNvPr>
          <p:cNvCxnSpPr/>
          <p:nvPr/>
        </p:nvCxnSpPr>
        <p:spPr>
          <a:xfrm>
            <a:off x="4501166" y="2276270"/>
            <a:ext cx="0" cy="40141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Düz Bağlayıcı 37">
            <a:extLst>
              <a:ext uri="{FF2B5EF4-FFF2-40B4-BE49-F238E27FC236}">
                <a16:creationId xmlns:a16="http://schemas.microsoft.com/office/drawing/2014/main" id="{A6B9733A-6AE0-4CE5-B70F-FECB7CD3446E}"/>
              </a:ext>
            </a:extLst>
          </p:cNvPr>
          <p:cNvCxnSpPr/>
          <p:nvPr/>
        </p:nvCxnSpPr>
        <p:spPr>
          <a:xfrm>
            <a:off x="7750935" y="2280322"/>
            <a:ext cx="0" cy="40141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6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linds(horizontal)">
                                      <p:cBhvr>
                                        <p:cTn id="55" dur="500"/>
                                        <p:tgtEl>
                                          <p:spTgt spid="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linds(horizontal)">
                                      <p:cBhvr>
                                        <p:cTn id="61" dur="500"/>
                                        <p:tgtEl>
                                          <p:spTgt spid="2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500"/>
                                        <p:tgtEl>
                                          <p:spTgt spid="25"/>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blinds(horizontal)">
                                      <p:cBhvr>
                                        <p:cTn id="70" dur="500"/>
                                        <p:tgtEl>
                                          <p:spTgt spid="2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linds(horizontal)">
                                      <p:cBhvr>
                                        <p:cTn id="73" dur="500"/>
                                        <p:tgtEl>
                                          <p:spTgt spid="30"/>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500"/>
                                        <p:tgtEl>
                                          <p:spTgt spid="3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linds(horizontal)">
                                      <p:cBhvr>
                                        <p:cTn id="79" dur="500"/>
                                        <p:tgtEl>
                                          <p:spTgt spid="32"/>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linds(horizont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nodeType="with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500"/>
                                        <p:tgtEl>
                                          <p:spTgt spid="3"/>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wipe(down)">
                                      <p:cBhvr>
                                        <p:cTn id="110" dur="580">
                                          <p:stCondLst>
                                            <p:cond delay="0"/>
                                          </p:stCondLst>
                                        </p:cTn>
                                        <p:tgtEl>
                                          <p:spTgt spid="37"/>
                                        </p:tgtEl>
                                      </p:cBhvr>
                                    </p:animEffect>
                                    <p:anim calcmode="lin" valueType="num">
                                      <p:cBhvr>
                                        <p:cTn id="111"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16" dur="26">
                                          <p:stCondLst>
                                            <p:cond delay="650"/>
                                          </p:stCondLst>
                                        </p:cTn>
                                        <p:tgtEl>
                                          <p:spTgt spid="37"/>
                                        </p:tgtEl>
                                      </p:cBhvr>
                                      <p:to x="100000" y="60000"/>
                                    </p:animScale>
                                    <p:animScale>
                                      <p:cBhvr>
                                        <p:cTn id="117" dur="166" decel="50000">
                                          <p:stCondLst>
                                            <p:cond delay="676"/>
                                          </p:stCondLst>
                                        </p:cTn>
                                        <p:tgtEl>
                                          <p:spTgt spid="37"/>
                                        </p:tgtEl>
                                      </p:cBhvr>
                                      <p:to x="100000" y="100000"/>
                                    </p:animScale>
                                    <p:animScale>
                                      <p:cBhvr>
                                        <p:cTn id="118" dur="26">
                                          <p:stCondLst>
                                            <p:cond delay="1312"/>
                                          </p:stCondLst>
                                        </p:cTn>
                                        <p:tgtEl>
                                          <p:spTgt spid="37"/>
                                        </p:tgtEl>
                                      </p:cBhvr>
                                      <p:to x="100000" y="80000"/>
                                    </p:animScale>
                                    <p:animScale>
                                      <p:cBhvr>
                                        <p:cTn id="119" dur="166" decel="50000">
                                          <p:stCondLst>
                                            <p:cond delay="1338"/>
                                          </p:stCondLst>
                                        </p:cTn>
                                        <p:tgtEl>
                                          <p:spTgt spid="37"/>
                                        </p:tgtEl>
                                      </p:cBhvr>
                                      <p:to x="100000" y="100000"/>
                                    </p:animScale>
                                    <p:animScale>
                                      <p:cBhvr>
                                        <p:cTn id="120" dur="26">
                                          <p:stCondLst>
                                            <p:cond delay="1642"/>
                                          </p:stCondLst>
                                        </p:cTn>
                                        <p:tgtEl>
                                          <p:spTgt spid="37"/>
                                        </p:tgtEl>
                                      </p:cBhvr>
                                      <p:to x="100000" y="90000"/>
                                    </p:animScale>
                                    <p:animScale>
                                      <p:cBhvr>
                                        <p:cTn id="121" dur="166" decel="50000">
                                          <p:stCondLst>
                                            <p:cond delay="1668"/>
                                          </p:stCondLst>
                                        </p:cTn>
                                        <p:tgtEl>
                                          <p:spTgt spid="37"/>
                                        </p:tgtEl>
                                      </p:cBhvr>
                                      <p:to x="100000" y="100000"/>
                                    </p:animScale>
                                    <p:animScale>
                                      <p:cBhvr>
                                        <p:cTn id="122" dur="26">
                                          <p:stCondLst>
                                            <p:cond delay="1808"/>
                                          </p:stCondLst>
                                        </p:cTn>
                                        <p:tgtEl>
                                          <p:spTgt spid="37"/>
                                        </p:tgtEl>
                                      </p:cBhvr>
                                      <p:to x="100000" y="95000"/>
                                    </p:animScale>
                                    <p:animScale>
                                      <p:cBhvr>
                                        <p:cTn id="123" dur="166" decel="50000">
                                          <p:stCondLst>
                                            <p:cond delay="1834"/>
                                          </p:stCondLst>
                                        </p:cTn>
                                        <p:tgtEl>
                                          <p:spTgt spid="37"/>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35" presetClass="path" presetSubtype="0" accel="50000" decel="50000" fill="hold" grpId="1" nodeType="clickEffect">
                                  <p:stCondLst>
                                    <p:cond delay="0"/>
                                  </p:stCondLst>
                                  <p:childTnLst>
                                    <p:animMotion origin="layout" path="M 1.45833E-6 2.22222E-6 L -0.26576 -0.10047 " pathEditMode="relative" rAng="0" ptsTypes="AA">
                                      <p:cBhvr>
                                        <p:cTn id="127" dur="2000" fill="hold"/>
                                        <p:tgtEl>
                                          <p:spTgt spid="29"/>
                                        </p:tgtEl>
                                        <p:attrNameLst>
                                          <p:attrName>ppt_x</p:attrName>
                                          <p:attrName>ppt_y</p:attrName>
                                        </p:attrNameLst>
                                      </p:cBhvr>
                                      <p:rCtr x="-13294" y="-5023"/>
                                    </p:animMotion>
                                  </p:childTnLst>
                                </p:cTn>
                              </p:par>
                            </p:childTnLst>
                          </p:cTn>
                        </p:par>
                      </p:childTnLst>
                    </p:cTn>
                  </p:par>
                  <p:par>
                    <p:cTn id="128" fill="hold">
                      <p:stCondLst>
                        <p:cond delay="indefinite"/>
                      </p:stCondLst>
                      <p:childTnLst>
                        <p:par>
                          <p:cTn id="129" fill="hold">
                            <p:stCondLst>
                              <p:cond delay="0"/>
                            </p:stCondLst>
                            <p:childTnLst>
                              <p:par>
                                <p:cTn id="130" presetID="35" presetClass="path" presetSubtype="0" accel="50000" decel="50000" fill="hold" grpId="1" nodeType="clickEffect">
                                  <p:stCondLst>
                                    <p:cond delay="0"/>
                                  </p:stCondLst>
                                  <p:childTnLst>
                                    <p:animMotion origin="layout" path="M 1.45833E-6 4.07407E-6 L -0.26628 -0.10047 " pathEditMode="relative" rAng="0" ptsTypes="AA">
                                      <p:cBhvr>
                                        <p:cTn id="131" dur="2000" fill="hold"/>
                                        <p:tgtEl>
                                          <p:spTgt spid="30"/>
                                        </p:tgtEl>
                                        <p:attrNameLst>
                                          <p:attrName>ppt_x</p:attrName>
                                          <p:attrName>ppt_y</p:attrName>
                                        </p:attrNameLst>
                                      </p:cBhvr>
                                      <p:rCtr x="-13320" y="-5023"/>
                                    </p:animMotion>
                                  </p:childTnLst>
                                </p:cTn>
                              </p:par>
                            </p:childTnLst>
                          </p:cTn>
                        </p:par>
                      </p:childTnLst>
                    </p:cTn>
                  </p:par>
                  <p:par>
                    <p:cTn id="132" fill="hold">
                      <p:stCondLst>
                        <p:cond delay="indefinite"/>
                      </p:stCondLst>
                      <p:childTnLst>
                        <p:par>
                          <p:cTn id="133" fill="hold">
                            <p:stCondLst>
                              <p:cond delay="0"/>
                            </p:stCondLst>
                            <p:childTnLst>
                              <p:par>
                                <p:cTn id="134" presetID="35" presetClass="path" presetSubtype="0" accel="50000" decel="50000" fill="hold" grpId="1" nodeType="clickEffect">
                                  <p:stCondLst>
                                    <p:cond delay="0"/>
                                  </p:stCondLst>
                                  <p:childTnLst>
                                    <p:animMotion origin="layout" path="M -1.66667E-6 -3.7037E-6 L -0.14323 -0.28611 " pathEditMode="relative" rAng="0" ptsTypes="AA">
                                      <p:cBhvr>
                                        <p:cTn id="135" dur="2000" fill="hold"/>
                                        <p:tgtEl>
                                          <p:spTgt spid="26"/>
                                        </p:tgtEl>
                                        <p:attrNameLst>
                                          <p:attrName>ppt_x</p:attrName>
                                          <p:attrName>ppt_y</p:attrName>
                                        </p:attrNameLst>
                                      </p:cBhvr>
                                      <p:rCtr x="-7161" y="-14306"/>
                                    </p:animMotion>
                                  </p:childTnLst>
                                </p:cTn>
                              </p:par>
                            </p:childTnLst>
                          </p:cTn>
                        </p:par>
                      </p:childTnLst>
                    </p:cTn>
                  </p:par>
                  <p:par>
                    <p:cTn id="136" fill="hold">
                      <p:stCondLst>
                        <p:cond delay="indefinite"/>
                      </p:stCondLst>
                      <p:childTnLst>
                        <p:par>
                          <p:cTn id="137" fill="hold">
                            <p:stCondLst>
                              <p:cond delay="0"/>
                            </p:stCondLst>
                            <p:childTnLst>
                              <p:par>
                                <p:cTn id="138" presetID="35" presetClass="path" presetSubtype="0" accel="50000" decel="50000" fill="hold" grpId="1" nodeType="clickEffect">
                                  <p:stCondLst>
                                    <p:cond delay="0"/>
                                  </p:stCondLst>
                                  <p:childTnLst>
                                    <p:animMotion origin="layout" path="M -1.66667E-6 4.07407E-6 L -0.14271 0.0912 " pathEditMode="relative" rAng="0" ptsTypes="AA">
                                      <p:cBhvr>
                                        <p:cTn id="139" dur="2000" fill="hold"/>
                                        <p:tgtEl>
                                          <p:spTgt spid="23"/>
                                        </p:tgtEl>
                                        <p:attrNameLst>
                                          <p:attrName>ppt_x</p:attrName>
                                          <p:attrName>ppt_y</p:attrName>
                                        </p:attrNameLst>
                                      </p:cBhvr>
                                      <p:rCtr x="-7135" y="4560"/>
                                    </p:animMotion>
                                  </p:childTnLst>
                                </p:cTn>
                              </p:par>
                            </p:childTnLst>
                          </p:cTn>
                        </p:par>
                      </p:childTnLst>
                    </p:cTn>
                  </p:par>
                  <p:par>
                    <p:cTn id="140" fill="hold">
                      <p:stCondLst>
                        <p:cond delay="indefinite"/>
                      </p:stCondLst>
                      <p:childTnLst>
                        <p:par>
                          <p:cTn id="141" fill="hold">
                            <p:stCondLst>
                              <p:cond delay="0"/>
                            </p:stCondLst>
                            <p:childTnLst>
                              <p:par>
                                <p:cTn id="142" presetID="35" presetClass="path" presetSubtype="0" accel="50000" decel="50000" fill="hold" grpId="1" nodeType="clickEffect">
                                  <p:stCondLst>
                                    <p:cond delay="0"/>
                                  </p:stCondLst>
                                  <p:childTnLst>
                                    <p:animMotion origin="layout" path="M 1.45833E-6 -2.59259E-6 L -0.26524 0.10047 " pathEditMode="relative" rAng="0" ptsTypes="AA">
                                      <p:cBhvr>
                                        <p:cTn id="143" dur="2000" fill="hold"/>
                                        <p:tgtEl>
                                          <p:spTgt spid="31"/>
                                        </p:tgtEl>
                                        <p:attrNameLst>
                                          <p:attrName>ppt_x</p:attrName>
                                          <p:attrName>ppt_y</p:attrName>
                                        </p:attrNameLst>
                                      </p:cBhvr>
                                      <p:rCtr x="-13268" y="5023"/>
                                    </p:animMotion>
                                  </p:childTnLst>
                                </p:cTn>
                              </p:par>
                            </p:childTnLst>
                          </p:cTn>
                        </p:par>
                      </p:childTnLst>
                    </p:cTn>
                  </p:par>
                  <p:par>
                    <p:cTn id="144" fill="hold">
                      <p:stCondLst>
                        <p:cond delay="indefinite"/>
                      </p:stCondLst>
                      <p:childTnLst>
                        <p:par>
                          <p:cTn id="145" fill="hold">
                            <p:stCondLst>
                              <p:cond delay="0"/>
                            </p:stCondLst>
                            <p:childTnLst>
                              <p:par>
                                <p:cTn id="146" presetID="35" presetClass="path" presetSubtype="0" accel="50000" decel="50000" fill="hold" grpId="1" nodeType="clickEffect">
                                  <p:stCondLst>
                                    <p:cond delay="0"/>
                                  </p:stCondLst>
                                  <p:childTnLst>
                                    <p:animMotion origin="layout" path="M -1.66667E-6 7.40741E-7 L -0.14219 0.37917 " pathEditMode="relative" rAng="0" ptsTypes="AA">
                                      <p:cBhvr>
                                        <p:cTn id="147" dur="2000" fill="hold"/>
                                        <p:tgtEl>
                                          <p:spTgt spid="6"/>
                                        </p:tgtEl>
                                        <p:attrNameLst>
                                          <p:attrName>ppt_x</p:attrName>
                                          <p:attrName>ppt_y</p:attrName>
                                        </p:attrNameLst>
                                      </p:cBhvr>
                                      <p:rCtr x="-7109" y="18958"/>
                                    </p:animMotion>
                                  </p:childTnLst>
                                </p:cTn>
                              </p:par>
                            </p:childTnLst>
                          </p:cTn>
                        </p:par>
                      </p:childTnLst>
                    </p:cTn>
                  </p:par>
                  <p:par>
                    <p:cTn id="148" fill="hold">
                      <p:stCondLst>
                        <p:cond delay="indefinite"/>
                      </p:stCondLst>
                      <p:childTnLst>
                        <p:par>
                          <p:cTn id="149" fill="hold">
                            <p:stCondLst>
                              <p:cond delay="0"/>
                            </p:stCondLst>
                            <p:childTnLst>
                              <p:par>
                                <p:cTn id="150" presetID="35" presetClass="path" presetSubtype="0" accel="50000" decel="50000" fill="hold" grpId="1" nodeType="clickEffect">
                                  <p:stCondLst>
                                    <p:cond delay="0"/>
                                  </p:stCondLst>
                                  <p:childTnLst>
                                    <p:animMotion origin="layout" path="M -1.66667E-6 -2.59259E-6 L -0.14323 0.29352 " pathEditMode="relative" rAng="0" ptsTypes="AA">
                                      <p:cBhvr>
                                        <p:cTn id="151" dur="2000" fill="hold"/>
                                        <p:tgtEl>
                                          <p:spTgt spid="24"/>
                                        </p:tgtEl>
                                        <p:attrNameLst>
                                          <p:attrName>ppt_x</p:attrName>
                                          <p:attrName>ppt_y</p:attrName>
                                        </p:attrNameLst>
                                      </p:cBhvr>
                                      <p:rCtr x="-7161" y="14676"/>
                                    </p:animMotion>
                                  </p:childTnLst>
                                </p:cTn>
                              </p:par>
                            </p:childTnLst>
                          </p:cTn>
                        </p:par>
                      </p:childTnLst>
                    </p:cTn>
                  </p:par>
                  <p:par>
                    <p:cTn id="152" fill="hold">
                      <p:stCondLst>
                        <p:cond delay="indefinite"/>
                      </p:stCondLst>
                      <p:childTnLst>
                        <p:par>
                          <p:cTn id="153" fill="hold">
                            <p:stCondLst>
                              <p:cond delay="0"/>
                            </p:stCondLst>
                            <p:childTnLst>
                              <p:par>
                                <p:cTn id="154" presetID="63" presetClass="path" presetSubtype="0" accel="50000" decel="50000" fill="hold" grpId="1" nodeType="clickEffect">
                                  <p:stCondLst>
                                    <p:cond delay="0"/>
                                  </p:stCondLst>
                                  <p:childTnLst>
                                    <p:animMotion origin="layout" path="M 1.45833E-6 -1.48148E-6 L 0.13151 -0.28055 " pathEditMode="relative" rAng="0" ptsTypes="AA">
                                      <p:cBhvr>
                                        <p:cTn id="155" dur="2000" fill="hold"/>
                                        <p:tgtEl>
                                          <p:spTgt spid="28"/>
                                        </p:tgtEl>
                                        <p:attrNameLst>
                                          <p:attrName>ppt_x</p:attrName>
                                          <p:attrName>ppt_y</p:attrName>
                                        </p:attrNameLst>
                                      </p:cBhvr>
                                      <p:rCtr x="6576" y="-14028"/>
                                    </p:animMotion>
                                  </p:childTnLst>
                                </p:cTn>
                              </p:par>
                            </p:childTnLst>
                          </p:cTn>
                        </p:par>
                      </p:childTnLst>
                    </p:cTn>
                  </p:par>
                  <p:par>
                    <p:cTn id="156" fill="hold">
                      <p:stCondLst>
                        <p:cond delay="indefinite"/>
                      </p:stCondLst>
                      <p:childTnLst>
                        <p:par>
                          <p:cTn id="157" fill="hold">
                            <p:stCondLst>
                              <p:cond delay="0"/>
                            </p:stCondLst>
                            <p:childTnLst>
                              <p:par>
                                <p:cTn id="158" presetID="63" presetClass="path" presetSubtype="0" accel="50000" decel="50000" fill="hold" grpId="1" nodeType="clickEffect">
                                  <p:stCondLst>
                                    <p:cond delay="0"/>
                                  </p:stCondLst>
                                  <p:childTnLst>
                                    <p:animMotion origin="layout" path="M 1.45833E-6 2.96296E-6 L 0.12982 -0.2676 " pathEditMode="relative" rAng="0" ptsTypes="AA">
                                      <p:cBhvr>
                                        <p:cTn id="159" dur="2000" fill="hold"/>
                                        <p:tgtEl>
                                          <p:spTgt spid="32"/>
                                        </p:tgtEl>
                                        <p:attrNameLst>
                                          <p:attrName>ppt_x</p:attrName>
                                          <p:attrName>ppt_y</p:attrName>
                                        </p:attrNameLst>
                                      </p:cBhvr>
                                      <p:rCtr x="6484" y="-13380"/>
                                    </p:animMotion>
                                  </p:childTnLst>
                                </p:cTn>
                              </p:par>
                            </p:childTnLst>
                          </p:cTn>
                        </p:par>
                      </p:childTnLst>
                    </p:cTn>
                  </p:par>
                  <p:par>
                    <p:cTn id="160" fill="hold">
                      <p:stCondLst>
                        <p:cond delay="indefinite"/>
                      </p:stCondLst>
                      <p:childTnLst>
                        <p:par>
                          <p:cTn id="161" fill="hold">
                            <p:stCondLst>
                              <p:cond delay="0"/>
                            </p:stCondLst>
                            <p:childTnLst>
                              <p:par>
                                <p:cTn id="162" presetID="63" presetClass="path" presetSubtype="0" accel="50000" decel="50000" fill="hold" grpId="1" nodeType="clickEffect">
                                  <p:stCondLst>
                                    <p:cond delay="0"/>
                                  </p:stCondLst>
                                  <p:childTnLst>
                                    <p:animMotion origin="layout" path="M -1.66667E-6 2.96296E-6 L 0.25339 -0.05949 " pathEditMode="relative" rAng="0" ptsTypes="AA">
                                      <p:cBhvr>
                                        <p:cTn id="163" dur="2000" fill="hold"/>
                                        <p:tgtEl>
                                          <p:spTgt spid="35"/>
                                        </p:tgtEl>
                                        <p:attrNameLst>
                                          <p:attrName>ppt_x</p:attrName>
                                          <p:attrName>ppt_y</p:attrName>
                                        </p:attrNameLst>
                                      </p:cBhvr>
                                      <p:rCtr x="12669" y="-2986"/>
                                    </p:animMotion>
                                  </p:childTnLst>
                                </p:cTn>
                              </p:par>
                            </p:childTnLst>
                          </p:cTn>
                        </p:par>
                      </p:childTnLst>
                    </p:cTn>
                  </p:par>
                  <p:par>
                    <p:cTn id="164" fill="hold">
                      <p:stCondLst>
                        <p:cond delay="indefinite"/>
                      </p:stCondLst>
                      <p:childTnLst>
                        <p:par>
                          <p:cTn id="165" fill="hold">
                            <p:stCondLst>
                              <p:cond delay="0"/>
                            </p:stCondLst>
                            <p:childTnLst>
                              <p:par>
                                <p:cTn id="166" presetID="63" presetClass="path" presetSubtype="0" accel="50000" decel="50000" fill="hold" grpId="1" nodeType="clickEffect">
                                  <p:stCondLst>
                                    <p:cond delay="0"/>
                                  </p:stCondLst>
                                  <p:childTnLst>
                                    <p:animMotion origin="layout" path="M -1.66667E-6 2.96296E-6 L 0.25339 -0.03565 " pathEditMode="relative" rAng="0" ptsTypes="AA">
                                      <p:cBhvr>
                                        <p:cTn id="167" dur="2000" fill="hold"/>
                                        <p:tgtEl>
                                          <p:spTgt spid="25"/>
                                        </p:tgtEl>
                                        <p:attrNameLst>
                                          <p:attrName>ppt_x</p:attrName>
                                          <p:attrName>ppt_y</p:attrName>
                                        </p:attrNameLst>
                                      </p:cBhvr>
                                      <p:rCtr x="12669" y="-1782"/>
                                    </p:animMotion>
                                  </p:childTnLst>
                                </p:cTn>
                              </p:par>
                            </p:childTnLst>
                          </p:cTn>
                        </p:par>
                      </p:childTnLst>
                    </p:cTn>
                  </p:par>
                  <p:par>
                    <p:cTn id="168" fill="hold">
                      <p:stCondLst>
                        <p:cond delay="indefinite"/>
                      </p:stCondLst>
                      <p:childTnLst>
                        <p:par>
                          <p:cTn id="169" fill="hold">
                            <p:stCondLst>
                              <p:cond delay="0"/>
                            </p:stCondLst>
                            <p:childTnLst>
                              <p:par>
                                <p:cTn id="170" presetID="63" presetClass="path" presetSubtype="0" accel="50000" decel="50000" fill="hold" grpId="1" nodeType="clickEffect">
                                  <p:stCondLst>
                                    <p:cond delay="0"/>
                                  </p:stCondLst>
                                  <p:childTnLst>
                                    <p:animMotion origin="layout" path="M 1.45833E-6 2.22222E-6 L 0.13034 0.47893 " pathEditMode="relative" rAng="0" ptsTypes="AA">
                                      <p:cBhvr>
                                        <p:cTn id="171" dur="2000" fill="hold"/>
                                        <p:tgtEl>
                                          <p:spTgt spid="36"/>
                                        </p:tgtEl>
                                        <p:attrNameLst>
                                          <p:attrName>ppt_x</p:attrName>
                                          <p:attrName>ppt_y</p:attrName>
                                        </p:attrNameLst>
                                      </p:cBhvr>
                                      <p:rCtr x="6510" y="2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28" grpId="0" animBg="1"/>
      <p:bldP spid="28" grpId="1" animBg="1"/>
      <p:bldP spid="36" grpId="0" animBg="1"/>
      <p:bldP spid="36" grpId="1" animBg="1"/>
      <p:bldP spid="5" grpId="0"/>
      <p:bldP spid="4"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6" grpId="0" animBg="1"/>
      <p:bldP spid="6" grpId="1" animBg="1"/>
      <p:bldP spid="23" grpId="0" animBg="1"/>
      <p:bldP spid="23" grpId="1" animBg="1"/>
      <p:bldP spid="24" grpId="0" animBg="1"/>
      <p:bldP spid="24" grpId="1" animBg="1"/>
      <p:bldP spid="25" grpId="0" animBg="1"/>
      <p:bldP spid="25" grpId="1" animBg="1"/>
      <p:bldP spid="26" grpId="0" animBg="1"/>
      <p:bldP spid="26" grpId="1" animBg="1"/>
      <p:bldP spid="29" grpId="0" animBg="1"/>
      <p:bldP spid="29" grpId="1" animBg="1"/>
      <p:bldP spid="30" grpId="0" animBg="1"/>
      <p:bldP spid="30" grpId="1" animBg="1"/>
      <p:bldP spid="31" grpId="0" animBg="1"/>
      <p:bldP spid="31" grpId="1" animBg="1"/>
      <p:bldP spid="32" grpId="0" animBg="1"/>
      <p:bldP spid="32" grpId="1" animBg="1"/>
      <p:bldP spid="33"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72439"/>
            <a:ext cx="8057975"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Yurtta Barış Dünyada Barış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9" name="Metin kutusu 8">
            <a:extLst>
              <a:ext uri="{FF2B5EF4-FFF2-40B4-BE49-F238E27FC236}">
                <a16:creationId xmlns:a16="http://schemas.microsoft.com/office/drawing/2014/main" id="{F49302D7-047D-4E97-B585-B0E658F0765A}"/>
              </a:ext>
            </a:extLst>
          </p:cNvPr>
          <p:cNvSpPr txBox="1"/>
          <p:nvPr/>
        </p:nvSpPr>
        <p:spPr>
          <a:xfrm>
            <a:off x="298425" y="1616358"/>
            <a:ext cx="11385809"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1914-1918 yıllarında ve 1939-1945 yıllarında dünyada I. ev II. Dünya Savaşları yaşanmış</a:t>
            </a:r>
            <a:br>
              <a:rPr lang="tr-TR" sz="2400" dirty="0"/>
            </a:br>
            <a:r>
              <a:rPr lang="tr-TR" sz="2400" dirty="0"/>
              <a:t>ve bu savaşlar hem kazanan hem de kaybeden hem de savaşa katılmayan taraflarda çok</a:t>
            </a:r>
            <a:br>
              <a:rPr lang="tr-TR" sz="2400" dirty="0"/>
            </a:br>
            <a:r>
              <a:rPr lang="tr-TR" sz="2400" dirty="0"/>
              <a:t>yıkıcı etkilere sebep olmuştur.</a:t>
            </a:r>
          </a:p>
        </p:txBody>
      </p:sp>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5" name="Metin kutusu 4">
            <a:extLst>
              <a:ext uri="{FF2B5EF4-FFF2-40B4-BE49-F238E27FC236}">
                <a16:creationId xmlns:a16="http://schemas.microsoft.com/office/drawing/2014/main" id="{EBAF735E-8216-43F9-9D4C-23F992E84BAF}"/>
              </a:ext>
            </a:extLst>
          </p:cNvPr>
          <p:cNvSpPr txBox="1"/>
          <p:nvPr/>
        </p:nvSpPr>
        <p:spPr>
          <a:xfrm>
            <a:off x="298422" y="2874579"/>
            <a:ext cx="10860089"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Özellikle II. Dünya Savaşı’nın oluşturduğu yıkım çok büyük olmuştur ve tüm insanlar</a:t>
            </a:r>
            <a:br>
              <a:rPr lang="tr-TR" sz="2400" dirty="0"/>
            </a:br>
            <a:r>
              <a:rPr lang="tr-TR" sz="2400" dirty="0"/>
              <a:t>dünyada yaşanacak bir felaketin kimsenin faydasına olmayacağını anlamışlardır.</a:t>
            </a:r>
          </a:p>
        </p:txBody>
      </p:sp>
      <p:sp>
        <p:nvSpPr>
          <p:cNvPr id="6" name="Metin kutusu 5">
            <a:extLst>
              <a:ext uri="{FF2B5EF4-FFF2-40B4-BE49-F238E27FC236}">
                <a16:creationId xmlns:a16="http://schemas.microsoft.com/office/drawing/2014/main" id="{08CDA195-2485-4EC3-AF98-D69BBDF1407C}"/>
              </a:ext>
            </a:extLst>
          </p:cNvPr>
          <p:cNvSpPr txBox="1"/>
          <p:nvPr/>
        </p:nvSpPr>
        <p:spPr>
          <a:xfrm>
            <a:off x="298422" y="3763469"/>
            <a:ext cx="11745908"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Devletler ve toplumlar uluslararası ilişkilere daha fazla önem vermeye başlamıştır. </a:t>
            </a:r>
            <a:br>
              <a:rPr lang="tr-TR" sz="2400" dirty="0"/>
            </a:br>
            <a:r>
              <a:rPr lang="tr-TR" sz="2400" dirty="0"/>
              <a:t>Siyasi, kültürel ve askeri ilişkileri geliştirecek uluslararası örgütler kurulmuş ve bu örgütlere</a:t>
            </a:r>
            <a:br>
              <a:rPr lang="tr-TR" sz="2400" dirty="0"/>
            </a:br>
            <a:r>
              <a:rPr lang="tr-TR" sz="2400" dirty="0"/>
              <a:t>çok sayıda devlet katılmıştır.</a:t>
            </a:r>
          </a:p>
        </p:txBody>
      </p:sp>
      <p:sp>
        <p:nvSpPr>
          <p:cNvPr id="7" name="Metin kutusu 6">
            <a:extLst>
              <a:ext uri="{FF2B5EF4-FFF2-40B4-BE49-F238E27FC236}">
                <a16:creationId xmlns:a16="http://schemas.microsoft.com/office/drawing/2014/main" id="{37543928-95ED-450B-BCB8-51B5B1ACF719}"/>
              </a:ext>
            </a:extLst>
          </p:cNvPr>
          <p:cNvSpPr txBox="1"/>
          <p:nvPr/>
        </p:nvSpPr>
        <p:spPr>
          <a:xfrm>
            <a:off x="298422" y="4999216"/>
            <a:ext cx="11170815"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Bunlar dışında tarihi ve kültürel varlıkları, doğayı, hayvanları, insan haklarını, çocukları</a:t>
            </a:r>
            <a:br>
              <a:rPr lang="tr-TR" sz="2400" dirty="0"/>
            </a:br>
            <a:r>
              <a:rPr lang="tr-TR" sz="2400" dirty="0"/>
              <a:t>yoksulları ve birçok insani değeri koruyacak uluslararası örgütler de kurulmuştur.</a:t>
            </a:r>
          </a:p>
        </p:txBody>
      </p:sp>
      <p:sp>
        <p:nvSpPr>
          <p:cNvPr id="8" name="Metin kutusu 7">
            <a:extLst>
              <a:ext uri="{FF2B5EF4-FFF2-40B4-BE49-F238E27FC236}">
                <a16:creationId xmlns:a16="http://schemas.microsoft.com/office/drawing/2014/main" id="{36CD6AE1-A90E-493D-8839-EA4698A8AA3D}"/>
              </a:ext>
            </a:extLst>
          </p:cNvPr>
          <p:cNvSpPr txBox="1"/>
          <p:nvPr/>
        </p:nvSpPr>
        <p:spPr>
          <a:xfrm>
            <a:off x="298422" y="5910581"/>
            <a:ext cx="11614536" cy="830997"/>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tr-TR" sz="2400" dirty="0"/>
              <a:t>Biz de Türkiye olarak ‘’Yurtta barış, dünyada barış’’ ilkesini benimsiyoruz. Diğer devletler ve milletlerle olan ilişkilerimizi bu anlayışa göre düzenliyoruz.</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7217" y="91304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7217" y="1794329"/>
            <a:ext cx="11611346" cy="830997"/>
          </a:xfrm>
          <a:prstGeom prst="rect">
            <a:avLst/>
          </a:prstGeom>
          <a:noFill/>
        </p:spPr>
        <p:txBody>
          <a:bodyPr wrap="square">
            <a:spAutoFit/>
          </a:bodyPr>
          <a:lstStyle/>
          <a:p>
            <a:r>
              <a:rPr lang="tr-TR" sz="2400" b="1" i="0" dirty="0">
                <a:solidFill>
                  <a:srgbClr val="FF0000"/>
                </a:solidFill>
                <a:effectLst/>
              </a:rPr>
              <a:t>Revizyon: </a:t>
            </a:r>
            <a:r>
              <a:rPr lang="tr-TR" sz="2400" dirty="0">
                <a:solidFill>
                  <a:srgbClr val="202124"/>
                </a:solidFill>
              </a:rPr>
              <a:t>M</a:t>
            </a:r>
            <a:r>
              <a:rPr lang="tr-TR" sz="2400" i="0" dirty="0">
                <a:solidFill>
                  <a:srgbClr val="202124"/>
                </a:solidFill>
                <a:effectLst/>
              </a:rPr>
              <a:t>eydana gelen çalışmanın incelendikten sonra tekrardan gözden geçirilmesi manasına gelmektedir.</a:t>
            </a:r>
            <a:endParaRPr lang="tr-TR" sz="2400" dirty="0"/>
          </a:p>
        </p:txBody>
      </p:sp>
      <p:sp>
        <p:nvSpPr>
          <p:cNvPr id="10" name="Dikdörtgen 9">
            <a:extLst>
              <a:ext uri="{FF2B5EF4-FFF2-40B4-BE49-F238E27FC236}">
                <a16:creationId xmlns:a16="http://schemas.microsoft.com/office/drawing/2014/main" id="{91A3A40F-C7A1-4E99-925D-8B7D584A99A1}"/>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6" name="Metin kutusu 5">
            <a:extLst>
              <a:ext uri="{FF2B5EF4-FFF2-40B4-BE49-F238E27FC236}">
                <a16:creationId xmlns:a16="http://schemas.microsoft.com/office/drawing/2014/main" id="{ABEEB4BE-7957-4651-AC45-3F6793DA8BFF}"/>
              </a:ext>
            </a:extLst>
          </p:cNvPr>
          <p:cNvSpPr txBox="1"/>
          <p:nvPr/>
        </p:nvSpPr>
        <p:spPr>
          <a:xfrm>
            <a:off x="237217" y="2841719"/>
            <a:ext cx="11611346" cy="461665"/>
          </a:xfrm>
          <a:prstGeom prst="rect">
            <a:avLst/>
          </a:prstGeom>
          <a:noFill/>
        </p:spPr>
        <p:txBody>
          <a:bodyPr wrap="square">
            <a:spAutoFit/>
          </a:bodyPr>
          <a:lstStyle/>
          <a:p>
            <a:r>
              <a:rPr lang="tr-TR" sz="2400" b="1" i="0" dirty="0">
                <a:solidFill>
                  <a:srgbClr val="FF0000"/>
                </a:solidFill>
                <a:effectLst/>
              </a:rPr>
              <a:t>Misyon: </a:t>
            </a:r>
            <a:r>
              <a:rPr lang="tr-TR" sz="2400" dirty="0">
                <a:solidFill>
                  <a:srgbClr val="202124"/>
                </a:solidFill>
              </a:rPr>
              <a:t>B</a:t>
            </a:r>
            <a:r>
              <a:rPr lang="tr-TR" sz="2400" b="0" i="0" dirty="0">
                <a:solidFill>
                  <a:srgbClr val="202124"/>
                </a:solidFill>
                <a:effectLst/>
              </a:rPr>
              <a:t>ilimsel, politik, ekonomik ya da dinsel bir görev ve hedef.</a:t>
            </a:r>
            <a:endParaRPr lang="tr-TR" sz="2400" dirty="0"/>
          </a:p>
        </p:txBody>
      </p:sp>
      <p:sp>
        <p:nvSpPr>
          <p:cNvPr id="7" name="Metin kutusu 6">
            <a:extLst>
              <a:ext uri="{FF2B5EF4-FFF2-40B4-BE49-F238E27FC236}">
                <a16:creationId xmlns:a16="http://schemas.microsoft.com/office/drawing/2014/main" id="{7EA468E4-7222-4A55-A215-D4E95B3A5261}"/>
              </a:ext>
            </a:extLst>
          </p:cNvPr>
          <p:cNvSpPr txBox="1"/>
          <p:nvPr/>
        </p:nvSpPr>
        <p:spPr>
          <a:xfrm>
            <a:off x="237217" y="3519777"/>
            <a:ext cx="11611346" cy="1569660"/>
          </a:xfrm>
          <a:prstGeom prst="rect">
            <a:avLst/>
          </a:prstGeom>
          <a:noFill/>
        </p:spPr>
        <p:txBody>
          <a:bodyPr wrap="square">
            <a:spAutoFit/>
          </a:bodyPr>
          <a:lstStyle/>
          <a:p>
            <a:r>
              <a:rPr lang="tr-TR" sz="2400" b="1" dirty="0">
                <a:solidFill>
                  <a:srgbClr val="FF0000"/>
                </a:solidFill>
              </a:rPr>
              <a:t>NATO</a:t>
            </a:r>
            <a:r>
              <a:rPr lang="tr-TR" sz="2400" b="1" i="0" dirty="0">
                <a:solidFill>
                  <a:srgbClr val="FF0000"/>
                </a:solidFill>
                <a:effectLst/>
              </a:rPr>
              <a:t>: </a:t>
            </a:r>
            <a:r>
              <a:rPr lang="tr-TR" sz="2400" dirty="0">
                <a:solidFill>
                  <a:srgbClr val="202124"/>
                </a:solidFill>
              </a:rPr>
              <a:t>Açılımı Kuzey Atlantik Antlaşma Örgütü’dür. Genelde </a:t>
            </a:r>
            <a:r>
              <a:rPr lang="tr-TR" sz="2400" dirty="0" err="1">
                <a:solidFill>
                  <a:srgbClr val="202124"/>
                </a:solidFill>
              </a:rPr>
              <a:t>Batı’lı</a:t>
            </a:r>
            <a:r>
              <a:rPr lang="tr-TR" sz="2400" dirty="0">
                <a:solidFill>
                  <a:srgbClr val="202124"/>
                </a:solidFill>
              </a:rPr>
              <a:t> devletlerin içinde yer aldığı Türkiye’nin de dahil olduğu, II. Dünya Savaşı’ndan sonra kurulmuş uluslararası askeri teşkilattır. Üye devletler birbirlerine saldırmama ve bir askeri harekatta birbirlerine yardımcı olma sözü vermişlerdir. </a:t>
            </a:r>
            <a:endParaRPr lang="tr-TR" sz="2400" dirty="0"/>
          </a:p>
        </p:txBody>
      </p:sp>
      <p:sp>
        <p:nvSpPr>
          <p:cNvPr id="8" name="Metin kutusu 7">
            <a:extLst>
              <a:ext uri="{FF2B5EF4-FFF2-40B4-BE49-F238E27FC236}">
                <a16:creationId xmlns:a16="http://schemas.microsoft.com/office/drawing/2014/main" id="{FA04C92C-8B84-45E4-B2AF-F52C5E695A4A}"/>
              </a:ext>
            </a:extLst>
          </p:cNvPr>
          <p:cNvSpPr txBox="1"/>
          <p:nvPr/>
        </p:nvSpPr>
        <p:spPr>
          <a:xfrm>
            <a:off x="237217" y="5305830"/>
            <a:ext cx="11611346" cy="1200329"/>
          </a:xfrm>
          <a:prstGeom prst="rect">
            <a:avLst/>
          </a:prstGeom>
          <a:noFill/>
        </p:spPr>
        <p:txBody>
          <a:bodyPr wrap="square">
            <a:spAutoFit/>
          </a:bodyPr>
          <a:lstStyle/>
          <a:p>
            <a:r>
              <a:rPr lang="tr-TR" sz="2400" b="1" dirty="0">
                <a:solidFill>
                  <a:srgbClr val="FF0000"/>
                </a:solidFill>
              </a:rPr>
              <a:t>BM</a:t>
            </a:r>
            <a:r>
              <a:rPr lang="tr-TR" sz="2400" b="1" i="0" dirty="0">
                <a:solidFill>
                  <a:srgbClr val="FF0000"/>
                </a:solidFill>
                <a:effectLst/>
              </a:rPr>
              <a:t>: </a:t>
            </a:r>
            <a:r>
              <a:rPr lang="tr-TR" sz="2400" dirty="0">
                <a:solidFill>
                  <a:srgbClr val="202124"/>
                </a:solidFill>
              </a:rPr>
              <a:t>Türkiye’nin de üyesi olduğu uluslararası bir kuruluştur. D</a:t>
            </a:r>
            <a:r>
              <a:rPr lang="tr-TR" sz="2400" b="0" i="0" dirty="0">
                <a:effectLst/>
              </a:rPr>
              <a:t>ünya barışını, güvenliğini korumak ve uluslararasında ekonomik, toplumsal ve kültürel bir iş birliği oluşturmak için kurulan uluslararası bir örgüttür. Dünya ülkelerinin büyük bir bölümü üyedir.</a:t>
            </a:r>
            <a:endParaRPr lang="tr-TR" sz="2400" dirty="0"/>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75BE64EA-E979-4369-86FA-8D8A9711D78F}"/>
              </a:ext>
            </a:extLst>
          </p:cNvPr>
          <p:cNvSpPr txBox="1"/>
          <p:nvPr/>
        </p:nvSpPr>
        <p:spPr>
          <a:xfrm>
            <a:off x="237217" y="1794329"/>
            <a:ext cx="11611346" cy="1200329"/>
          </a:xfrm>
          <a:prstGeom prst="rect">
            <a:avLst/>
          </a:prstGeom>
          <a:noFill/>
        </p:spPr>
        <p:txBody>
          <a:bodyPr wrap="square">
            <a:spAutoFit/>
          </a:bodyPr>
          <a:lstStyle/>
          <a:p>
            <a:r>
              <a:rPr lang="tr-TR" sz="2400" b="1" i="0" dirty="0">
                <a:solidFill>
                  <a:srgbClr val="FF0000"/>
                </a:solidFill>
                <a:effectLst/>
              </a:rPr>
              <a:t>UNESCO: </a:t>
            </a:r>
            <a:r>
              <a:rPr lang="tr-TR" sz="2400" dirty="0">
                <a:solidFill>
                  <a:srgbClr val="202124"/>
                </a:solidFill>
              </a:rPr>
              <a:t>Birleşmiş Milletler Eğitim Kültür ve Bilim </a:t>
            </a:r>
            <a:r>
              <a:rPr lang="tr-TR" sz="2400" dirty="0" err="1">
                <a:solidFill>
                  <a:srgbClr val="202124"/>
                </a:solidFill>
              </a:rPr>
              <a:t>Ögütü’dür</a:t>
            </a:r>
            <a:r>
              <a:rPr lang="tr-TR" sz="2400" dirty="0">
                <a:solidFill>
                  <a:srgbClr val="202124"/>
                </a:solidFill>
              </a:rPr>
              <a:t>. Eğitim, bilim, kültür ve haberleşme alanlarında devletler arası iş birliği sağlamak, dünyadaki okur-yazar oranını arttırmak sanatı ve bilimi destekleyip dünyadaki kültür varlıklarını korumak görevleri vardır.</a:t>
            </a:r>
            <a:endParaRPr lang="tr-TR" sz="2400" dirty="0"/>
          </a:p>
        </p:txBody>
      </p:sp>
      <p:sp>
        <p:nvSpPr>
          <p:cNvPr id="10" name="Dikdörtgen 9">
            <a:extLst>
              <a:ext uri="{FF2B5EF4-FFF2-40B4-BE49-F238E27FC236}">
                <a16:creationId xmlns:a16="http://schemas.microsoft.com/office/drawing/2014/main" id="{91A3A40F-C7A1-4E99-925D-8B7D584A99A1}"/>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7" name="Metin kutusu 6">
            <a:extLst>
              <a:ext uri="{FF2B5EF4-FFF2-40B4-BE49-F238E27FC236}">
                <a16:creationId xmlns:a16="http://schemas.microsoft.com/office/drawing/2014/main" id="{7EA468E4-7222-4A55-A215-D4E95B3A5261}"/>
              </a:ext>
            </a:extLst>
          </p:cNvPr>
          <p:cNvSpPr txBox="1"/>
          <p:nvPr/>
        </p:nvSpPr>
        <p:spPr>
          <a:xfrm>
            <a:off x="237217" y="3287957"/>
            <a:ext cx="11611346" cy="830997"/>
          </a:xfrm>
          <a:prstGeom prst="rect">
            <a:avLst/>
          </a:prstGeom>
          <a:noFill/>
        </p:spPr>
        <p:txBody>
          <a:bodyPr wrap="square">
            <a:spAutoFit/>
          </a:bodyPr>
          <a:lstStyle/>
          <a:p>
            <a:r>
              <a:rPr lang="tr-TR" sz="2400" b="1" dirty="0">
                <a:solidFill>
                  <a:srgbClr val="FF0000"/>
                </a:solidFill>
              </a:rPr>
              <a:t>UNİCEF</a:t>
            </a:r>
            <a:r>
              <a:rPr lang="tr-TR" sz="2400" b="1" i="0" dirty="0">
                <a:solidFill>
                  <a:srgbClr val="FF0000"/>
                </a:solidFill>
                <a:effectLst/>
              </a:rPr>
              <a:t>: </a:t>
            </a:r>
            <a:r>
              <a:rPr lang="tr-TR" sz="2400" i="0" dirty="0">
                <a:effectLst/>
              </a:rPr>
              <a:t>Açılımı, Birleşmiş Milletler Çocuklara Yardım Fonu’dur. Dünyadaki ç</a:t>
            </a:r>
            <a:r>
              <a:rPr lang="tr-TR" sz="2400" b="0" i="0" dirty="0">
                <a:effectLst/>
              </a:rPr>
              <a:t>ocukların haklarının korunması ve durumlarının iyileştirilmesine yönelik çalışmalar yapar.</a:t>
            </a:r>
            <a:endParaRPr lang="tr-TR" sz="2400" dirty="0"/>
          </a:p>
        </p:txBody>
      </p:sp>
      <p:sp>
        <p:nvSpPr>
          <p:cNvPr id="8" name="Metin kutusu 7">
            <a:extLst>
              <a:ext uri="{FF2B5EF4-FFF2-40B4-BE49-F238E27FC236}">
                <a16:creationId xmlns:a16="http://schemas.microsoft.com/office/drawing/2014/main" id="{FA04C92C-8B84-45E4-B2AF-F52C5E695A4A}"/>
              </a:ext>
            </a:extLst>
          </p:cNvPr>
          <p:cNvSpPr txBox="1"/>
          <p:nvPr/>
        </p:nvSpPr>
        <p:spPr>
          <a:xfrm>
            <a:off x="237217" y="4412253"/>
            <a:ext cx="11611346" cy="830997"/>
          </a:xfrm>
          <a:prstGeom prst="rect">
            <a:avLst/>
          </a:prstGeom>
          <a:noFill/>
        </p:spPr>
        <p:txBody>
          <a:bodyPr wrap="square">
            <a:spAutoFit/>
          </a:bodyPr>
          <a:lstStyle/>
          <a:p>
            <a:r>
              <a:rPr lang="tr-TR" sz="2400" b="1" dirty="0">
                <a:solidFill>
                  <a:srgbClr val="FF0000"/>
                </a:solidFill>
              </a:rPr>
              <a:t>FAO</a:t>
            </a:r>
            <a:r>
              <a:rPr lang="tr-TR" sz="2400" b="1" i="0" dirty="0">
                <a:solidFill>
                  <a:srgbClr val="FF0000"/>
                </a:solidFill>
                <a:effectLst/>
              </a:rPr>
              <a:t>: </a:t>
            </a:r>
            <a:r>
              <a:rPr lang="tr-TR" sz="2400" b="0" i="0" dirty="0">
                <a:effectLst/>
              </a:rPr>
              <a:t>Gıda ve Tarım Örgütü’dür. Açlığı yok etmek ve beslenme şartlarını iyileştirmek amacıyla kurulmuş bir örgüttür. Bugün Birleşmiş Milletlere bağlı olarak çalışmaktadır.</a:t>
            </a:r>
            <a:endParaRPr lang="tr-TR" sz="2400" dirty="0"/>
          </a:p>
        </p:txBody>
      </p:sp>
      <p:sp>
        <p:nvSpPr>
          <p:cNvPr id="11" name="Metin kutusu 10">
            <a:extLst>
              <a:ext uri="{FF2B5EF4-FFF2-40B4-BE49-F238E27FC236}">
                <a16:creationId xmlns:a16="http://schemas.microsoft.com/office/drawing/2014/main" id="{DA583DFC-3ACC-4867-B224-ED12B5F39B85}"/>
              </a:ext>
            </a:extLst>
          </p:cNvPr>
          <p:cNvSpPr txBox="1"/>
          <p:nvPr/>
        </p:nvSpPr>
        <p:spPr>
          <a:xfrm>
            <a:off x="237217" y="5529453"/>
            <a:ext cx="11611346" cy="830997"/>
          </a:xfrm>
          <a:prstGeom prst="rect">
            <a:avLst/>
          </a:prstGeom>
          <a:noFill/>
        </p:spPr>
        <p:txBody>
          <a:bodyPr wrap="square">
            <a:spAutoFit/>
          </a:bodyPr>
          <a:lstStyle/>
          <a:p>
            <a:r>
              <a:rPr lang="tr-TR" sz="2400" b="1" dirty="0">
                <a:solidFill>
                  <a:srgbClr val="FF0000"/>
                </a:solidFill>
              </a:rPr>
              <a:t>TÜRKSOY</a:t>
            </a:r>
            <a:r>
              <a:rPr lang="tr-TR" sz="2400" b="1" i="0" dirty="0">
                <a:solidFill>
                  <a:srgbClr val="FF0000"/>
                </a:solidFill>
                <a:effectLst/>
              </a:rPr>
              <a:t>: </a:t>
            </a:r>
            <a:r>
              <a:rPr lang="tr-TR" sz="2400" b="0" i="0" dirty="0">
                <a:effectLst/>
              </a:rPr>
              <a:t>Uluslararası Türk Kültürü Teşkilatı, Türk dil ailesine ait dilleri konuşan Türk nüfusuna sahip ülkeler ve topluluklar arası uluslararası kültür örgütüdür.</a:t>
            </a:r>
            <a:endParaRPr lang="tr-TR" sz="2400" dirty="0"/>
          </a:p>
        </p:txBody>
      </p:sp>
      <p:sp>
        <p:nvSpPr>
          <p:cNvPr id="12" name="Metin kutusu 11">
            <a:extLst>
              <a:ext uri="{FF2B5EF4-FFF2-40B4-BE49-F238E27FC236}">
                <a16:creationId xmlns:a16="http://schemas.microsoft.com/office/drawing/2014/main" id="{48E4DF6F-321F-49C2-9506-5CF1EA91BF27}"/>
              </a:ext>
            </a:extLst>
          </p:cNvPr>
          <p:cNvSpPr txBox="1"/>
          <p:nvPr/>
        </p:nvSpPr>
        <p:spPr>
          <a:xfrm>
            <a:off x="237217" y="91304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Tree>
    <p:extLst>
      <p:ext uri="{BB962C8B-B14F-4D97-AF65-F5344CB8AC3E}">
        <p14:creationId xmlns:p14="http://schemas.microsoft.com/office/powerpoint/2010/main" val="398732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8" name="Metin kutusu 7">
            <a:extLst>
              <a:ext uri="{FF2B5EF4-FFF2-40B4-BE49-F238E27FC236}">
                <a16:creationId xmlns:a16="http://schemas.microsoft.com/office/drawing/2014/main" id="{EC18B4FB-1EE3-4EF7-90B2-423AB1888111}"/>
              </a:ext>
            </a:extLst>
          </p:cNvPr>
          <p:cNvSpPr txBox="1"/>
          <p:nvPr/>
        </p:nvSpPr>
        <p:spPr>
          <a:xfrm>
            <a:off x="1024943" y="3105834"/>
            <a:ext cx="10142113" cy="646331"/>
          </a:xfrm>
          <a:prstGeom prst="rect">
            <a:avLst/>
          </a:prstGeom>
          <a:noFill/>
        </p:spPr>
        <p:txBody>
          <a:bodyPr wrap="square">
            <a:spAutoFit/>
          </a:bodyPr>
          <a:lstStyle/>
          <a:p>
            <a:pPr algn="ctr"/>
            <a:r>
              <a:rPr lang="tr-TR" sz="3600" b="1" i="0" u="none" strike="noStrike" baseline="0" dirty="0">
                <a:latin typeface="CaslonPro-Regular"/>
              </a:rPr>
              <a:t>Sizce dünyanın en önemli sorunları nelerdir?</a:t>
            </a:r>
            <a:endParaRPr lang="tr-TR" sz="3600" b="1" dirty="0"/>
          </a:p>
        </p:txBody>
      </p:sp>
    </p:spTree>
    <p:extLst>
      <p:ext uri="{BB962C8B-B14F-4D97-AF65-F5344CB8AC3E}">
        <p14:creationId xmlns:p14="http://schemas.microsoft.com/office/powerpoint/2010/main" val="23547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pic>
        <p:nvPicPr>
          <p:cNvPr id="4" name="Resim 3">
            <a:extLst>
              <a:ext uri="{FF2B5EF4-FFF2-40B4-BE49-F238E27FC236}">
                <a16:creationId xmlns:a16="http://schemas.microsoft.com/office/drawing/2014/main" id="{710C9591-F48F-4DBD-90F7-845DA4542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37" y="957396"/>
            <a:ext cx="4485067" cy="3050505"/>
          </a:xfrm>
          <a:prstGeom prst="rect">
            <a:avLst/>
          </a:prstGeom>
        </p:spPr>
      </p:pic>
      <p:sp>
        <p:nvSpPr>
          <p:cNvPr id="10" name="Metin kutusu 9">
            <a:extLst>
              <a:ext uri="{FF2B5EF4-FFF2-40B4-BE49-F238E27FC236}">
                <a16:creationId xmlns:a16="http://schemas.microsoft.com/office/drawing/2014/main" id="{C4FD2E7F-1F67-4629-B06A-910621BE7D00}"/>
              </a:ext>
            </a:extLst>
          </p:cNvPr>
          <p:cNvSpPr txBox="1"/>
          <p:nvPr/>
        </p:nvSpPr>
        <p:spPr>
          <a:xfrm>
            <a:off x="4877873" y="957396"/>
            <a:ext cx="7247586" cy="3416320"/>
          </a:xfrm>
          <a:prstGeom prst="rect">
            <a:avLst/>
          </a:prstGeom>
          <a:noFill/>
        </p:spPr>
        <p:txBody>
          <a:bodyPr wrap="square">
            <a:spAutoFit/>
          </a:bodyPr>
          <a:lstStyle/>
          <a:p>
            <a:pPr algn="l"/>
            <a:r>
              <a:rPr lang="tr-TR" sz="2400" b="0" i="0" u="none" strike="noStrike" baseline="0" dirty="0"/>
              <a:t>Devletler insanlara benzer. Onlar da insanlar gibi kendi aralarında bazı anlaşmazlıklara düşüp sorun yaşar. Bu sorunlar kimi zaman savaşa sebep olur, kimi zaman da barış ve uzlaşı yoluyla çözülür. Hızlı değişimlerin olduğu bir çağda yaşıyoruz. Bu nedenle devletler değişime uyum sağlayabilecek barışa, refaha ve istikrara katkı sağlayacak şekilde sorunlara çözüm aramalıdır. Türkiye, köklü bir devlet ve demokrasi geleneğine sahip, barış odaklı ve ilkeli bir ülkedir. Ülkemiz dış politikasını, Mustafa Kemal</a:t>
            </a:r>
            <a:endParaRPr lang="tr-TR" sz="2400" dirty="0"/>
          </a:p>
        </p:txBody>
      </p:sp>
      <p:sp>
        <p:nvSpPr>
          <p:cNvPr id="13" name="Metin kutusu 12">
            <a:extLst>
              <a:ext uri="{FF2B5EF4-FFF2-40B4-BE49-F238E27FC236}">
                <a16:creationId xmlns:a16="http://schemas.microsoft.com/office/drawing/2014/main" id="{2348427B-FF41-483C-A752-53C670B849F1}"/>
              </a:ext>
            </a:extLst>
          </p:cNvPr>
          <p:cNvSpPr txBox="1"/>
          <p:nvPr/>
        </p:nvSpPr>
        <p:spPr>
          <a:xfrm>
            <a:off x="267236" y="4289156"/>
            <a:ext cx="11924763" cy="1938992"/>
          </a:xfrm>
          <a:prstGeom prst="rect">
            <a:avLst/>
          </a:prstGeom>
          <a:noFill/>
        </p:spPr>
        <p:txBody>
          <a:bodyPr wrap="square">
            <a:spAutoFit/>
          </a:bodyPr>
          <a:lstStyle/>
          <a:p>
            <a:pPr algn="l"/>
            <a:r>
              <a:rPr lang="tr-TR" sz="2400" b="0" i="0" u="none" strike="noStrike" baseline="0" dirty="0"/>
              <a:t>Atatürk tarafından belirlenen “Yurtta barış, dünyada barış.” ilkesi doğrultusunda yürütmektedir. Türkiye, dünyayı etkileyen birçok soruna çözüm bulma çabalarına etkin olarak katkıda bulunmaktadır. Bölgesinde ve dünyada söz sahibi olma iddiasını her zaman taşıyan Türkiye, geçmişten günümüze birçok uluslararası kuruluşa, üye olarak ve üyelik sorumluluklarını yerine getirerek destek vermektedir. İşte bu kuruluşlardan bazıları:</a:t>
            </a:r>
            <a:endParaRPr lang="tr-TR" sz="2400" dirty="0"/>
          </a:p>
        </p:txBody>
      </p:sp>
    </p:spTree>
    <p:extLst>
      <p:ext uri="{BB962C8B-B14F-4D97-AF65-F5344CB8AC3E}">
        <p14:creationId xmlns:p14="http://schemas.microsoft.com/office/powerpoint/2010/main" val="148309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pic>
        <p:nvPicPr>
          <p:cNvPr id="3" name="Resim 2">
            <a:extLst>
              <a:ext uri="{FF2B5EF4-FFF2-40B4-BE49-F238E27FC236}">
                <a16:creationId xmlns:a16="http://schemas.microsoft.com/office/drawing/2014/main" id="{6C23B59D-A6AB-4AE9-A116-D118179ACFFC}"/>
              </a:ext>
            </a:extLst>
          </p:cNvPr>
          <p:cNvPicPr>
            <a:picLocks noChangeAspect="1"/>
          </p:cNvPicPr>
          <p:nvPr/>
        </p:nvPicPr>
        <p:blipFill>
          <a:blip r:embed="rId2"/>
          <a:stretch>
            <a:fillRect/>
          </a:stretch>
        </p:blipFill>
        <p:spPr>
          <a:xfrm>
            <a:off x="264168" y="1574726"/>
            <a:ext cx="5080565" cy="2569593"/>
          </a:xfrm>
          <a:prstGeom prst="rect">
            <a:avLst/>
          </a:prstGeom>
        </p:spPr>
      </p:pic>
      <p:sp>
        <p:nvSpPr>
          <p:cNvPr id="7" name="Metin kutusu 6">
            <a:extLst>
              <a:ext uri="{FF2B5EF4-FFF2-40B4-BE49-F238E27FC236}">
                <a16:creationId xmlns:a16="http://schemas.microsoft.com/office/drawing/2014/main" id="{B6470295-D475-434F-9176-FF54C9D22712}"/>
              </a:ext>
            </a:extLst>
          </p:cNvPr>
          <p:cNvSpPr txBox="1"/>
          <p:nvPr/>
        </p:nvSpPr>
        <p:spPr>
          <a:xfrm>
            <a:off x="264168" y="868843"/>
            <a:ext cx="8789680" cy="461665"/>
          </a:xfrm>
          <a:prstGeom prst="rect">
            <a:avLst/>
          </a:prstGeom>
          <a:noFill/>
        </p:spPr>
        <p:txBody>
          <a:bodyPr wrap="square">
            <a:spAutoFit/>
          </a:bodyPr>
          <a:lstStyle/>
          <a:p>
            <a:pPr algn="l"/>
            <a:r>
              <a:rPr lang="tr-TR" sz="2400" b="1" i="0" u="none" strike="noStrike" baseline="0" dirty="0">
                <a:solidFill>
                  <a:srgbClr val="FF0000"/>
                </a:solidFill>
              </a:rPr>
              <a:t>Kuzey Atlantik Anlaşması Örgütü (NATO)</a:t>
            </a:r>
            <a:endParaRPr lang="tr-TR" sz="2400" dirty="0">
              <a:solidFill>
                <a:srgbClr val="FF0000"/>
              </a:solidFill>
            </a:endParaRPr>
          </a:p>
        </p:txBody>
      </p:sp>
      <p:sp>
        <p:nvSpPr>
          <p:cNvPr id="9" name="Metin kutusu 8">
            <a:extLst>
              <a:ext uri="{FF2B5EF4-FFF2-40B4-BE49-F238E27FC236}">
                <a16:creationId xmlns:a16="http://schemas.microsoft.com/office/drawing/2014/main" id="{2EAA78A0-434D-477E-8C25-6D27556B654B}"/>
              </a:ext>
            </a:extLst>
          </p:cNvPr>
          <p:cNvSpPr txBox="1"/>
          <p:nvPr/>
        </p:nvSpPr>
        <p:spPr>
          <a:xfrm>
            <a:off x="5412346" y="1574726"/>
            <a:ext cx="6668038" cy="2677656"/>
          </a:xfrm>
          <a:prstGeom prst="rect">
            <a:avLst/>
          </a:prstGeom>
          <a:noFill/>
        </p:spPr>
        <p:txBody>
          <a:bodyPr wrap="square">
            <a:spAutoFit/>
          </a:bodyPr>
          <a:lstStyle/>
          <a:p>
            <a:pPr algn="l"/>
            <a:r>
              <a:rPr lang="tr-TR" sz="2400" b="0" i="0" u="none" strike="noStrike" baseline="0" dirty="0"/>
              <a:t>2. Dünya Savaşı’ndan sonra 1949 yılında kurulmuştur. Üye sayısı günümüzde 28 olan NATO’ya Türkiye 1952 yılında kabul edilmiştir. NATO’nun asli görevi, üye ülkelerin özgürlük ve güvenliklerini korumaktır. Ülkemiz, NATO bünyesinde, askerlerini Avrupa dışında ilk olarak Afganistan’a, sonra Libya’ya göndererek dünya barışına katkıda bulunmuştur.</a:t>
            </a:r>
            <a:endParaRPr lang="tr-TR" sz="2400" dirty="0"/>
          </a:p>
        </p:txBody>
      </p:sp>
    </p:spTree>
    <p:extLst>
      <p:ext uri="{BB962C8B-B14F-4D97-AF65-F5344CB8AC3E}">
        <p14:creationId xmlns:p14="http://schemas.microsoft.com/office/powerpoint/2010/main" val="313814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7" name="Metin kutusu 6">
            <a:extLst>
              <a:ext uri="{FF2B5EF4-FFF2-40B4-BE49-F238E27FC236}">
                <a16:creationId xmlns:a16="http://schemas.microsoft.com/office/drawing/2014/main" id="{B6470295-D475-434F-9176-FF54C9D22712}"/>
              </a:ext>
            </a:extLst>
          </p:cNvPr>
          <p:cNvSpPr txBox="1"/>
          <p:nvPr/>
        </p:nvSpPr>
        <p:spPr>
          <a:xfrm>
            <a:off x="264168" y="868843"/>
            <a:ext cx="4713517" cy="461665"/>
          </a:xfrm>
          <a:prstGeom prst="rect">
            <a:avLst/>
          </a:prstGeom>
          <a:noFill/>
        </p:spPr>
        <p:txBody>
          <a:bodyPr wrap="square">
            <a:spAutoFit/>
          </a:bodyPr>
          <a:lstStyle/>
          <a:p>
            <a:pPr algn="l"/>
            <a:r>
              <a:rPr lang="tr-TR" sz="2400" b="1" i="0" u="none" strike="noStrike" baseline="0" dirty="0">
                <a:solidFill>
                  <a:srgbClr val="FF0000"/>
                </a:solidFill>
              </a:rPr>
              <a:t>Birleşmiş Milletler (BM)</a:t>
            </a:r>
            <a:endParaRPr lang="tr-TR" sz="2400" dirty="0">
              <a:solidFill>
                <a:srgbClr val="FF0000"/>
              </a:solidFill>
            </a:endParaRPr>
          </a:p>
        </p:txBody>
      </p:sp>
      <p:sp>
        <p:nvSpPr>
          <p:cNvPr id="9" name="Metin kutusu 8">
            <a:extLst>
              <a:ext uri="{FF2B5EF4-FFF2-40B4-BE49-F238E27FC236}">
                <a16:creationId xmlns:a16="http://schemas.microsoft.com/office/drawing/2014/main" id="{2EAA78A0-434D-477E-8C25-6D27556B654B}"/>
              </a:ext>
            </a:extLst>
          </p:cNvPr>
          <p:cNvSpPr txBox="1"/>
          <p:nvPr/>
        </p:nvSpPr>
        <p:spPr>
          <a:xfrm>
            <a:off x="5412346" y="1574726"/>
            <a:ext cx="6668038" cy="3785652"/>
          </a:xfrm>
          <a:prstGeom prst="rect">
            <a:avLst/>
          </a:prstGeom>
          <a:noFill/>
        </p:spPr>
        <p:txBody>
          <a:bodyPr wrap="square">
            <a:spAutoFit/>
          </a:bodyPr>
          <a:lstStyle/>
          <a:p>
            <a:pPr algn="l"/>
            <a:r>
              <a:rPr lang="tr-TR" sz="2400" b="0" i="0" u="none" strike="noStrike" baseline="0" dirty="0"/>
              <a:t>Birleşmiş Milletler, Türkiye’nin üyesi olduğu bir kuruluştur. 2. Dünya Savaşı’ndan sonra barış ve güvenliği sağlamak, ülkeler arasında dostane ilişkiler kurmak, ekonomik ve sosyal iş birliği sağlamak amaçlarıyla 1945 yılında kurulmuştur. 2018 yılı itibarıyla 192 üyesi bulunan Birleşmiş Milletlerin Amerika’daki merkezi New York’ta (</a:t>
            </a:r>
            <a:r>
              <a:rPr lang="tr-TR" sz="2400" b="0" i="0" u="none" strike="noStrike" baseline="0" dirty="0" err="1"/>
              <a:t>Niv</a:t>
            </a:r>
            <a:r>
              <a:rPr lang="tr-TR" sz="2400" b="0" i="0" u="none" strike="noStrike" baseline="0" dirty="0"/>
              <a:t> York), Avrupa’daki merkezi ise Cenevre’dedir. Birleşmiş</a:t>
            </a:r>
          </a:p>
          <a:p>
            <a:pPr algn="l"/>
            <a:r>
              <a:rPr lang="tr-TR" sz="2400" b="0" i="0" u="none" strike="noStrike" baseline="0" dirty="0"/>
              <a:t>Milletler çatısı altında farklı amaçlarla kurulmuş ve</a:t>
            </a:r>
          </a:p>
          <a:p>
            <a:pPr algn="l"/>
            <a:r>
              <a:rPr lang="tr-TR" sz="2400" b="0" i="0" u="none" strike="noStrike" baseline="0" dirty="0"/>
              <a:t>farklı alanlarda çalışmalar yapan kuruluşlar vardır.</a:t>
            </a:r>
            <a:endParaRPr lang="tr-TR" sz="3200" dirty="0"/>
          </a:p>
        </p:txBody>
      </p:sp>
      <p:pic>
        <p:nvPicPr>
          <p:cNvPr id="4" name="Resim 3">
            <a:extLst>
              <a:ext uri="{FF2B5EF4-FFF2-40B4-BE49-F238E27FC236}">
                <a16:creationId xmlns:a16="http://schemas.microsoft.com/office/drawing/2014/main" id="{0A19627E-FA52-446A-A2E1-45C19727A245}"/>
              </a:ext>
            </a:extLst>
          </p:cNvPr>
          <p:cNvPicPr>
            <a:picLocks noChangeAspect="1"/>
          </p:cNvPicPr>
          <p:nvPr/>
        </p:nvPicPr>
        <p:blipFill>
          <a:blip r:embed="rId2"/>
          <a:stretch>
            <a:fillRect/>
          </a:stretch>
        </p:blipFill>
        <p:spPr>
          <a:xfrm>
            <a:off x="264167" y="1574725"/>
            <a:ext cx="5003291" cy="5003291"/>
          </a:xfrm>
          <a:prstGeom prst="rect">
            <a:avLst/>
          </a:prstGeom>
        </p:spPr>
      </p:pic>
    </p:spTree>
    <p:extLst>
      <p:ext uri="{BB962C8B-B14F-4D97-AF65-F5344CB8AC3E}">
        <p14:creationId xmlns:p14="http://schemas.microsoft.com/office/powerpoint/2010/main" val="133427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220FD93F-77C3-45F7-BC4E-37F57F070E7C}"/>
              </a:ext>
            </a:extLst>
          </p:cNvPr>
          <p:cNvSpPr/>
          <p:nvPr/>
        </p:nvSpPr>
        <p:spPr>
          <a:xfrm>
            <a:off x="0" y="0"/>
            <a:ext cx="12192000" cy="624625"/>
          </a:xfrm>
          <a:prstGeom prst="rect">
            <a:avLst/>
          </a:prstGeom>
          <a:gradFill flip="none" rotWithShape="1">
            <a:gsLst>
              <a:gs pos="0">
                <a:srgbClr val="81FFBA">
                  <a:shade val="30000"/>
                  <a:satMod val="115000"/>
                </a:srgbClr>
              </a:gs>
              <a:gs pos="50000">
                <a:srgbClr val="81FFBA">
                  <a:shade val="67500"/>
                  <a:satMod val="115000"/>
                </a:srgbClr>
              </a:gs>
              <a:gs pos="100000">
                <a:srgbClr val="81FFBA">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YURTTA BARIŞ DÜNYADA BARIŞ</a:t>
            </a:r>
          </a:p>
        </p:txBody>
      </p:sp>
      <p:sp>
        <p:nvSpPr>
          <p:cNvPr id="2" name="Dikdörtgen 1">
            <a:extLst>
              <a:ext uri="{FF2B5EF4-FFF2-40B4-BE49-F238E27FC236}">
                <a16:creationId xmlns:a16="http://schemas.microsoft.com/office/drawing/2014/main" id="{8BFFFBDC-4DE3-4B29-B76D-AFFC0BBF53F4}"/>
              </a:ext>
            </a:extLst>
          </p:cNvPr>
          <p:cNvSpPr/>
          <p:nvPr/>
        </p:nvSpPr>
        <p:spPr>
          <a:xfrm>
            <a:off x="341290" y="1152659"/>
            <a:ext cx="11417121" cy="5344733"/>
          </a:xfrm>
          <a:prstGeom prst="rect">
            <a:avLst/>
          </a:prstGeom>
          <a:solidFill>
            <a:schemeClr val="bg1">
              <a:lumMod val="95000"/>
            </a:schemeClr>
          </a:solidFill>
          <a:ln w="177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1800" b="0" i="0" u="none" strike="noStrike" baseline="0" dirty="0">
                <a:latin typeface="CaslonPro-Regular"/>
              </a:rPr>
              <a:t>toplantılar, gerekse yapılan yayınlarda öne çıkan değerlendirmeler, Türkiye’nin, Suriye’den kaynaklanan mülteci akımı, çeşitli tehditlere karşı geliştirilen mukabele</a:t>
            </a:r>
          </a:p>
          <a:p>
            <a:pPr algn="l"/>
            <a:r>
              <a:rPr lang="tr-TR" sz="1800" b="0" i="0" u="none" strike="noStrike" baseline="0" dirty="0">
                <a:latin typeface="CaslonPro-Regular"/>
              </a:rPr>
              <a:t>gibi hususlarda vazgeçilmez olduğunu ortaya koyuyor.</a:t>
            </a:r>
            <a:endParaRPr lang="tr-TR" sz="1800" dirty="0"/>
          </a:p>
        </p:txBody>
      </p:sp>
      <p:sp>
        <p:nvSpPr>
          <p:cNvPr id="5" name="Metin kutusu 4">
            <a:extLst>
              <a:ext uri="{FF2B5EF4-FFF2-40B4-BE49-F238E27FC236}">
                <a16:creationId xmlns:a16="http://schemas.microsoft.com/office/drawing/2014/main" id="{DAE3EAB9-E81A-4B79-9E48-676726939084}"/>
              </a:ext>
            </a:extLst>
          </p:cNvPr>
          <p:cNvSpPr txBox="1"/>
          <p:nvPr/>
        </p:nvSpPr>
        <p:spPr>
          <a:xfrm>
            <a:off x="634284" y="1389776"/>
            <a:ext cx="8741535" cy="461665"/>
          </a:xfrm>
          <a:prstGeom prst="rect">
            <a:avLst/>
          </a:prstGeom>
          <a:noFill/>
        </p:spPr>
        <p:txBody>
          <a:bodyPr wrap="square">
            <a:spAutoFit/>
          </a:bodyPr>
          <a:lstStyle/>
          <a:p>
            <a:r>
              <a:rPr lang="tr-TR" sz="2400" b="1" i="0" u="none" strike="noStrike" baseline="0" dirty="0">
                <a:solidFill>
                  <a:srgbClr val="FF0000"/>
                </a:solidFill>
              </a:rPr>
              <a:t>NATO’nun Yeni Askerî Revizyonu Türkiye’yi Vazgeçilmez Kılıyor</a:t>
            </a:r>
            <a:endParaRPr lang="tr-TR" sz="2400" dirty="0">
              <a:solidFill>
                <a:srgbClr val="FF0000"/>
              </a:solidFill>
            </a:endParaRPr>
          </a:p>
        </p:txBody>
      </p:sp>
      <p:pic>
        <p:nvPicPr>
          <p:cNvPr id="6" name="Resim 5">
            <a:extLst>
              <a:ext uri="{FF2B5EF4-FFF2-40B4-BE49-F238E27FC236}">
                <a16:creationId xmlns:a16="http://schemas.microsoft.com/office/drawing/2014/main" id="{4ACE90A7-CD3E-4E34-988F-3AF35A2DF76F}"/>
              </a:ext>
            </a:extLst>
          </p:cNvPr>
          <p:cNvPicPr>
            <a:picLocks noChangeAspect="1"/>
          </p:cNvPicPr>
          <p:nvPr/>
        </p:nvPicPr>
        <p:blipFill>
          <a:blip r:embed="rId2"/>
          <a:stretch>
            <a:fillRect/>
          </a:stretch>
        </p:blipFill>
        <p:spPr>
          <a:xfrm>
            <a:off x="6861004" y="2011956"/>
            <a:ext cx="4539105" cy="2836940"/>
          </a:xfrm>
          <a:prstGeom prst="rect">
            <a:avLst/>
          </a:prstGeom>
        </p:spPr>
      </p:pic>
      <p:sp>
        <p:nvSpPr>
          <p:cNvPr id="9" name="Metin kutusu 8">
            <a:extLst>
              <a:ext uri="{FF2B5EF4-FFF2-40B4-BE49-F238E27FC236}">
                <a16:creationId xmlns:a16="http://schemas.microsoft.com/office/drawing/2014/main" id="{C0B5FB3A-9AB7-4FCC-96AE-78161089B336}"/>
              </a:ext>
            </a:extLst>
          </p:cNvPr>
          <p:cNvSpPr txBox="1"/>
          <p:nvPr/>
        </p:nvSpPr>
        <p:spPr>
          <a:xfrm>
            <a:off x="634284" y="2088558"/>
            <a:ext cx="6226720" cy="3046988"/>
          </a:xfrm>
          <a:prstGeom prst="rect">
            <a:avLst/>
          </a:prstGeom>
          <a:noFill/>
        </p:spPr>
        <p:txBody>
          <a:bodyPr wrap="square">
            <a:spAutoFit/>
          </a:bodyPr>
          <a:lstStyle/>
          <a:p>
            <a:pPr algn="l"/>
            <a:r>
              <a:rPr lang="tr-TR" sz="2400" b="0" i="0" u="none" strike="noStrike" baseline="0" dirty="0">
                <a:latin typeface="CaslonPro-Regular"/>
              </a:rPr>
              <a:t>2018 Temmuz NATO zirvesinde NATO Hazırlık Girişimi projesinin hayata geçirilme kararı, Türkiye’yi askeri yeteneklerinden dolayı vazgeçilmez kılıyor. Zira, Türkiye için, Çok Yüksek Hazırlıklı Müşterek Görev Kuvvetinin komutasının 2021 yılında devralınması,</a:t>
            </a:r>
          </a:p>
          <a:p>
            <a:pPr algn="l"/>
            <a:r>
              <a:rPr lang="tr-TR" sz="2400" b="0" i="0" u="none" strike="noStrike" baseline="0" dirty="0">
                <a:latin typeface="CaslonPro-Regular"/>
              </a:rPr>
              <a:t>Irak’taki eğitim misyonuna üst düzeyde katılmak gibi önemli fırsatlar söz konusu… Gerek zirvedeki</a:t>
            </a:r>
            <a:endParaRPr lang="tr-TR" sz="2400" dirty="0"/>
          </a:p>
        </p:txBody>
      </p:sp>
      <p:sp>
        <p:nvSpPr>
          <p:cNvPr id="11" name="Metin kutusu 10">
            <a:extLst>
              <a:ext uri="{FF2B5EF4-FFF2-40B4-BE49-F238E27FC236}">
                <a16:creationId xmlns:a16="http://schemas.microsoft.com/office/drawing/2014/main" id="{5294C22F-B317-4108-813B-08A9ED8FE645}"/>
              </a:ext>
            </a:extLst>
          </p:cNvPr>
          <p:cNvSpPr txBox="1"/>
          <p:nvPr/>
        </p:nvSpPr>
        <p:spPr>
          <a:xfrm>
            <a:off x="634284" y="5009411"/>
            <a:ext cx="10923432" cy="1200329"/>
          </a:xfrm>
          <a:prstGeom prst="rect">
            <a:avLst/>
          </a:prstGeom>
          <a:noFill/>
        </p:spPr>
        <p:txBody>
          <a:bodyPr wrap="square">
            <a:spAutoFit/>
          </a:bodyPr>
          <a:lstStyle/>
          <a:p>
            <a:pPr algn="l"/>
            <a:r>
              <a:rPr lang="tr-TR" sz="2400" b="0" i="0" u="none" strike="noStrike" baseline="0" dirty="0">
                <a:latin typeface="CaslonPro-Regular"/>
              </a:rPr>
              <a:t>toplantılar, gerekse yapılan yayınlarda öne çıkan değerlendirmeler, Türkiye’nin, Suriye’den kaynaklanan mülteci akımı, çeşitli tehditlere karşı geliştirilen mukabele</a:t>
            </a:r>
          </a:p>
          <a:p>
            <a:pPr algn="l"/>
            <a:r>
              <a:rPr lang="tr-TR" sz="2400" b="0" i="0" u="none" strike="noStrike" baseline="0" dirty="0">
                <a:latin typeface="CaslonPro-Regular"/>
              </a:rPr>
              <a:t>gibi hususlarda vazgeçilmez olduğunu ortaya koyuyor.</a:t>
            </a:r>
            <a:endParaRPr lang="tr-TR" sz="2400" dirty="0"/>
          </a:p>
        </p:txBody>
      </p:sp>
    </p:spTree>
    <p:extLst>
      <p:ext uri="{BB962C8B-B14F-4D97-AF65-F5344CB8AC3E}">
        <p14:creationId xmlns:p14="http://schemas.microsoft.com/office/powerpoint/2010/main" val="119199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5155</TotalTime>
  <Words>1815</Words>
  <Application>Microsoft Office PowerPoint</Application>
  <PresentationFormat>Geniş ekran</PresentationFormat>
  <Paragraphs>146</Paragraphs>
  <Slides>28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28</vt:i4>
      </vt:variant>
    </vt:vector>
  </HeadingPairs>
  <TitlesOfParts>
    <vt:vector size="38" baseType="lpstr">
      <vt:lpstr>Arial</vt:lpstr>
      <vt:lpstr>Arial Black</vt:lpstr>
      <vt:lpstr>Calibri</vt:lpstr>
      <vt:lpstr>Calibri Light</vt:lpstr>
      <vt:lpstr>Cambria</vt:lpstr>
      <vt:lpstr>CaslonPro-Bold</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166</cp:revision>
  <dcterms:created xsi:type="dcterms:W3CDTF">2021-09-28T19:59:59Z</dcterms:created>
  <dcterms:modified xsi:type="dcterms:W3CDTF">2022-06-30T18:00:53Z</dcterms:modified>
</cp:coreProperties>
</file>